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6" r:id="rId3"/>
    <p:sldId id="262" r:id="rId4"/>
    <p:sldId id="267" r:id="rId5"/>
    <p:sldId id="268" r:id="rId6"/>
    <p:sldId id="269" r:id="rId7"/>
    <p:sldId id="270" r:id="rId8"/>
    <p:sldId id="272" r:id="rId9"/>
    <p:sldId id="273" r:id="rId10"/>
    <p:sldId id="275" r:id="rId11"/>
    <p:sldId id="281" r:id="rId12"/>
    <p:sldId id="280" r:id="rId13"/>
    <p:sldId id="278" r:id="rId14"/>
    <p:sldId id="282" r:id="rId15"/>
    <p:sldId id="283" r:id="rId16"/>
    <p:sldId id="276" r:id="rId17"/>
    <p:sldId id="277" r:id="rId18"/>
    <p:sldId id="279" r:id="rId19"/>
    <p:sldId id="264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56516" custScaleY="1262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  <dgm:extLst/>
    </dgm:pt>
  </dgm:ptLst>
  <dgm:cxnLst>
    <dgm:cxn modelId="{43629F6D-2AFB-406E-A442-B669736EA577}" type="presOf" srcId="{CE3F3DD9-69C0-4151-B78D-4898C9A04592}" destId="{9C48212D-8BF0-49CA-865B-CD81FA241990}" srcOrd="0" destOrd="0" presId="urn:microsoft.com/office/officeart/2008/layout/PictureGrid"/>
    <dgm:cxn modelId="{1F40DB1F-554A-45F9-9786-3252BE6A3B57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93F16BB2-D238-4717-8170-412213C75F70}" type="presParOf" srcId="{6D92812F-F08E-4FA7-A78F-400D1181E5DD}" destId="{8ABE9BE6-AD54-4A42-B49C-D1D31EC5A672}" srcOrd="0" destOrd="0" presId="urn:microsoft.com/office/officeart/2008/layout/PictureGrid"/>
    <dgm:cxn modelId="{B4DCE20D-A91F-4184-ADCB-F6DA11147961}" type="presParOf" srcId="{8ABE9BE6-AD54-4A42-B49C-D1D31EC5A672}" destId="{9C48212D-8BF0-49CA-865B-CD81FA241990}" srcOrd="0" destOrd="0" presId="urn:microsoft.com/office/officeart/2008/layout/PictureGrid"/>
    <dgm:cxn modelId="{C935F03B-F63E-47FC-8EC2-D0D498F8A0F6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605722" y="29499"/>
          <a:ext cx="5065483" cy="44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060" rIns="9906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 dirty="0"/>
        </a:p>
      </dsp:txBody>
      <dsp:txXfrm>
        <a:off x="605722" y="29499"/>
        <a:ext cx="5065483" cy="449740"/>
      </dsp:txXfrm>
    </dsp:sp>
    <dsp:sp modelId="{5DC3E299-A67C-4F6A-B8F8-E4F4C4B4F9DA}">
      <dsp:nvSpPr>
        <dsp:cNvPr id="0" name=""/>
        <dsp:cNvSpPr/>
      </dsp:nvSpPr>
      <dsp:spPr>
        <a:xfrm>
          <a:off x="792079" y="175486"/>
          <a:ext cx="4692768" cy="37840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Mimořádné valné shromáždění IMPEL v Bruselu 13. a 14. </a:t>
            </a:r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Lenka Němcová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25.6.2018 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Výsledky diskuse A - Podpora budování kapacit a vybudování vzdělávacího a inovačního centra 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Kvalita výstupů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Dostupnost materiálů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Zabývat se specifickými potřebami členů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Lepší webové stránky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Překlady, pokud je to možné (EK, ČS)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Aktualizace materiálů</a:t>
            </a:r>
          </a:p>
          <a:p>
            <a:endParaRPr lang="cs-CZ" dirty="0" smtClean="0">
              <a:solidFill>
                <a:srgbClr val="004089">
                  <a:lumMod val="75000"/>
                </a:srgbClr>
              </a:solidFill>
            </a:endParaRPr>
          </a:p>
          <a:p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62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Výsledky diskuse A - Podpora budování kapacit a vybudování vzdělávacího a inovačního centra 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Hodnotit výsledky projektů i podle využití jednotlivými členy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learningové</a:t>
            </a:r>
            <a:r>
              <a:rPr lang="cs-CZ" dirty="0" smtClean="0"/>
              <a:t> kurzy</a:t>
            </a:r>
          </a:p>
          <a:p>
            <a:r>
              <a:rPr lang="cs-CZ" dirty="0" smtClean="0"/>
              <a:t>Možné využití příkladů dobré praxe členských států</a:t>
            </a:r>
          </a:p>
          <a:p>
            <a:pPr marL="0" indent="0">
              <a:buNone/>
            </a:pPr>
            <a:endParaRPr lang="cs-CZ" dirty="0" smtClean="0">
              <a:solidFill>
                <a:srgbClr val="004089">
                  <a:lumMod val="75000"/>
                </a:srgbClr>
              </a:solidFill>
            </a:endParaRPr>
          </a:p>
          <a:p>
            <a:endParaRPr lang="cs-CZ" dirty="0" smtClean="0">
              <a:solidFill>
                <a:srgbClr val="004089">
                  <a:lumMod val="75000"/>
                </a:srgbClr>
              </a:solidFill>
            </a:endParaRPr>
          </a:p>
          <a:p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94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diskuse B – budoucnost IRI a </a:t>
            </a:r>
            <a:r>
              <a:rPr lang="cs-CZ" dirty="0" err="1" smtClean="0"/>
              <a:t>prosazovacích</a:t>
            </a:r>
            <a:r>
              <a:rPr lang="cs-CZ" dirty="0" smtClean="0"/>
              <a:t> akcí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Zapojení dalších aktérů z </a:t>
            </a:r>
            <a:r>
              <a:rPr lang="cs-CZ" sz="2800" dirty="0" err="1" smtClean="0"/>
              <a:t>prosazovacího</a:t>
            </a:r>
            <a:r>
              <a:rPr lang="cs-CZ" sz="2800" dirty="0" smtClean="0"/>
              <a:t> environmentálního řetězce</a:t>
            </a:r>
          </a:p>
          <a:p>
            <a:r>
              <a:rPr lang="cs-CZ" sz="2800" dirty="0" smtClean="0">
                <a:solidFill>
                  <a:srgbClr val="004089">
                    <a:lumMod val="75000"/>
                  </a:srgbClr>
                </a:solidFill>
              </a:rPr>
              <a:t>IRI v dalších oblastech ŽP (voda, odpady)</a:t>
            </a:r>
          </a:p>
          <a:p>
            <a:r>
              <a:rPr lang="cs-CZ" sz="2800" dirty="0" smtClean="0">
                <a:solidFill>
                  <a:srgbClr val="004089">
                    <a:lumMod val="75000"/>
                  </a:srgbClr>
                </a:solidFill>
              </a:rPr>
              <a:t>Více IRI za rok – 5, i následující IRI po několika letech</a:t>
            </a:r>
          </a:p>
          <a:p>
            <a:r>
              <a:rPr lang="cs-CZ" sz="2800" dirty="0" smtClean="0">
                <a:solidFill>
                  <a:srgbClr val="004089">
                    <a:lumMod val="75000"/>
                  </a:srgbClr>
                </a:solidFill>
              </a:rPr>
              <a:t>Zabývat se hlavně kompetencemi hostitelské organizace</a:t>
            </a:r>
          </a:p>
          <a:p>
            <a:r>
              <a:rPr lang="cs-CZ" sz="2800" dirty="0" smtClean="0">
                <a:solidFill>
                  <a:srgbClr val="004089">
                    <a:lumMod val="75000"/>
                  </a:srgbClr>
                </a:solidFill>
              </a:rPr>
              <a:t>Zvážit možnost odměny pro členy IMPEL expertního týmu</a:t>
            </a:r>
          </a:p>
          <a:p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69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diskuse B – budoucnost IRI a </a:t>
            </a:r>
            <a:r>
              <a:rPr lang="cs-CZ" dirty="0" err="1" smtClean="0"/>
              <a:t>prosazovacích</a:t>
            </a:r>
            <a:r>
              <a:rPr lang="cs-CZ" dirty="0" smtClean="0"/>
              <a:t> akcí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prosazovací</a:t>
            </a:r>
            <a:r>
              <a:rPr lang="cs-CZ" dirty="0" smtClean="0"/>
              <a:t> akce i v jiných oblastech např. voda, nutná úprava metodologie</a:t>
            </a:r>
          </a:p>
          <a:p>
            <a:pPr marL="0" indent="0">
              <a:buNone/>
            </a:pPr>
            <a:endParaRPr lang="cs-CZ" dirty="0" smtClean="0">
              <a:solidFill>
                <a:srgbClr val="004089">
                  <a:lumMod val="75000"/>
                </a:srgbClr>
              </a:solidFill>
            </a:endParaRP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Expertní skupina pro ochranu vody a půdy chce vyzkoušet</a:t>
            </a: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72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diskuse C – ECA - Akční plán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Neúčastnit se opatření 6 (technické pokyny pro kontroly zařízení pro nakládání s odpady) není to role IMPEL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Neúčastnit se opatření 8 (hodnocení vnitrostátních systémů pro dodržování předpisů v širším rámci posuzování správy věcí veřejných) – raději více IRI</a:t>
            </a:r>
          </a:p>
          <a:p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34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diskuse C – ECA - Akční plán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Zajistit zpětnou vazbu využití ECA výstupů (např. příruček)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Zajistit, že údaje ze satelitního pozorování jsou v souladu s ochranou dat a jejich využití u soudu (spolupráce s ENPE a EUFJE)</a:t>
            </a: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029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Výsledky diskuse D – spolupráce se sítěmi, rozšiřování členství, implementační výzvy, zpětná vazba 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Spolupráce s </a:t>
            </a:r>
            <a:r>
              <a:rPr lang="cs-CZ" dirty="0" err="1" smtClean="0"/>
              <a:t>Europol</a:t>
            </a:r>
            <a:r>
              <a:rPr lang="cs-CZ" dirty="0" smtClean="0"/>
              <a:t>, Interpol a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Customs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 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Společné konference s EUFJE, ENPE a </a:t>
            </a:r>
            <a:r>
              <a:rPr lang="cs-CZ" dirty="0" err="1" smtClean="0">
                <a:solidFill>
                  <a:srgbClr val="004089">
                    <a:lumMod val="75000"/>
                  </a:srgbClr>
                </a:solidFill>
              </a:rPr>
              <a:t>EnviCrimeNet</a:t>
            </a:r>
            <a:endParaRPr lang="cs-CZ" dirty="0" smtClean="0">
              <a:solidFill>
                <a:srgbClr val="004089">
                  <a:lumMod val="75000"/>
                </a:srgbClr>
              </a:solidFill>
            </a:endParaRP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Workshopy se „</a:t>
            </a:r>
            <a:r>
              <a:rPr lang="cs-CZ" dirty="0" err="1" smtClean="0">
                <a:solidFill>
                  <a:srgbClr val="004089">
                    <a:lumMod val="75000"/>
                  </a:srgbClr>
                </a:solidFill>
              </a:rPr>
              <a:t>stakeholdery</a:t>
            </a:r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“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Expertní skupiny hrají důležitou roli v distribuci výsledků projektů</a:t>
            </a:r>
          </a:p>
          <a:p>
            <a:endParaRPr lang="cs-CZ" dirty="0" smtClean="0">
              <a:solidFill>
                <a:srgbClr val="004089">
                  <a:lumMod val="75000"/>
                </a:srgbClr>
              </a:solidFill>
            </a:endParaRPr>
          </a:p>
          <a:p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95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Výsledky diskuse D – spolupráce se sítěmi, rozšiřování členství, implementační výzvy, zpětná vazba 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lepšit komunikaci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Implementační výzvy v delší časové periodě např. 5 let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Výsledky Implementačních výzev reflektovat v jednotlivých projektech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Aktualizovat starší zprávy z projektů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Překlady zkrácených zpráv </a:t>
            </a: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03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IMPEL Konference 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26. 9. </a:t>
            </a:r>
            <a:r>
              <a:rPr lang="cs-CZ" sz="2400" dirty="0" err="1" smtClean="0"/>
              <a:t>Zwolle</a:t>
            </a:r>
            <a:r>
              <a:rPr lang="cs-CZ" sz="2400" dirty="0" smtClean="0"/>
              <a:t>, Nizozemí</a:t>
            </a:r>
          </a:p>
          <a:p>
            <a:r>
              <a:rPr lang="cs-CZ" sz="2400" dirty="0" smtClean="0"/>
              <a:t>25. </a:t>
            </a:r>
            <a:r>
              <a:rPr lang="cs-CZ" sz="2400" smtClean="0"/>
              <a:t>9. </a:t>
            </a:r>
            <a:r>
              <a:rPr lang="cs-CZ" sz="2400" dirty="0" smtClean="0"/>
              <a:t>registrace, společná večeře</a:t>
            </a:r>
          </a:p>
          <a:p>
            <a:r>
              <a:rPr lang="cs-CZ" sz="2400" dirty="0" smtClean="0"/>
              <a:t>Program by měl být hotov do 10. 7.</a:t>
            </a:r>
          </a:p>
          <a:p>
            <a:r>
              <a:rPr lang="cs-CZ" sz="2400" dirty="0" smtClean="0"/>
              <a:t>25.9., 27. 9. a 28. 9. možné setkání expertních skupin</a:t>
            </a:r>
          </a:p>
          <a:p>
            <a:r>
              <a:rPr lang="cs-CZ" sz="2400" dirty="0" smtClean="0"/>
              <a:t>27.9. Mezinárodní seminář  - národní a regionální úroveň</a:t>
            </a:r>
          </a:p>
          <a:p>
            <a:pPr marL="0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5"/>
            <a:ext cx="2592288" cy="19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1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772333"/>
              </p:ext>
            </p:extLst>
          </p:nvPr>
        </p:nvGraphicFramePr>
        <p:xfrm>
          <a:off x="1175392" y="1600200"/>
          <a:ext cx="6276928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10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Chris Dijkens </a:t>
            </a:r>
          </a:p>
          <a:p>
            <a:pPr lvl="1"/>
            <a:r>
              <a:rPr lang="cs-CZ" dirty="0" smtClean="0"/>
              <a:t>Přivítal zástupce EUFJE, </a:t>
            </a:r>
            <a:r>
              <a:rPr lang="cs-CZ" dirty="0" err="1" smtClean="0"/>
              <a:t>EnviCrimeNet</a:t>
            </a:r>
            <a:r>
              <a:rPr lang="cs-CZ" dirty="0" smtClean="0"/>
              <a:t> a EK</a:t>
            </a:r>
          </a:p>
          <a:p>
            <a:pPr lvl="1"/>
            <a:r>
              <a:rPr lang="cs-CZ" dirty="0" smtClean="0"/>
              <a:t>Zdůraznil unikátní postavení IMPEL</a:t>
            </a:r>
          </a:p>
          <a:p>
            <a:pPr lvl="1"/>
            <a:r>
              <a:rPr lang="cs-CZ" dirty="0" smtClean="0"/>
              <a:t>Sdruženo 36 členských zemí a 52 organizací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5184576" cy="237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9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Informace z EUFJE (Fórum soudců pro životní prostředí)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Podpora ECA</a:t>
            </a:r>
          </a:p>
          <a:p>
            <a:pPr lvl="1"/>
            <a:r>
              <a:rPr lang="cs-CZ" dirty="0" smtClean="0"/>
              <a:t>Účast na Fóru</a:t>
            </a:r>
          </a:p>
          <a:p>
            <a:pPr lvl="1"/>
            <a:r>
              <a:rPr lang="cs-CZ" dirty="0" smtClean="0"/>
              <a:t>podpora 3 opatření Akčního plánu:</a:t>
            </a:r>
          </a:p>
          <a:p>
            <a:pPr lvl="2"/>
            <a:r>
              <a:rPr lang="cs-CZ" dirty="0" smtClean="0"/>
              <a:t>3 usnadnění sdílení osvědčených postupů</a:t>
            </a:r>
          </a:p>
          <a:p>
            <a:pPr lvl="2"/>
            <a:r>
              <a:rPr lang="cs-CZ" dirty="0" smtClean="0"/>
              <a:t>4 příprava dokumentů o osvědčených postupech v oblasti strategií pro potírání trestné činnosti proti ŽP</a:t>
            </a:r>
          </a:p>
          <a:p>
            <a:pPr lvl="2"/>
            <a:r>
              <a:rPr lang="cs-CZ" dirty="0" smtClean="0"/>
              <a:t>7 týkající se stížností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Informace z EUFJE (Fórum soudců pro životní prostředí)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nutnost základního školení pro pochopení souvislostí</a:t>
            </a:r>
          </a:p>
          <a:p>
            <a:pPr lvl="1"/>
            <a:r>
              <a:rPr lang="cs-CZ" dirty="0" smtClean="0"/>
              <a:t>Satelitní pozorování</a:t>
            </a:r>
          </a:p>
          <a:p>
            <a:pPr lvl="1"/>
            <a:r>
              <a:rPr lang="cs-CZ" dirty="0" smtClean="0"/>
              <a:t>Klimatická změna</a:t>
            </a:r>
          </a:p>
          <a:p>
            <a:pPr lvl="1"/>
            <a:r>
              <a:rPr lang="cs-CZ" dirty="0" smtClean="0"/>
              <a:t>Technická školení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2019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6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Informace z </a:t>
            </a:r>
            <a:r>
              <a:rPr lang="cs-CZ" dirty="0" err="1" smtClean="0"/>
              <a:t>EnviCrimeNet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Neformální síť s omezenými zdroji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Cíl – identifikace trendů v kriminalitě proti ŽP a boj proti této kriminalitě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Podpora ECA</a:t>
            </a:r>
          </a:p>
          <a:p>
            <a:pPr marL="0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20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Informace z </a:t>
            </a:r>
            <a:r>
              <a:rPr lang="cs-CZ" dirty="0" err="1" smtClean="0"/>
              <a:t>EnviCrimeNet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2 opatření Akčního plánu:</a:t>
            </a:r>
          </a:p>
          <a:p>
            <a:pPr lvl="1"/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4 </a:t>
            </a:r>
            <a:r>
              <a:rPr lang="cs-CZ" dirty="0">
                <a:solidFill>
                  <a:srgbClr val="004089">
                    <a:lumMod val="75000"/>
                  </a:srgbClr>
                </a:solidFill>
              </a:rPr>
              <a:t>příprava dokumentů o osvědčených postupech v oblasti strategií pro potírání trestné činnosti proti </a:t>
            </a:r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ŽP</a:t>
            </a:r>
          </a:p>
          <a:p>
            <a:pPr lvl="1"/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7 týkající se stížností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004089">
                  <a:lumMod val="75000"/>
                </a:srgbClr>
              </a:solidFill>
            </a:endParaRP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Velmi nízké tresty v oblasti kriminality proti ŽP</a:t>
            </a:r>
          </a:p>
          <a:p>
            <a:pPr lvl="2"/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28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Informace z 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schváleno financování projektu SWEAP z LIFE+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Připravuje se víceletý finanční plán pro IMPEL z LIFE+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Využívání EMAS – vyhodnocení – užitečný nástroj – velmi málo využíván v některých zemích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004089">
                  <a:lumMod val="75000"/>
                </a:srgbClr>
              </a:solidFill>
            </a:endParaRP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 </a:t>
            </a: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92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Diskuse ve skupinách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Stanoviště A – podpora budování kapacit a znalostního a inovačního centra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Stanoviště B – budoucnost IRI a </a:t>
            </a:r>
            <a:r>
              <a:rPr lang="cs-CZ" dirty="0" err="1" smtClean="0">
                <a:solidFill>
                  <a:srgbClr val="004089">
                    <a:lumMod val="75000"/>
                  </a:srgbClr>
                </a:solidFill>
              </a:rPr>
              <a:t>prosazovacích</a:t>
            </a:r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 akcí</a:t>
            </a:r>
          </a:p>
          <a:p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Stanoviště C – ECA  Akční plán:</a:t>
            </a:r>
          </a:p>
          <a:p>
            <a:pPr lvl="1"/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Příprava dokumentů a příruček (opatření 4, 5 a 7)</a:t>
            </a:r>
          </a:p>
          <a:p>
            <a:pPr lvl="1"/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Technické pokyny a hodnocení vnitrostátních systémů (opatření 6 a 9)</a:t>
            </a:r>
          </a:p>
          <a:p>
            <a:pPr lvl="1"/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Využití zpravodajství o Zemi/</a:t>
            </a:r>
            <a:r>
              <a:rPr lang="cs-CZ" dirty="0" err="1" smtClean="0">
                <a:solidFill>
                  <a:srgbClr val="004089">
                    <a:lumMod val="75000"/>
                  </a:srgbClr>
                </a:solidFill>
              </a:rPr>
              <a:t>Copernicus</a:t>
            </a:r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/INSPIRE (opatření 8)</a:t>
            </a:r>
          </a:p>
          <a:p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63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Diskuse ve skupinách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Stanoviště D – rozvoj partnerství a evidenční báze IMPEL</a:t>
            </a:r>
          </a:p>
          <a:p>
            <a:pPr lvl="1"/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Strategie dohod s partnerskými sítěmi</a:t>
            </a:r>
          </a:p>
          <a:p>
            <a:pPr lvl="1"/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Rozvoj členské základny IMPEL</a:t>
            </a:r>
          </a:p>
          <a:p>
            <a:pPr lvl="1"/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Implementační výzvy</a:t>
            </a:r>
          </a:p>
          <a:p>
            <a:pPr lvl="1"/>
            <a:r>
              <a:rPr lang="cs-CZ" dirty="0" smtClean="0">
                <a:solidFill>
                  <a:srgbClr val="004089">
                    <a:lumMod val="75000"/>
                  </a:srgbClr>
                </a:solidFill>
              </a:rPr>
              <a:t>Zpětná vazba</a:t>
            </a: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rgbClr val="004089">
                  <a:lumMod val="75000"/>
                </a:srgbClr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3623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676</Words>
  <Application>Microsoft Office PowerPoint</Application>
  <PresentationFormat>Předvádění na obrazovce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Mimořádné valné shromáždění IMPEL v Bruselu 13. a 14. 6.</vt:lpstr>
      <vt:lpstr>Zahájení</vt:lpstr>
      <vt:lpstr>Informace z EUFJE (Fórum soudců pro životní prostředí)</vt:lpstr>
      <vt:lpstr>Informace z EUFJE (Fórum soudců pro životní prostředí)</vt:lpstr>
      <vt:lpstr>Informace z EnviCrimeNet</vt:lpstr>
      <vt:lpstr>Informace z EnviCrimeNet</vt:lpstr>
      <vt:lpstr>Informace z EK</vt:lpstr>
      <vt:lpstr>Diskuse ve skupinách  </vt:lpstr>
      <vt:lpstr>Diskuse ve skupinách  </vt:lpstr>
      <vt:lpstr>Výsledky diskuse A - Podpora budování kapacit a vybudování vzdělávacího a inovačního centra  </vt:lpstr>
      <vt:lpstr>Výsledky diskuse A - Podpora budování kapacit a vybudování vzdělávacího a inovačního centra  </vt:lpstr>
      <vt:lpstr>Výsledky diskuse B – budoucnost IRI a prosazovacích akcí  </vt:lpstr>
      <vt:lpstr>Výsledky diskuse B – budoucnost IRI a prosazovacích akcí  </vt:lpstr>
      <vt:lpstr>Výsledky diskuse C – ECA - Akční plán  </vt:lpstr>
      <vt:lpstr>Výsledky diskuse C – ECA - Akční plán  </vt:lpstr>
      <vt:lpstr>Výsledky diskuse D – spolupráce se sítěmi, rozšiřování členství, implementační výzvy, zpětná vazba  </vt:lpstr>
      <vt:lpstr>Výsledky diskuse D – spolupráce se sítěmi, rozšiřování členství, implementační výzvy, zpětná vazba  </vt:lpstr>
      <vt:lpstr>IMPEL Konference 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Němcová Lenka </cp:lastModifiedBy>
  <cp:revision>48</cp:revision>
  <cp:lastPrinted>2018-06-20T12:44:52Z</cp:lastPrinted>
  <dcterms:created xsi:type="dcterms:W3CDTF">2016-12-06T12:06:40Z</dcterms:created>
  <dcterms:modified xsi:type="dcterms:W3CDTF">2018-06-26T06:36:02Z</dcterms:modified>
</cp:coreProperties>
</file>