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64" r:id="rId4"/>
    <p:sldId id="265" r:id="rId5"/>
    <p:sldId id="266" r:id="rId6"/>
    <p:sldId id="267" r:id="rId7"/>
    <p:sldId id="268" r:id="rId8"/>
    <p:sldId id="269" r:id="rId9"/>
    <p:sldId id="270" r:id="rId10"/>
    <p:sldId id="263" r:id="rId11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98989"/>
    <a:srgbClr val="99CC00"/>
    <a:srgbClr val="92D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1326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286AB6-1964-4596-BF1F-6C82BB39E472}" type="datetimeFigureOut">
              <a:rPr lang="cs-CZ" smtClean="0"/>
              <a:t>28.6.2017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26C643-F8FC-469A-B368-34DD27E6409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007766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 hasCustomPrompt="1"/>
          </p:nvPr>
        </p:nvSpPr>
        <p:spPr>
          <a:xfrm>
            <a:off x="1187624" y="2132856"/>
            <a:ext cx="7380000" cy="2232248"/>
          </a:xfrm>
        </p:spPr>
        <p:txBody>
          <a:bodyPr>
            <a:normAutofit/>
          </a:bodyPr>
          <a:lstStyle>
            <a:lvl1pPr>
              <a:defRPr sz="4400" b="1" baseline="0">
                <a:solidFill>
                  <a:srgbClr val="99CC00"/>
                </a:solidFill>
              </a:defRPr>
            </a:lvl1pPr>
          </a:lstStyle>
          <a:p>
            <a:r>
              <a:rPr lang="cs-CZ" dirty="0" smtClean="0"/>
              <a:t>Název prezentace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1187624" y="4581128"/>
            <a:ext cx="7380000" cy="576000"/>
          </a:xfrm>
        </p:spPr>
        <p:txBody>
          <a:bodyPr anchor="ctr" anchorCtr="0"/>
          <a:lstStyle>
            <a:lvl1pPr marL="0" indent="0" algn="ctr">
              <a:buNone/>
              <a:defRPr>
                <a:solidFill>
                  <a:srgbClr val="898989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 smtClean="0"/>
              <a:t>Jméno přednášejícího</a:t>
            </a:r>
            <a:endParaRPr lang="cs-CZ" dirty="0"/>
          </a:p>
        </p:txBody>
      </p:sp>
      <p:sp>
        <p:nvSpPr>
          <p:cNvPr id="10" name="Zástupný symbol pro text 9"/>
          <p:cNvSpPr>
            <a:spLocks noGrp="1"/>
          </p:cNvSpPr>
          <p:nvPr>
            <p:ph type="body" sz="quarter" idx="13" hasCustomPrompt="1"/>
          </p:nvPr>
        </p:nvSpPr>
        <p:spPr>
          <a:xfrm>
            <a:off x="1185862" y="5328974"/>
            <a:ext cx="7380000" cy="576000"/>
          </a:xfrm>
        </p:spPr>
        <p:txBody>
          <a:bodyPr anchor="ctr" anchorCtr="0">
            <a:normAutofit/>
          </a:bodyPr>
          <a:lstStyle>
            <a:lvl1pPr algn="ctr">
              <a:buNone/>
              <a:defRPr sz="2000" b="0">
                <a:solidFill>
                  <a:srgbClr val="898989"/>
                </a:solidFill>
              </a:defRPr>
            </a:lvl1pPr>
          </a:lstStyle>
          <a:p>
            <a:pPr lvl="0"/>
            <a:r>
              <a:rPr lang="cs-CZ" dirty="0" smtClean="0"/>
              <a:t>Místo a datum konání</a:t>
            </a:r>
            <a:endParaRPr lang="cs-CZ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C8891-80D4-47F7-B1D6-C6D8796969D9}" type="datetime1">
              <a:rPr lang="cs-CZ" smtClean="0"/>
              <a:t>28.6.2017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FFBD1-6CB6-438D-81A3-67405646C2A9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27584" y="274638"/>
            <a:ext cx="5649416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F3AF7-34E6-47CA-BB9E-8CB9FA0AA870}" type="datetime1">
              <a:rPr lang="cs-CZ" smtClean="0"/>
              <a:t>28.6.2017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FFBD1-6CB6-438D-81A3-67405646C2A9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725FB-23D9-4F8B-87D3-1CF82893C093}" type="datetime1">
              <a:rPr lang="cs-CZ" smtClean="0"/>
              <a:t>28.6.2017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FFBD1-6CB6-438D-81A3-67405646C2A9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ctr">
              <a:defRPr sz="4000" b="1" cap="all"/>
            </a:lvl1pPr>
          </a:lstStyle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06A41-755C-40F4-9DCB-A041FB234565}" type="datetime1">
              <a:rPr lang="cs-CZ" smtClean="0"/>
              <a:t>28.6.2017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FFBD1-6CB6-438D-81A3-67405646C2A9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27584" y="1600200"/>
            <a:ext cx="3816424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860032" y="1600200"/>
            <a:ext cx="38160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9A796-362A-425E-A89F-2F594C489C95}" type="datetime1">
              <a:rPr lang="cs-CZ" smtClean="0"/>
              <a:t>28.6.2017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FFBD1-6CB6-438D-81A3-67405646C2A9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27584" y="1535113"/>
            <a:ext cx="38160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27584" y="2174875"/>
            <a:ext cx="38160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860032" y="1535113"/>
            <a:ext cx="382676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860032" y="2174875"/>
            <a:ext cx="382676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298B5-02A7-43C0-B371-5033D77AF8FF}" type="datetime1">
              <a:rPr lang="cs-CZ" smtClean="0"/>
              <a:t>28.6.2017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FFBD1-6CB6-438D-81A3-67405646C2A9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0C6C3-A00C-4092-AD93-DFE55DC176BE}" type="datetime1">
              <a:rPr lang="cs-CZ" smtClean="0"/>
              <a:t>28.6.2017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FFBD1-6CB6-438D-81A3-67405646C2A9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43BAC-A564-44B2-81B5-33D3E586E46B}" type="datetime1">
              <a:rPr lang="cs-CZ" smtClean="0"/>
              <a:t>28.6.2017</a:t>
            </a:fld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FFBD1-6CB6-438D-81A3-67405646C2A9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27584" y="273050"/>
            <a:ext cx="2637929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27584" y="1435100"/>
            <a:ext cx="263792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E7CDA-D91A-4060-B966-3609FD00C85F}" type="datetime1">
              <a:rPr lang="cs-CZ" smtClean="0"/>
              <a:t>28.6.2017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FFBD1-6CB6-438D-81A3-67405646C2A9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53A1D-FF68-4D23-82C3-F75B85E5196C}" type="datetime1">
              <a:rPr lang="cs-CZ" smtClean="0"/>
              <a:t>28.6.2017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FFBD1-6CB6-438D-81A3-67405646C2A9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27584" y="274638"/>
            <a:ext cx="785921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 dirty="0" smtClean="0"/>
              <a:t>Nadpis snímku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27584" y="1600200"/>
            <a:ext cx="7859216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 smtClean="0"/>
              <a:t>Klepnutím vložte text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99592" y="6448251"/>
            <a:ext cx="1368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DD76D089-8B5A-46C7-B8C0-F20699E2CAB3}" type="datetime1">
              <a:rPr lang="cs-CZ" smtClean="0"/>
              <a:t>28.6.2017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2555776" y="6448251"/>
            <a:ext cx="52565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100392" y="6448251"/>
            <a:ext cx="5864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67FFBD1-6CB6-438D-81A3-67405646C2A9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3600" b="1" kern="1200">
          <a:solidFill>
            <a:srgbClr val="99CC00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Courier New" panose="02070309020205020404" pitchFamily="49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Informace z CENIA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Jiří Valta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 smtClean="0"/>
              <a:t>29.06.2017 </a:t>
            </a:r>
            <a:r>
              <a:rPr lang="cs-CZ" dirty="0" smtClean="0"/>
              <a:t>- ČIŽP</a:t>
            </a:r>
            <a:endParaRPr lang="cs-CZ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Děkuji za pozornost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cs-CZ" dirty="0" smtClean="0"/>
          </a:p>
          <a:p>
            <a:pPr marL="0" indent="0" algn="ctr">
              <a:buNone/>
            </a:pPr>
            <a:r>
              <a:rPr lang="cs-CZ" sz="3200" b="1" dirty="0" smtClean="0"/>
              <a:t>Jiří Valta</a:t>
            </a:r>
          </a:p>
          <a:p>
            <a:pPr marL="0" indent="0" algn="ctr">
              <a:buNone/>
            </a:pPr>
            <a:r>
              <a:rPr lang="cs-CZ" dirty="0" smtClean="0"/>
              <a:t>CENIA, česká informační agentura životního prostředí</a:t>
            </a:r>
          </a:p>
          <a:p>
            <a:pPr marL="0" indent="0" algn="ctr">
              <a:buNone/>
            </a:pPr>
            <a:r>
              <a:rPr lang="cs-CZ" dirty="0" smtClean="0"/>
              <a:t>Vršovická 1442/65</a:t>
            </a:r>
          </a:p>
          <a:p>
            <a:pPr marL="0" indent="0" algn="ctr">
              <a:buNone/>
            </a:pPr>
            <a:r>
              <a:rPr lang="cs-CZ" dirty="0" smtClean="0"/>
              <a:t>100 10  Praha 10</a:t>
            </a:r>
          </a:p>
          <a:p>
            <a:pPr marL="0" indent="0" algn="ctr">
              <a:buNone/>
            </a:pPr>
            <a:r>
              <a:rPr lang="cs-CZ" dirty="0" smtClean="0"/>
              <a:t>tel. 724 503 898</a:t>
            </a:r>
          </a:p>
          <a:p>
            <a:pPr marL="0" indent="0" algn="ctr">
              <a:buNone/>
            </a:pPr>
            <a:r>
              <a:rPr lang="cs-CZ" dirty="0" smtClean="0"/>
              <a:t>jiri.valta@cenia.cz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FFBD1-6CB6-438D-81A3-67405646C2A9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706470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cs-CZ" dirty="0" smtClean="0"/>
              <a:t>IS SEPNO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SEPNO (Systém evidence přepravy nebezpečných </a:t>
            </a:r>
            <a:r>
              <a:rPr lang="cs-CZ" b="1" dirty="0" smtClean="0"/>
              <a:t>odpadů)</a:t>
            </a:r>
            <a:endParaRPr lang="cs-CZ" b="1" dirty="0" smtClean="0"/>
          </a:p>
          <a:p>
            <a:r>
              <a:rPr lang="cs-CZ" dirty="0" smtClean="0"/>
              <a:t>Dodavatel </a:t>
            </a:r>
            <a:r>
              <a:rPr lang="cs-CZ" dirty="0"/>
              <a:t>systému je společnost INISOFT s.r.o. </a:t>
            </a:r>
            <a:endParaRPr lang="cs-CZ" dirty="0" smtClean="0"/>
          </a:p>
          <a:p>
            <a:r>
              <a:rPr lang="cs-CZ" dirty="0" smtClean="0"/>
              <a:t>Předpokládaný </a:t>
            </a:r>
            <a:r>
              <a:rPr lang="cs-CZ" dirty="0"/>
              <a:t>termín spuštění </a:t>
            </a:r>
            <a:r>
              <a:rPr lang="cs-CZ" dirty="0" smtClean="0"/>
              <a:t>-  druhá polovina </a:t>
            </a:r>
            <a:r>
              <a:rPr lang="cs-CZ" dirty="0"/>
              <a:t>roku </a:t>
            </a:r>
            <a:r>
              <a:rPr lang="cs-CZ" dirty="0" smtClean="0"/>
              <a:t>2017</a:t>
            </a:r>
            <a:endParaRPr lang="cs-CZ" dirty="0"/>
          </a:p>
          <a:p>
            <a:r>
              <a:rPr lang="cs-CZ" dirty="0" smtClean="0"/>
              <a:t>Testovací provoz funkčního minima probíhá od 1.6.2017 do 28.6.2017 </a:t>
            </a:r>
          </a:p>
          <a:p>
            <a:r>
              <a:rPr lang="cs-CZ" dirty="0"/>
              <a:t>Do realizace a testování systému jsou zapojeny subjekty státní i soukromé </a:t>
            </a:r>
            <a:r>
              <a:rPr lang="cs-CZ" dirty="0" smtClean="0"/>
              <a:t>sféry</a:t>
            </a:r>
          </a:p>
          <a:p>
            <a:r>
              <a:rPr lang="cs-CZ" dirty="0" smtClean="0"/>
              <a:t>Stále je otevřena otázka evidencí ELPNO 2017 před spuštěním systému – dohlásit x nedohlásit</a:t>
            </a:r>
            <a:endParaRPr lang="cs-CZ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FFBD1-6CB6-438D-81A3-67405646C2A9}" type="slidenum">
              <a:rPr lang="cs-CZ" smtClean="0"/>
              <a:t>2</a:t>
            </a:fld>
            <a:endParaRPr lang="cs-CZ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cs-CZ" dirty="0" smtClean="0"/>
              <a:t>Činnosti CENIA 2017 - 2020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/>
              <a:t>Integrovaná prevence a omezování znečištění (IPPC)</a:t>
            </a:r>
          </a:p>
          <a:p>
            <a:pPr lvl="1"/>
            <a:r>
              <a:rPr lang="cs-CZ" dirty="0" smtClean="0"/>
              <a:t>činnost odborně způsobilé osoby (vyjádření k žádostem o IP)</a:t>
            </a:r>
          </a:p>
          <a:p>
            <a:pPr lvl="1"/>
            <a:r>
              <a:rPr lang="cs-CZ" dirty="0" smtClean="0"/>
              <a:t>odborná stanoviska v oblasti IPPC</a:t>
            </a:r>
          </a:p>
          <a:p>
            <a:pPr lvl="1"/>
            <a:r>
              <a:rPr lang="cs-CZ" dirty="0" smtClean="0"/>
              <a:t>TPS v gesci MŽP</a:t>
            </a:r>
          </a:p>
          <a:p>
            <a:pPr lvl="2"/>
            <a:r>
              <a:rPr lang="cs-CZ" dirty="0" smtClean="0"/>
              <a:t>zpracování odpadů (revize </a:t>
            </a:r>
            <a:r>
              <a:rPr lang="cs-CZ" dirty="0" err="1" smtClean="0"/>
              <a:t>BREFu</a:t>
            </a:r>
            <a:r>
              <a:rPr lang="cs-CZ" dirty="0" smtClean="0"/>
              <a:t> – vydán </a:t>
            </a:r>
            <a:r>
              <a:rPr lang="cs-CZ" dirty="0" err="1" smtClean="0"/>
              <a:t>prefinal</a:t>
            </a:r>
            <a:r>
              <a:rPr lang="cs-CZ" dirty="0" smtClean="0"/>
              <a:t> DRAFT + kapitola závěry o BAT – </a:t>
            </a:r>
            <a:r>
              <a:rPr lang="cs-CZ" b="1" i="1" dirty="0" smtClean="0"/>
              <a:t>připomínky do 10.7.2017</a:t>
            </a:r>
            <a:r>
              <a:rPr lang="cs-CZ" dirty="0" smtClean="0"/>
              <a:t>)</a:t>
            </a:r>
          </a:p>
          <a:p>
            <a:pPr lvl="2"/>
            <a:r>
              <a:rPr lang="cs-CZ" dirty="0" smtClean="0"/>
              <a:t>spalování odpadů (revize </a:t>
            </a:r>
            <a:r>
              <a:rPr lang="cs-CZ" dirty="0" err="1" smtClean="0"/>
              <a:t>BREFu</a:t>
            </a:r>
            <a:r>
              <a:rPr lang="cs-CZ" dirty="0" smtClean="0"/>
              <a:t> – vydán 1. draft – </a:t>
            </a:r>
            <a:r>
              <a:rPr lang="cs-CZ" b="1" i="1" dirty="0" smtClean="0"/>
              <a:t>připomínky do 8.9.2017</a:t>
            </a:r>
            <a:r>
              <a:rPr lang="cs-CZ" dirty="0" smtClean="0"/>
              <a:t>)</a:t>
            </a:r>
          </a:p>
          <a:p>
            <a:r>
              <a:rPr lang="cs-CZ" b="1" dirty="0" smtClean="0"/>
              <a:t>REACH a CLP</a:t>
            </a:r>
          </a:p>
          <a:p>
            <a:pPr lvl="1"/>
            <a:r>
              <a:rPr lang="cs-CZ" dirty="0" smtClean="0"/>
              <a:t>činnost národního informačního centra REACH a CLP</a:t>
            </a:r>
          </a:p>
          <a:p>
            <a:pPr lvl="1"/>
            <a:r>
              <a:rPr lang="cs-CZ" dirty="0" smtClean="0"/>
              <a:t>publikace informací z oblastí REACH a CLP</a:t>
            </a:r>
          </a:p>
          <a:p>
            <a:pPr lvl="1"/>
            <a:r>
              <a:rPr lang="cs-CZ" dirty="0" smtClean="0"/>
              <a:t>spolupráce s ECHA, včetně evropského </a:t>
            </a:r>
            <a:r>
              <a:rPr lang="cs-CZ" dirty="0" err="1" smtClean="0"/>
              <a:t>helpdesku</a:t>
            </a:r>
            <a:endParaRPr lang="cs-CZ" dirty="0" smtClean="0"/>
          </a:p>
          <a:p>
            <a:pPr lvl="1"/>
            <a:endParaRPr lang="cs-CZ" b="1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FFBD1-6CB6-438D-81A3-67405646C2A9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776724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cs-CZ" dirty="0" smtClean="0"/>
              <a:t>Činnosti CENIA 2017 - 2020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/>
              <a:t>Hodnocení vlivů na ŽP (EIA/SEA)</a:t>
            </a:r>
          </a:p>
          <a:p>
            <a:pPr lvl="1"/>
            <a:r>
              <a:rPr lang="cs-CZ" dirty="0" smtClean="0"/>
              <a:t>zajištění provozu IS EIA/SEA</a:t>
            </a:r>
          </a:p>
          <a:p>
            <a:pPr lvl="1"/>
            <a:r>
              <a:rPr lang="cs-CZ" dirty="0" smtClean="0"/>
              <a:t>organizace zkoušek EIA/SEA</a:t>
            </a:r>
          </a:p>
          <a:p>
            <a:pPr lvl="1"/>
            <a:r>
              <a:rPr lang="cs-CZ" dirty="0" smtClean="0"/>
              <a:t>spolupráce v pracovní skupině MŽP</a:t>
            </a:r>
          </a:p>
          <a:p>
            <a:r>
              <a:rPr lang="cs-CZ" b="1" dirty="0" smtClean="0"/>
              <a:t>Odpadové hospodářství</a:t>
            </a:r>
          </a:p>
          <a:p>
            <a:pPr lvl="1"/>
            <a:r>
              <a:rPr lang="cs-CZ" dirty="0" smtClean="0"/>
              <a:t>Hodnocení OH</a:t>
            </a:r>
          </a:p>
          <a:p>
            <a:pPr lvl="2"/>
            <a:r>
              <a:rPr lang="cs-CZ" dirty="0" smtClean="0"/>
              <a:t>indikátory POH, sada indikátorů SKO, množství BRKO uložených na skládky</a:t>
            </a:r>
          </a:p>
          <a:p>
            <a:pPr lvl="1"/>
            <a:r>
              <a:rPr lang="cs-CZ" dirty="0" smtClean="0"/>
              <a:t>Správa databází – ISOH, MA ISOH, zpětné odběry …</a:t>
            </a:r>
          </a:p>
          <a:p>
            <a:pPr lvl="1"/>
            <a:r>
              <a:rPr lang="cs-CZ" dirty="0" smtClean="0"/>
              <a:t>Provoz IS – NITAR (přeshraniční přeprava odpadů), PCB</a:t>
            </a:r>
          </a:p>
          <a:p>
            <a:pPr lvl="1"/>
            <a:r>
              <a:rPr lang="cs-CZ" dirty="0" smtClean="0"/>
              <a:t>Datové sady pro EU reporting</a:t>
            </a:r>
          </a:p>
          <a:p>
            <a:pPr lvl="1"/>
            <a:r>
              <a:rPr lang="cs-CZ" dirty="0" smtClean="0"/>
              <a:t>Oběhové hospodářství</a:t>
            </a:r>
          </a:p>
          <a:p>
            <a:pPr lvl="1"/>
            <a:endParaRPr lang="cs-CZ" b="1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FFBD1-6CB6-438D-81A3-67405646C2A9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857866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cs-CZ" dirty="0" smtClean="0"/>
              <a:t>Činnosti CENIA 2017 - 2020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/>
              <a:t>Dobrovolné nástroje</a:t>
            </a:r>
          </a:p>
          <a:p>
            <a:pPr lvl="1"/>
            <a:r>
              <a:rPr lang="cs-CZ" dirty="0" smtClean="0"/>
              <a:t>tvorba a revize technických směrnic stanovující kritéria pro EŠV/S</a:t>
            </a:r>
          </a:p>
          <a:p>
            <a:pPr lvl="1"/>
            <a:r>
              <a:rPr lang="cs-CZ" dirty="0" smtClean="0"/>
              <a:t>certifikace a </a:t>
            </a:r>
            <a:r>
              <a:rPr lang="cs-CZ" dirty="0" err="1" smtClean="0"/>
              <a:t>recertifikace</a:t>
            </a:r>
            <a:r>
              <a:rPr lang="cs-CZ" dirty="0" smtClean="0"/>
              <a:t> výrobků a služeb EŠV, EŠS, Ekoznačky EU</a:t>
            </a:r>
          </a:p>
          <a:p>
            <a:pPr lvl="1"/>
            <a:r>
              <a:rPr lang="cs-CZ" dirty="0" smtClean="0"/>
              <a:t>environmentální prohlášení typu III</a:t>
            </a:r>
          </a:p>
          <a:p>
            <a:pPr lvl="1"/>
            <a:r>
              <a:rPr lang="cs-CZ" dirty="0" smtClean="0"/>
              <a:t>certifikace/</a:t>
            </a:r>
            <a:r>
              <a:rPr lang="cs-CZ" dirty="0" err="1" smtClean="0"/>
              <a:t>recertifikace</a:t>
            </a:r>
            <a:r>
              <a:rPr lang="cs-CZ" dirty="0" smtClean="0"/>
              <a:t> EMAS</a:t>
            </a:r>
          </a:p>
          <a:p>
            <a:pPr lvl="1"/>
            <a:r>
              <a:rPr lang="cs-CZ" dirty="0" smtClean="0"/>
              <a:t>MA 21</a:t>
            </a:r>
          </a:p>
          <a:p>
            <a:r>
              <a:rPr lang="cs-CZ" b="1" dirty="0" smtClean="0"/>
              <a:t>Integrovaný registr znečištění IRZ</a:t>
            </a:r>
          </a:p>
          <a:p>
            <a:pPr lvl="1"/>
            <a:r>
              <a:rPr lang="cs-CZ" dirty="0" smtClean="0"/>
              <a:t>Datové sady IRZ 2004 – současnost</a:t>
            </a:r>
          </a:p>
          <a:p>
            <a:pPr lvl="2"/>
            <a:r>
              <a:rPr lang="cs-CZ" dirty="0" smtClean="0"/>
              <a:t>kontroly hlášení</a:t>
            </a:r>
          </a:p>
          <a:p>
            <a:pPr lvl="2"/>
            <a:r>
              <a:rPr lang="cs-CZ" dirty="0" smtClean="0"/>
              <a:t>zpracování dat</a:t>
            </a:r>
          </a:p>
          <a:p>
            <a:pPr lvl="2"/>
            <a:r>
              <a:rPr lang="cs-CZ" dirty="0" smtClean="0"/>
              <a:t>výstupy pro Národní </a:t>
            </a:r>
            <a:r>
              <a:rPr lang="cs-CZ" dirty="0" err="1" smtClean="0"/>
              <a:t>geoportál</a:t>
            </a:r>
            <a:endParaRPr lang="cs-CZ" dirty="0" smtClean="0"/>
          </a:p>
          <a:p>
            <a:pPr lvl="2"/>
            <a:r>
              <a:rPr lang="cs-CZ" dirty="0" smtClean="0"/>
              <a:t>reporting do EU</a:t>
            </a:r>
          </a:p>
          <a:p>
            <a:pPr lvl="1"/>
            <a:endParaRPr lang="cs-CZ" b="1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FFBD1-6CB6-438D-81A3-67405646C2A9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174907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cs-CZ" dirty="0" smtClean="0"/>
              <a:t>Činnosti CENIA 2017 - 2020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/>
              <a:t>Provoz ISPOP</a:t>
            </a:r>
          </a:p>
          <a:p>
            <a:pPr lvl="1"/>
            <a:r>
              <a:rPr lang="cs-CZ" dirty="0" smtClean="0"/>
              <a:t>provoz systému</a:t>
            </a:r>
          </a:p>
          <a:p>
            <a:pPr lvl="1"/>
            <a:r>
              <a:rPr lang="cs-CZ" dirty="0" smtClean="0"/>
              <a:t>zajištění ohlašování dle zákona č. 25/2008 Sb.</a:t>
            </a:r>
          </a:p>
          <a:p>
            <a:pPr lvl="1"/>
            <a:r>
              <a:rPr lang="cs-CZ" dirty="0" smtClean="0"/>
              <a:t>provoz IS HNVO (hodnocení nebezpečných vlastností odpadů)</a:t>
            </a:r>
          </a:p>
          <a:p>
            <a:pPr lvl="1"/>
            <a:r>
              <a:rPr lang="cs-CZ" dirty="0" smtClean="0"/>
              <a:t>provoz IS SEPNO (přeprava nebezpečných odpadů)</a:t>
            </a:r>
          </a:p>
          <a:p>
            <a:r>
              <a:rPr lang="cs-CZ" b="1" dirty="0" err="1" smtClean="0"/>
              <a:t>EnviHELP</a:t>
            </a:r>
            <a:endParaRPr lang="cs-CZ" b="1" dirty="0" smtClean="0"/>
          </a:p>
          <a:p>
            <a:pPr lvl="1"/>
            <a:r>
              <a:rPr lang="cs-CZ" dirty="0" smtClean="0"/>
              <a:t>provoz systému</a:t>
            </a:r>
          </a:p>
          <a:p>
            <a:pPr lvl="1"/>
            <a:r>
              <a:rPr lang="cs-CZ" dirty="0" smtClean="0"/>
              <a:t>zajištění odpovědí I. úrovně (základní dotazy)</a:t>
            </a:r>
          </a:p>
          <a:p>
            <a:pPr lvl="1"/>
            <a:r>
              <a:rPr lang="cs-CZ" dirty="0" smtClean="0"/>
              <a:t>management II. úrovně (expertní dotazy – MŽP, ČHMÚ, CENIA)</a:t>
            </a:r>
          </a:p>
          <a:p>
            <a:pPr lvl="1"/>
            <a:endParaRPr lang="cs-CZ" b="1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FFBD1-6CB6-438D-81A3-67405646C2A9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247487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cs-CZ" dirty="0" smtClean="0"/>
              <a:t>Činnosti CENIA 2017 - 2020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5360" y="1578384"/>
            <a:ext cx="8057120" cy="4709120"/>
          </a:xfrm>
        </p:spPr>
        <p:txBody>
          <a:bodyPr>
            <a:normAutofit lnSpcReduction="10000"/>
          </a:bodyPr>
          <a:lstStyle/>
          <a:p>
            <a:r>
              <a:rPr lang="cs-CZ" b="1" dirty="0" smtClean="0"/>
              <a:t>Mezinárodní agendy a programy</a:t>
            </a:r>
          </a:p>
          <a:p>
            <a:pPr lvl="1"/>
            <a:r>
              <a:rPr lang="cs-CZ" dirty="0" smtClean="0"/>
              <a:t>národní kontaktní místo EEA</a:t>
            </a:r>
          </a:p>
          <a:p>
            <a:pPr lvl="2"/>
            <a:r>
              <a:rPr lang="cs-CZ" dirty="0" smtClean="0"/>
              <a:t>administrace národní sítě NRC – EIONET</a:t>
            </a:r>
          </a:p>
          <a:p>
            <a:pPr lvl="2"/>
            <a:r>
              <a:rPr lang="cs-CZ" dirty="0" smtClean="0"/>
              <a:t>činnost NFP EEA</a:t>
            </a:r>
          </a:p>
          <a:p>
            <a:pPr lvl="2"/>
            <a:r>
              <a:rPr lang="cs-CZ" dirty="0" smtClean="0"/>
              <a:t>distribuce publikací EEA</a:t>
            </a:r>
          </a:p>
          <a:p>
            <a:pPr lvl="1"/>
            <a:r>
              <a:rPr lang="cs-CZ" dirty="0" smtClean="0"/>
              <a:t>národní kontaktní bod INSPIRE</a:t>
            </a:r>
          </a:p>
          <a:p>
            <a:pPr lvl="2"/>
            <a:r>
              <a:rPr lang="cs-CZ" dirty="0" smtClean="0"/>
              <a:t>management národního kontaktního bodu</a:t>
            </a:r>
          </a:p>
          <a:p>
            <a:pPr lvl="2"/>
            <a:r>
              <a:rPr lang="cs-CZ" dirty="0" smtClean="0"/>
              <a:t>správa a zpřístupnění geografických dat na Evropském </a:t>
            </a:r>
            <a:r>
              <a:rPr lang="cs-CZ" dirty="0" err="1" smtClean="0"/>
              <a:t>geoportálu</a:t>
            </a:r>
            <a:endParaRPr lang="cs-CZ" dirty="0" smtClean="0"/>
          </a:p>
          <a:p>
            <a:pPr lvl="2"/>
            <a:r>
              <a:rPr lang="cs-CZ" dirty="0" smtClean="0"/>
              <a:t>podpora povinných osob INSPIRE</a:t>
            </a:r>
          </a:p>
          <a:p>
            <a:r>
              <a:rPr lang="cs-CZ" b="1" dirty="0" smtClean="0"/>
              <a:t>Provoz IS</a:t>
            </a:r>
          </a:p>
          <a:p>
            <a:pPr lvl="1"/>
            <a:r>
              <a:rPr lang="cs-CZ" dirty="0" smtClean="0"/>
              <a:t>provoz infrastruktury mapových služeb</a:t>
            </a:r>
          </a:p>
          <a:p>
            <a:pPr lvl="1"/>
            <a:r>
              <a:rPr lang="cs-CZ" dirty="0" smtClean="0"/>
              <a:t>provoz ostatních IS (</a:t>
            </a:r>
            <a:r>
              <a:rPr lang="cs-CZ" dirty="0" err="1" smtClean="0"/>
              <a:t>voda.gov.cz;inspire.gov.cz;kontaminace.cenia.cz</a:t>
            </a:r>
            <a:r>
              <a:rPr lang="cs-CZ" dirty="0" smtClean="0"/>
              <a:t>)</a:t>
            </a:r>
          </a:p>
          <a:p>
            <a:pPr lvl="1"/>
            <a:r>
              <a:rPr lang="cs-CZ" dirty="0" smtClean="0"/>
              <a:t>tvorba a poskytování tematických mapových sad</a:t>
            </a:r>
          </a:p>
          <a:p>
            <a:pPr lvl="1"/>
            <a:r>
              <a:rPr lang="cs-CZ" dirty="0" err="1" smtClean="0"/>
              <a:t>ISSaR</a:t>
            </a:r>
            <a:r>
              <a:rPr lang="cs-CZ" dirty="0" smtClean="0"/>
              <a:t> (informační systém statistiky a reportingu)</a:t>
            </a:r>
          </a:p>
          <a:p>
            <a:pPr lvl="1"/>
            <a:endParaRPr lang="cs-CZ" b="1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FFBD1-6CB6-438D-81A3-67405646C2A9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405137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cs-CZ" dirty="0" smtClean="0"/>
              <a:t>Činnosti CENIA 2017 - 2020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/>
              <a:t>Hodnocení ŽP</a:t>
            </a:r>
          </a:p>
          <a:p>
            <a:pPr lvl="1"/>
            <a:r>
              <a:rPr lang="cs-CZ" dirty="0" smtClean="0"/>
              <a:t>publikace hodnotící ŽP</a:t>
            </a:r>
          </a:p>
          <a:p>
            <a:pPr lvl="2"/>
            <a:r>
              <a:rPr lang="cs-CZ" dirty="0" smtClean="0"/>
              <a:t>Zpráva o životním prostředí ČR</a:t>
            </a:r>
          </a:p>
          <a:p>
            <a:pPr lvl="2"/>
            <a:r>
              <a:rPr lang="cs-CZ" dirty="0"/>
              <a:t>Zpráva o životním prostředí </a:t>
            </a:r>
            <a:r>
              <a:rPr lang="cs-CZ" dirty="0" smtClean="0"/>
              <a:t>v krajích ČR</a:t>
            </a:r>
          </a:p>
          <a:p>
            <a:pPr lvl="2"/>
            <a:r>
              <a:rPr lang="cs-CZ" dirty="0" smtClean="0"/>
              <a:t>Statistická ročenka ŽP</a:t>
            </a:r>
          </a:p>
          <a:p>
            <a:pPr lvl="1"/>
            <a:r>
              <a:rPr lang="cs-CZ" dirty="0" smtClean="0"/>
              <a:t>správa a aktualizace indikátorové sady pro hodnocení ŽP</a:t>
            </a:r>
          </a:p>
          <a:p>
            <a:pPr lvl="2"/>
            <a:r>
              <a:rPr lang="cs-CZ" dirty="0" smtClean="0"/>
              <a:t>indikátory státní politiky ŽP (SPŽP)</a:t>
            </a:r>
          </a:p>
          <a:p>
            <a:pPr lvl="2"/>
            <a:r>
              <a:rPr lang="cs-CZ" dirty="0" smtClean="0"/>
              <a:t>indikátory trvale udržitelného rozvoje (TUR)</a:t>
            </a:r>
          </a:p>
          <a:p>
            <a:pPr lvl="2"/>
            <a:r>
              <a:rPr lang="cs-CZ" dirty="0" smtClean="0"/>
              <a:t>indikátory zranitelnosti</a:t>
            </a:r>
          </a:p>
          <a:p>
            <a:pPr lvl="2"/>
            <a:r>
              <a:rPr lang="cs-CZ" dirty="0" smtClean="0"/>
              <a:t>indikátory s využitím dálkového průzkumu Země (DPZ)</a:t>
            </a:r>
          </a:p>
          <a:p>
            <a:pPr lvl="1"/>
            <a:r>
              <a:rPr lang="cs-CZ" dirty="0" smtClean="0"/>
              <a:t>Spolupráce při hodnocení publikací EEA</a:t>
            </a:r>
          </a:p>
          <a:p>
            <a:pPr lvl="2"/>
            <a:r>
              <a:rPr lang="cs-CZ" dirty="0" smtClean="0"/>
              <a:t>SOER, Signály, </a:t>
            </a:r>
            <a:r>
              <a:rPr lang="cs-CZ" dirty="0" err="1" smtClean="0"/>
              <a:t>megatrendy</a:t>
            </a:r>
            <a:endParaRPr lang="cs-CZ" dirty="0" smtClean="0"/>
          </a:p>
          <a:p>
            <a:pPr lvl="1"/>
            <a:endParaRPr lang="cs-CZ" b="1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FFBD1-6CB6-438D-81A3-67405646C2A9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893817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cs-CZ" dirty="0" smtClean="0"/>
              <a:t>Činnosti CENIA 2017 - 2020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/>
              <a:t>Rozvoj stávajících IS</a:t>
            </a:r>
          </a:p>
          <a:p>
            <a:pPr lvl="1"/>
            <a:r>
              <a:rPr lang="cs-CZ" dirty="0" smtClean="0"/>
              <a:t>SEPNO</a:t>
            </a:r>
          </a:p>
          <a:p>
            <a:pPr lvl="1"/>
            <a:r>
              <a:rPr lang="cs-CZ" dirty="0" smtClean="0"/>
              <a:t>ISPOP</a:t>
            </a:r>
          </a:p>
          <a:p>
            <a:pPr lvl="1"/>
            <a:r>
              <a:rPr lang="cs-CZ" dirty="0" err="1" smtClean="0"/>
              <a:t>EnviHELP</a:t>
            </a:r>
            <a:endParaRPr lang="cs-CZ" dirty="0" smtClean="0"/>
          </a:p>
          <a:p>
            <a:pPr lvl="1"/>
            <a:r>
              <a:rPr lang="cs-CZ" dirty="0" smtClean="0"/>
              <a:t>HNVO</a:t>
            </a:r>
          </a:p>
          <a:p>
            <a:pPr lvl="1"/>
            <a:r>
              <a:rPr lang="cs-CZ" dirty="0" smtClean="0"/>
              <a:t>EIA/SEA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FFBD1-6CB6-438D-81A3-67405646C2A9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24875847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221</TotalTime>
  <Words>530</Words>
  <Application>Microsoft Office PowerPoint</Application>
  <PresentationFormat>Předvádění na obrazovce (4:3)</PresentationFormat>
  <Paragraphs>108</Paragraphs>
  <Slides>10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5" baseType="lpstr">
      <vt:lpstr>Arial</vt:lpstr>
      <vt:lpstr>Calibri</vt:lpstr>
      <vt:lpstr>Courier New</vt:lpstr>
      <vt:lpstr>Wingdings</vt:lpstr>
      <vt:lpstr>Motiv sady Office</vt:lpstr>
      <vt:lpstr>Informace z CENIA</vt:lpstr>
      <vt:lpstr>IS SEPNO</vt:lpstr>
      <vt:lpstr>Činnosti CENIA 2017 - 2020</vt:lpstr>
      <vt:lpstr>Činnosti CENIA 2017 - 2020</vt:lpstr>
      <vt:lpstr>Činnosti CENIA 2017 - 2020</vt:lpstr>
      <vt:lpstr>Činnosti CENIA 2017 - 2020</vt:lpstr>
      <vt:lpstr>Činnosti CENIA 2017 - 2020</vt:lpstr>
      <vt:lpstr>Činnosti CENIA 2017 - 2020</vt:lpstr>
      <vt:lpstr>Činnosti CENIA 2017 - 2020</vt:lpstr>
      <vt:lpstr>Děkuji za pozornost</vt:lpstr>
    </vt:vector>
  </TitlesOfParts>
  <Company>ATC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miluse.rollerova</dc:creator>
  <cp:lastModifiedBy>Jiří Valta</cp:lastModifiedBy>
  <cp:revision>23</cp:revision>
  <dcterms:created xsi:type="dcterms:W3CDTF">2016-10-06T13:22:07Z</dcterms:created>
  <dcterms:modified xsi:type="dcterms:W3CDTF">2017-06-28T21:13:14Z</dcterms:modified>
</cp:coreProperties>
</file>