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74" r:id="rId2"/>
    <p:sldId id="299" r:id="rId3"/>
    <p:sldId id="287" r:id="rId4"/>
    <p:sldId id="291" r:id="rId5"/>
    <p:sldId id="304" r:id="rId6"/>
    <p:sldId id="305" r:id="rId7"/>
    <p:sldId id="306" r:id="rId8"/>
    <p:sldId id="308" r:id="rId9"/>
    <p:sldId id="309" r:id="rId10"/>
    <p:sldId id="307" r:id="rId11"/>
    <p:sldId id="302" r:id="rId12"/>
    <p:sldId id="303" r:id="rId13"/>
    <p:sldId id="300" r:id="rId14"/>
    <p:sldId id="301" r:id="rId15"/>
    <p:sldId id="275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76" autoAdjust="0"/>
    <p:restoredTop sz="85435" autoAdjust="0"/>
  </p:normalViewPr>
  <p:slideViewPr>
    <p:cSldViewPr>
      <p:cViewPr varScale="1">
        <p:scale>
          <a:sx n="64" d="100"/>
          <a:sy n="64" d="100"/>
        </p:scale>
        <p:origin x="-11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22.11.2016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899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22.11.2016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Zákon upravuje např.</a:t>
            </a:r>
            <a:r>
              <a:rPr lang="cs-CZ" baseline="0" dirty="0" smtClean="0"/>
              <a:t> i požadavky na vzdělání inspektora a že mu mají být poskytnuty OOP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14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Inspektoři</a:t>
            </a:r>
            <a:r>
              <a:rPr lang="cs-CZ" baseline="0" dirty="0" smtClean="0"/>
              <a:t> místní samosprávy údajně moc nefungují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22.11.2016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r"/>
            <a:r>
              <a:rPr lang="en-US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Industry 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Air Expert Team</a:t>
            </a:r>
            <a:endParaRPr lang="cs-CZ" sz="4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Ghent</a:t>
            </a:r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Belgie (Vlámsko)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– 7. října 2016</a:t>
            </a:r>
          </a:p>
          <a:p>
            <a:pPr marL="268288" algn="r"/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5229200"/>
            <a:ext cx="1296144" cy="1224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Joint </a:t>
            </a:r>
            <a:r>
              <a:rPr lang="cs-CZ" sz="36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Inspection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 Portugalsko, Nizozemí, Španělsko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Galloo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Group, </a:t>
            </a: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Menen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Rozsáhlé zařízení na hranici Belgie a Francie (v obou zemích)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5.3. b) Zařízení na využití nebo odstranění ne nebezpečných odpadů …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Kapacita 350 000 tun/rok, 250 zaměstnanců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PCB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8000" lvl="1" indent="-504000">
              <a:spcBef>
                <a:spcPts val="70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700"/>
              </a:spcBef>
            </a:pPr>
            <a:endParaRPr lang="en-GB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40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projektů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při práci na BREF a přijímání Závěrů o BAT</a:t>
            </a:r>
            <a:endParaRPr lang="cs-CZ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Narrative</a:t>
            </a: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BAT</a:t>
            </a:r>
            <a:endParaRPr lang="cs-CZ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Horizontální aspekty povolování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(IT) Nástroje použitelní při inspekcích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Průmyslové odpadní vody (nová)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zpráva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8000" lvl="1" indent="-504000">
              <a:spcBef>
                <a:spcPts val="70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700"/>
              </a:spcBef>
            </a:pPr>
            <a:endParaRPr lang="en-GB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44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projektů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DRTR Povolování</a:t>
            </a:r>
            <a:endParaRPr lang="cs-CZ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Výjimky z BAT</a:t>
            </a:r>
            <a:endParaRPr lang="cs-CZ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8000" lvl="1" indent="-504000">
              <a:spcBef>
                <a:spcPts val="70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700"/>
              </a:spcBef>
            </a:pPr>
            <a:endParaRPr lang="en-GB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3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IMPEL: Strategie pro roky 2016-2020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342900" lvl="1" indent="-34200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Shrnuto 5 priorit:</a:t>
            </a:r>
            <a:endParaRPr lang="cs-CZ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/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Zaměřit se na překonání obtíží spojených s implementací evropské legislativy v oblasti ŽP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/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Zabývat se potřebami členů a reagovat na ně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/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rozvíjet 5 tematických programů a projektových týmů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/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Rozšiřovat síť a aktivně hledat nové členy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/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s dalšími organizacemi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>
              <a:spcBef>
                <a:spcPts val="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>
              <a:spcBef>
                <a:spcPts val="0"/>
              </a:spcBef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>
              <a:spcBef>
                <a:spcPts val="0"/>
              </a:spcBef>
            </a:pPr>
            <a:endParaRPr lang="cs-CZ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>
              <a:spcBef>
                <a:spcPts val="0"/>
              </a:spcBef>
            </a:pPr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/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7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 IAET na roky 2017-2020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/>
          </a:bodyPr>
          <a:lstStyle/>
          <a:p>
            <a:pPr marL="342900" lvl="1" indent="-34200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Souhrn běžících témat, počtu zmínění</a:t>
            </a:r>
          </a:p>
          <a:p>
            <a:pPr marL="342900" lvl="1" indent="-34200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Návrhy na doplnění nových</a:t>
            </a:r>
          </a:p>
          <a:p>
            <a:pPr marL="342900" lvl="1" indent="-342000">
              <a:spcBef>
                <a:spcPts val="700"/>
              </a:spcBef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Zmíněna velká podpora EK pro projekt zabývající se kvalitou ovzduší ve městech (Horst zmínil zkušenost s obtíží získat pro tyto projekty lidi).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>
              <a:spcBef>
                <a:spcPts val="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>
              <a:spcBef>
                <a:spcPts val="0"/>
              </a:spcBef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>
              <a:spcBef>
                <a:spcPts val="0"/>
              </a:spcBef>
            </a:pPr>
            <a:endParaRPr lang="cs-CZ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>
              <a:spcBef>
                <a:spcPts val="0"/>
              </a:spcBef>
            </a:pPr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32000"/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  <a:p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Judita Adamová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judita.adamova@cizp.cz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setkání s EK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sp>
        <p:nvSpPr>
          <p:cNvPr id="20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Pravidelné roční setkání 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4 expertních týmů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Horst tlumočil hlavní závěry z tohoto setkání:</a:t>
            </a:r>
            <a:endParaRPr lang="cs-CZ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cs-CZ" sz="3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IMPELU je velmi ceněna (snaha překlenout mezery v implementaci Směrnice)</a:t>
            </a:r>
          </a:p>
          <a:p>
            <a:pPr lvl="1">
              <a:spcBef>
                <a:spcPts val="0"/>
              </a:spcBef>
            </a:pPr>
            <a:r>
              <a:rPr lang="cs-CZ" sz="3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Oceněna nová organizační struktura</a:t>
            </a:r>
          </a:p>
          <a:p>
            <a:pPr lvl="1">
              <a:spcBef>
                <a:spcPts val="0"/>
              </a:spcBef>
            </a:pPr>
            <a:r>
              <a:rPr lang="cs-CZ" sz="3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Rovněž byla pozitivně zmíněna podpora </a:t>
            </a:r>
            <a:r>
              <a:rPr lang="cs-CZ" sz="30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IMPELu</a:t>
            </a:r>
            <a:r>
              <a:rPr lang="cs-CZ" sz="3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novým přístupům</a:t>
            </a:r>
          </a:p>
          <a:p>
            <a:pPr lvl="1">
              <a:spcBef>
                <a:spcPts val="0"/>
              </a:spcBef>
            </a:pPr>
            <a:endParaRPr lang="cs-CZ" sz="3200" dirty="0">
              <a:solidFill>
                <a:schemeClr val="tx2"/>
              </a:solidFill>
            </a:endParaRPr>
          </a:p>
          <a:p>
            <a:pPr lvl="1">
              <a:spcBef>
                <a:spcPts val="0"/>
              </a:spcBef>
            </a:pPr>
            <a:endParaRPr lang="cs-CZ" sz="32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73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Shrnutí setkání s EK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Zmíněny nové oblasti zájmu</a:t>
            </a:r>
          </a:p>
          <a:p>
            <a:pPr lvl="1">
              <a:spcBef>
                <a:spcPts val="0"/>
              </a:spcBef>
            </a:pPr>
            <a:r>
              <a:rPr lang="cs-CZ" sz="30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ovzduší v sídlech (městech)</a:t>
            </a:r>
          </a:p>
          <a:p>
            <a:pPr lvl="1">
              <a:spcBef>
                <a:spcPts val="0"/>
              </a:spcBef>
            </a:pPr>
            <a:r>
              <a:rPr lang="cs-CZ" sz="3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Nedostatek vhodné infrastruktury pro odpadní vody (včetně průmyslových odpadních vod)</a:t>
            </a:r>
            <a:endParaRPr lang="cs-CZ" sz="3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cs-CZ" sz="30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závěrů o BAT</a:t>
            </a:r>
            <a:endParaRPr lang="cs-CZ" sz="32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Projeven zájem o výsledek projektu zabývajícího se Závěry o BAT</a:t>
            </a:r>
            <a:endParaRPr lang="cs-CZ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34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 témata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BREF cyklus ve Vlámsku</a:t>
            </a:r>
            <a:endParaRPr lang="cs-CZ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Postavení inspekce v BREF cyklu resp. v implementaci Závěrů o BAT</a:t>
            </a:r>
            <a:endParaRPr lang="cs-CZ" sz="3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Postupy při kontrolách zařízení z IED ve Vlámsku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Zpráva z „Joint </a:t>
            </a:r>
            <a:r>
              <a:rPr lang="cs-CZ" sz="32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inspection</a:t>
            </a:r>
            <a:r>
              <a:rPr lang="cs-CZ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000">
              <a:spcBef>
                <a:spcPts val="700"/>
              </a:spcBef>
            </a:pP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8000" lvl="1" indent="-504000">
              <a:spcBef>
                <a:spcPts val="70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700"/>
              </a:spcBef>
            </a:pPr>
            <a:endParaRPr lang="en-GB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68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BREF cyklus ve Vlámsku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Belgie 3 vysoce autonomní regiony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Vlámsko 1600 IPPC zařízení (z toho cca 800 zemědělci)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Odbor životního prostředí, přírody a energie (oddělení inspekce, oddělení ochrany ovzduší, oddělení vydávání environmentálních povolení)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Vlámská technická pracovní skupina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Snaha překlopit Závěry o BAT do GBR</a:t>
            </a: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8000" lvl="1" indent="-504000">
              <a:spcBef>
                <a:spcPts val="70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700"/>
              </a:spcBef>
            </a:pPr>
            <a:endParaRPr lang="en-GB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1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Pozice inspekce v rámci BREF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Potvrzují smysl a prosaditelnost návrhu legislativy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Místní Vlámské BREF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Podílí se široká paleta účastníků (</a:t>
            </a: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Public </a:t>
            </a: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Agency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Flanders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průmysl apod.)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Implementace Závěrů o BAT:</a:t>
            </a: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1 – doplnění GBR pro IPPC zařízení</a:t>
            </a: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2 – individuální posouzení souladu se Závěry o BAT jednotlivých povolení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8000" lvl="1" indent="-504000">
              <a:spcBef>
                <a:spcPts val="70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700"/>
              </a:spcBef>
            </a:pPr>
            <a:endParaRPr lang="en-GB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31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Pozice inspekce v rámci BREF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Problémy: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Poznámky pod čarou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Nejasné nebo příliš obecné BAT</a:t>
            </a: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Široký rozsah BAT-AEL</a:t>
            </a: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Rozdílné vztažné podmínky v GBR a BAT-C (vztažné podmínky, koncentrační limity vs.  MVE)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Snaží se 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maximum rozporů vyřešit v GBR, případně „report </a:t>
            </a: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evaluator</a:t>
            </a: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, kde je vysvětleno, jak byly vybrány limity, vztažné podmínky apod.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8000" lvl="1" indent="-504000">
              <a:spcBef>
                <a:spcPts val="70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700"/>
              </a:spcBef>
            </a:pPr>
            <a:endParaRPr lang="en-GB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24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zařízení s IP (Vlámsko)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Plánování založeno na IRAM, ale adaptováno na vlastní situaci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 typů kontrol rozdělených do 6 tematických bloků</a:t>
            </a: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kategorie (EMS, procedura vydání apod.)</a:t>
            </a: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ochrany ovzduší</a:t>
            </a: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ochrany vod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odpady a suroviny</a:t>
            </a: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 ochrany půdy a podzemních vod</a:t>
            </a:r>
          </a:p>
          <a:p>
            <a:pPr lvl="1">
              <a:spcBef>
                <a:spcPts val="0"/>
              </a:spcBef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Administrativní část (E-PRTR apod.)</a:t>
            </a:r>
          </a:p>
          <a:p>
            <a:pPr lvl="1">
              <a:spcBef>
                <a:spcPts val="0"/>
              </a:spcBef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8000" lvl="1" indent="-504000">
              <a:spcBef>
                <a:spcPts val="70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700"/>
              </a:spcBef>
            </a:pPr>
            <a:endParaRPr lang="en-GB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zařízení s IP (Vlámsko)</a:t>
            </a:r>
            <a:endParaRPr lang="en-US" sz="3600" b="1" cap="non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248473"/>
          </a:xfrm>
        </p:spPr>
        <p:txBody>
          <a:bodyPr>
            <a:norm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inspektorů naplno, další jako pomoc</a:t>
            </a: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Kontrola na IPPC zařízení zahrnuje výhradně oblast IP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28000" lvl="1" indent="-504000">
              <a:spcBef>
                <a:spcPts val="700"/>
              </a:spcBef>
            </a:pPr>
            <a:endParaRPr lang="cs-CZ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700"/>
              </a:spcBef>
            </a:pPr>
            <a:endParaRPr lang="en-GB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cs-CZ" sz="30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  <a:p>
            <a:endParaRPr lang="en-GB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937956"/>
            <a:ext cx="792088" cy="782778"/>
          </a:xfrm>
          <a:prstGeom prst="rect">
            <a:avLst/>
          </a:prstGeom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56550"/>
              </p:ext>
            </p:extLst>
          </p:nvPr>
        </p:nvGraphicFramePr>
        <p:xfrm>
          <a:off x="827584" y="2924942"/>
          <a:ext cx="6118999" cy="14024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1743"/>
                <a:gridCol w="1056242"/>
                <a:gridCol w="1275507"/>
                <a:gridCol w="1275507"/>
              </a:tblGrid>
              <a:tr h="28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Frequency of inspection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Industry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Agriculture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No of blocks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165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168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469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811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3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04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SUM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800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801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43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CIZP_sablona_sablona</Template>
  <TotalTime>1521</TotalTime>
  <Words>624</Words>
  <Application>Microsoft Office PowerPoint</Application>
  <PresentationFormat>Předvádění na obrazovce (4:3)</PresentationFormat>
  <Paragraphs>275</Paragraphs>
  <Slides>15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PPT CIZP_sablona_sablona</vt:lpstr>
      <vt:lpstr>   </vt:lpstr>
      <vt:lpstr>Shrnutí setkání s EK</vt:lpstr>
      <vt:lpstr>Shrnutí setkání s EK</vt:lpstr>
      <vt:lpstr>Hlavní  témata</vt:lpstr>
      <vt:lpstr>BREF cyklus ve Vlámsku</vt:lpstr>
      <vt:lpstr>Pozice inspekce v rámci BREF</vt:lpstr>
      <vt:lpstr>Pozice inspekce v rámci BREF</vt:lpstr>
      <vt:lpstr>Kontrola zařízení s IP (Vlámsko)</vt:lpstr>
      <vt:lpstr>Kontrola zařízení s IP (Vlámsko)</vt:lpstr>
      <vt:lpstr>Joint Inspection</vt:lpstr>
      <vt:lpstr>Prezentace projektů</vt:lpstr>
      <vt:lpstr>Prezentace projektů</vt:lpstr>
      <vt:lpstr>IMPEL: Strategie pro roky 2016-2020</vt:lpstr>
      <vt:lpstr>Program IAET na roky 2017-2020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user</cp:lastModifiedBy>
  <cp:revision>330</cp:revision>
  <cp:lastPrinted>2015-11-23T12:47:34Z</cp:lastPrinted>
  <dcterms:created xsi:type="dcterms:W3CDTF">2015-02-27T12:32:44Z</dcterms:created>
  <dcterms:modified xsi:type="dcterms:W3CDTF">2016-11-22T09:30:43Z</dcterms:modified>
</cp:coreProperties>
</file>