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2" r:id="rId3"/>
    <p:sldId id="263" r:id="rId4"/>
    <p:sldId id="261" r:id="rId5"/>
    <p:sldId id="281" r:id="rId6"/>
    <p:sldId id="284" r:id="rId7"/>
    <p:sldId id="287" r:id="rId8"/>
    <p:sldId id="288" r:id="rId9"/>
    <p:sldId id="289" r:id="rId10"/>
    <p:sldId id="290" r:id="rId11"/>
    <p:sldId id="267" r:id="rId12"/>
    <p:sldId id="268" r:id="rId13"/>
    <p:sldId id="269" r:id="rId14"/>
    <p:sldId id="276" r:id="rId15"/>
    <p:sldId id="277" r:id="rId16"/>
    <p:sldId id="275" r:id="rId17"/>
    <p:sldId id="264" r:id="rId18"/>
    <p:sldId id="285" r:id="rId19"/>
    <p:sldId id="271" r:id="rId20"/>
    <p:sldId id="272" r:id="rId21"/>
    <p:sldId id="282" r:id="rId22"/>
    <p:sldId id="283" r:id="rId23"/>
    <p:sldId id="291" r:id="rId24"/>
    <p:sldId id="27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4660"/>
  </p:normalViewPr>
  <p:slideViewPr>
    <p:cSldViewPr>
      <p:cViewPr>
        <p:scale>
          <a:sx n="110" d="100"/>
          <a:sy n="110" d="100"/>
        </p:scale>
        <p:origin x="-996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 anchor="ctr"/>
        <a:lstStyle/>
        <a:p>
          <a:r>
            <a:rPr lang="cs-CZ" dirty="0" smtClean="0"/>
            <a:t>KRONOSPAN OSB spol. s r.o. – úniky znečištěného vzduchu z výroby do ovzduší, uložena pokuta 150 000 Kč 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928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88028" custScaleY="98440" custLinFactNeighborX="3171" custLinFactNeighborY="-38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  <dgm:extLst/>
    </dgm:pt>
  </dgm:ptLst>
  <dgm:cxnLst>
    <dgm:cxn modelId="{43629F6D-2AFB-406E-A442-B669736EA577}" type="presOf" srcId="{CE3F3DD9-69C0-4151-B78D-4898C9A04592}" destId="{9C48212D-8BF0-49CA-865B-CD81FA241990}" srcOrd="0" destOrd="0" presId="urn:microsoft.com/office/officeart/2008/layout/PictureGrid"/>
    <dgm:cxn modelId="{1F40DB1F-554A-45F9-9786-3252BE6A3B57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3F16BB2-D238-4717-8170-412213C75F70}" type="presParOf" srcId="{6D92812F-F08E-4FA7-A78F-400D1181E5DD}" destId="{8ABE9BE6-AD54-4A42-B49C-D1D31EC5A672}" srcOrd="0" destOrd="0" presId="urn:microsoft.com/office/officeart/2008/layout/PictureGrid"/>
    <dgm:cxn modelId="{B4DCE20D-A91F-4184-ADCB-F6DA11147961}" type="presParOf" srcId="{8ABE9BE6-AD54-4A42-B49C-D1D31EC5A672}" destId="{9C48212D-8BF0-49CA-865B-CD81FA241990}" srcOrd="0" destOrd="0" presId="urn:microsoft.com/office/officeart/2008/layout/PictureGrid"/>
    <dgm:cxn modelId="{C935F03B-F63E-47FC-8EC2-D0D498F8A0F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 anchor="ctr"/>
        <a:lstStyle/>
        <a:p>
          <a:r>
            <a:rPr lang="cs-CZ" sz="1700" dirty="0" smtClean="0"/>
            <a:t>PARPLANDO s.r.o. – nepovolené kácení </a:t>
          </a:r>
          <a:r>
            <a:rPr lang="cs-CZ" sz="1700" smtClean="0"/>
            <a:t>porostu v Havlíčkově </a:t>
          </a:r>
          <a:r>
            <a:rPr lang="cs-CZ" sz="1700" dirty="0" smtClean="0"/>
            <a:t>Brodě na ploše 15 500 m², uložena pokuta 150 000 Kč</a:t>
          </a:r>
          <a:endParaRPr lang="cs-CZ" sz="17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203510" custScaleY="175282" custLinFactNeighborX="-589" custLinFactNeighborY="-480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Ang="0" custScaleX="198602" custScaleY="93205" custLinFactNeighborX="200" custLinFactNeighborY="-83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/>
    </dgm:pt>
  </dgm:ptLst>
  <dgm:cxnLst>
    <dgm:cxn modelId="{30EAC65D-5990-44CA-998D-72BD2D9A5CF7}" type="presOf" srcId="{8F523809-64E2-4E10-A1FB-B05E10B8FD10}" destId="{6D92812F-F08E-4FA7-A78F-400D1181E5DD}" srcOrd="0" destOrd="0" presId="urn:microsoft.com/office/officeart/2008/layout/PictureGrid"/>
    <dgm:cxn modelId="{B28FA570-0676-4AFC-A580-A894564A4A7B}" type="presOf" srcId="{CE3F3DD9-69C0-4151-B78D-4898C9A04592}" destId="{9C48212D-8BF0-49CA-865B-CD81FA241990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4AEC3D12-D285-437A-A527-05E7B4EE0B24}" type="presParOf" srcId="{6D92812F-F08E-4FA7-A78F-400D1181E5DD}" destId="{8ABE9BE6-AD54-4A42-B49C-D1D31EC5A672}" srcOrd="0" destOrd="0" presId="urn:microsoft.com/office/officeart/2008/layout/PictureGrid"/>
    <dgm:cxn modelId="{289351EA-CFC9-4935-8E13-8A818938E445}" type="presParOf" srcId="{8ABE9BE6-AD54-4A42-B49C-D1D31EC5A672}" destId="{9C48212D-8BF0-49CA-865B-CD81FA241990}" srcOrd="0" destOrd="0" presId="urn:microsoft.com/office/officeart/2008/layout/PictureGrid"/>
    <dgm:cxn modelId="{ABD94D42-31A6-44C8-B414-8AE509659C8E}" type="presParOf" srcId="{8ABE9BE6-AD54-4A42-B49C-D1D31EC5A672}" destId="{5DC3E299-A67C-4F6A-B8F8-E4F4C4B4F9DA}" srcOrd="1" destOrd="0" presId="urn:microsoft.com/office/officeart/2008/layout/PictureGrid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Chameleoni pašovaní z </a:t>
          </a:r>
          <a:r>
            <a:rPr lang="cs-CZ" sz="2400" dirty="0" smtClean="0"/>
            <a:t>Madagaskaru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extLst/>
    </dgm:pt>
  </dgm:ptLst>
  <dgm:cxnLst>
    <dgm:cxn modelId="{1DD2550C-FAE2-4440-B362-2E47F2357AF3}" type="presOf" srcId="{CE3F3DD9-69C0-4151-B78D-4898C9A04592}" destId="{9C48212D-8BF0-49CA-865B-CD81FA241990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D2152248-9536-4E68-9430-B31842E51DF6}" type="presOf" srcId="{8F523809-64E2-4E10-A1FB-B05E10B8FD10}" destId="{6D92812F-F08E-4FA7-A78F-400D1181E5DD}" srcOrd="0" destOrd="0" presId="urn:microsoft.com/office/officeart/2008/layout/PictureGrid"/>
    <dgm:cxn modelId="{373128D7-9165-4238-903A-1796BFB587F1}" type="presParOf" srcId="{6D92812F-F08E-4FA7-A78F-400D1181E5DD}" destId="{8ABE9BE6-AD54-4A42-B49C-D1D31EC5A672}" srcOrd="0" destOrd="0" presId="urn:microsoft.com/office/officeart/2008/layout/PictureGrid"/>
    <dgm:cxn modelId="{3EC411FE-9C9B-4FEF-9036-351333AAAB95}" type="presParOf" srcId="{8ABE9BE6-AD54-4A42-B49C-D1D31EC5A672}" destId="{9C48212D-8BF0-49CA-865B-CD81FA241990}" srcOrd="0" destOrd="0" presId="urn:microsoft.com/office/officeart/2008/layout/PictureGrid"/>
    <dgm:cxn modelId="{6B80AE09-2690-4400-B4CB-49CE2D275102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Zadržená slonovina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 custScaleY="1011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  <dgm:extLst/>
    </dgm:pt>
  </dgm:ptLst>
  <dgm:cxnLst>
    <dgm:cxn modelId="{A75F35DB-5EDB-454E-AB61-FAE1E25A186F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AB996BB3-B91E-46FC-9207-AC6C1836BBE4}" type="presOf" srcId="{CE3F3DD9-69C0-4151-B78D-4898C9A04592}" destId="{9C48212D-8BF0-49CA-865B-CD81FA241990}" srcOrd="0" destOrd="0" presId="urn:microsoft.com/office/officeart/2008/layout/PictureGrid"/>
    <dgm:cxn modelId="{D537C4FD-349F-4C5C-8263-036296D3EA93}" type="presParOf" srcId="{6D92812F-F08E-4FA7-A78F-400D1181E5DD}" destId="{8ABE9BE6-AD54-4A42-B49C-D1D31EC5A672}" srcOrd="0" destOrd="0" presId="urn:microsoft.com/office/officeart/2008/layout/PictureGrid"/>
    <dgm:cxn modelId="{522EAF6F-2247-4D63-A684-12B8B84F2866}" type="presParOf" srcId="{8ABE9BE6-AD54-4A42-B49C-D1D31EC5A672}" destId="{9C48212D-8BF0-49CA-865B-CD81FA241990}" srcOrd="0" destOrd="0" presId="urn:microsoft.com/office/officeart/2008/layout/PictureGrid"/>
    <dgm:cxn modelId="{6155E7C4-10B4-42D3-B8FA-13F32C53E27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2.5.2017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2016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Oblastní inspektorát Havlíčkův Brod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3. 5.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pokuty za rok 2016 -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ZS Vilémov, a.s.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1 700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428492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54923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/>
              <a:t>Činnost OI </a:t>
            </a:r>
            <a:r>
              <a:rPr lang="cs-CZ" altLang="cs-CZ" sz="3400" dirty="0" smtClean="0"/>
              <a:t>Havlíčkův Brod </a:t>
            </a:r>
            <a:r>
              <a:rPr lang="cs-CZ" altLang="cs-CZ" sz="3400" dirty="0"/>
              <a:t>– počty kontrol</a:t>
            </a:r>
            <a:endParaRPr lang="cs-CZ" sz="3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55187"/>
              </p:ext>
            </p:extLst>
          </p:nvPr>
        </p:nvGraphicFramePr>
        <p:xfrm>
          <a:off x="2051720" y="1628800"/>
          <a:ext cx="4752528" cy="38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Havlíčkův Brod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1468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1262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1322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1246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1234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Havlíčkův Brod </a:t>
            </a:r>
            <a:r>
              <a:rPr lang="cs-CZ" altLang="cs-CZ" sz="3200" dirty="0"/>
              <a:t>– počty kontrol dle složek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397897"/>
              </p:ext>
            </p:extLst>
          </p:nvPr>
        </p:nvGraphicFramePr>
        <p:xfrm>
          <a:off x="1043608" y="1988840"/>
          <a:ext cx="698477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242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Havlíčkův Brod </a:t>
            </a:r>
            <a:r>
              <a:rPr lang="cs-CZ" altLang="cs-CZ" sz="3200" dirty="0"/>
              <a:t>– počty a výše pokut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99254"/>
              </p:ext>
            </p:extLst>
          </p:nvPr>
        </p:nvGraphicFramePr>
        <p:xfrm>
          <a:off x="1547664" y="1484784"/>
          <a:ext cx="5688632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258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8 871 475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7 934 120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360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348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baseline="0" dirty="0" smtClean="0">
                          <a:solidFill>
                            <a:schemeClr val="tx2"/>
                          </a:solidFill>
                        </a:rPr>
                        <a:t>7 259 975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8 003 210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326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325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11 320</a:t>
                      </a:r>
                      <a:r>
                        <a:rPr lang="cs-CZ" sz="1400" b="1" baseline="0" dirty="0" smtClean="0">
                          <a:solidFill>
                            <a:schemeClr val="tx2"/>
                          </a:solidFill>
                        </a:rPr>
                        <a:t> 455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Havlíčkův Brod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AQUASYS </a:t>
            </a:r>
            <a:r>
              <a:rPr lang="en-US" altLang="cs-CZ" b="1" dirty="0" err="1" smtClean="0">
                <a:latin typeface="Times New Roman" pitchFamily="18" charset="0"/>
                <a:cs typeface="Times New Roman" pitchFamily="18" charset="0"/>
              </a:rPr>
              <a:t>spol</a:t>
            </a:r>
            <a:r>
              <a:rPr lang="en-US" altLang="cs-CZ" b="1" dirty="0" smtClean="0">
                <a:latin typeface="Times New Roman" pitchFamily="18" charset="0"/>
                <a:cs typeface="Times New Roman" pitchFamily="18" charset="0"/>
              </a:rPr>
              <a:t>. s r.o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. – 420 000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Navezení odpadů do CHKO Žďárské vrchy.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Jednalo se o cca 1200 t odpadů – zemina, kamení, stavební suť s kusy cihel a betonu. 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Odpad navezen v okolí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Stržského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potoka, v korytě byl zřízen provizorní mostek.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Porušení zákona o odpadech i vodního zákona.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Bylo podáno odvolání, sankce byla potvrzena, podána správní žaloba.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5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92D050"/>
                </a:solidFill>
              </a:rPr>
              <a:t>Činnost OI </a:t>
            </a:r>
            <a:r>
              <a:rPr lang="cs-CZ" altLang="cs-CZ" sz="3200" dirty="0" smtClean="0">
                <a:solidFill>
                  <a:srgbClr val="92D050"/>
                </a:solidFill>
              </a:rPr>
              <a:t>Havlíčkův Brod </a:t>
            </a:r>
            <a:r>
              <a:rPr lang="cs-CZ" altLang="cs-CZ" sz="3200" dirty="0">
                <a:solidFill>
                  <a:srgbClr val="92D050"/>
                </a:solidFill>
              </a:rPr>
              <a:t>– </a:t>
            </a:r>
            <a:r>
              <a:rPr lang="cs-CZ" altLang="cs-CZ" sz="3200" dirty="0" smtClean="0">
                <a:solidFill>
                  <a:srgbClr val="92D050"/>
                </a:solidFill>
              </a:rPr>
              <a:t>nejvyšší pokuty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625" y="2060848"/>
            <a:ext cx="4038600" cy="3655740"/>
          </a:xfrm>
        </p:spPr>
        <p:txBody>
          <a:bodyPr>
            <a:normAutofit/>
          </a:bodyPr>
          <a:lstStyle/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Zpravy_pro_media\AQUASYS_OOV_OOH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1"/>
            <a:ext cx="39711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Zpravy_pro_media\AQUASYS_OOV_OOH\IMGP3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1"/>
            <a:ext cx="41826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41277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AQUASYS </a:t>
            </a:r>
            <a:r>
              <a:rPr lang="cs-CZ" alt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spol. s </a:t>
            </a:r>
            <a:r>
              <a:rPr lang="cs-CZ" altLang="cs-CZ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r.o. </a:t>
            </a:r>
            <a:r>
              <a:rPr lang="cs-CZ" altLang="cs-C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420 000 Kč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Havlíčkův Brod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PSJ, a.s. – 350 000 Kč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Lokalita Staré Hory u Jihlavy.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Předání 16 676 t odpadu (výkopová zemina a kamení)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z výstavby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jihlavského relaxačního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centra Český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mlýn neoprávněné osobě.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Rozbory byly provedeny až dodatečně po navezení odpadu, což je pozdě.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Podáno odvolání, pokuta byla potvrzena a uhrazena.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OI Havlíčkův Brod – další případy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538595"/>
              </p:ext>
            </p:extLst>
          </p:nvPr>
        </p:nvGraphicFramePr>
        <p:xfrm>
          <a:off x="755576" y="1340768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1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OI Havlíčkův Brod – další případy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178884"/>
              </p:ext>
            </p:extLst>
          </p:nvPr>
        </p:nvGraphicFramePr>
        <p:xfrm>
          <a:off x="755576" y="1340768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7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446 200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924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(2015 – 50 %,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Nejvýznamnější akce 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– operace EBUR, došlo k zabavení 126 kg slonoviny za cca 6 milionů korun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– operace Tygří oko, zkontrolováno 7370 zavazadel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TOP10</a:t>
            </a: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Kraje Vysočina,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trendy,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statistiky</a:t>
            </a: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Ukázka práce se spektrometrem – testování pravosti šperků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Leden/Únor</a:t>
            </a:r>
          </a:p>
          <a:p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Tygří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byla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zadržena medvědí žluč, tygří drápy, medicína s mošusem a rohy antilopy sajgy a vývary obsahující biologický materiál z tygrů (potvrzeno genetickými analýzami). Zajímavý byl rovněž záchyt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špičáku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levharta mandžuského (extrémně vzácná kočkovitá šelma, v přírodě zbývá cca 100 exemplářů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Březen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součinnosti s CS a PČR (operace Kostka) zadrženo 7 drápů a 2 žlučníky z 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tygra.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celní poště ČIŽP zadržela 64 kaktusů pašovaných z Bolívie (dovoz na tzv. „bílé koně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součinnosti s CS bylo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zadrženo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kg slonoviny (operace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EBUR,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 slonoviny vydávané za starožitné předměty, v řešení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zadržela na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221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chameleonů a 11 gekonů pašovaných z 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Madagaskaru. 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celní poště ČIŽP zadržela sošku z velrybí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kosti. 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zadržela na celní poště 198 kaktusů pašovaných z Bolívie (dovoz na tzv. „bílé koně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41196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2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4950"/>
              </p:ext>
            </p:extLst>
          </p:nvPr>
        </p:nvGraphicFramePr>
        <p:xfrm>
          <a:off x="1187624" y="1484784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1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Spektrometr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Ukázky práce se spektrometrem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8578"/>
            <a:ext cx="4234828" cy="28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0669"/>
            <a:ext cx="22080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883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 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 nárůst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počtu kontrol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206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(41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výši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téměř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131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5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- 342 (v roce 2015 – 345)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 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23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2015 – 44).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2017 -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2887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2015 – 2941)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130 717 343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(2015 - 135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719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214).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(nižší pokuty za drobnější delikty).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977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OMGD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s.r.o. - 6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za porušení zákona 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odpadech. </a:t>
            </a:r>
            <a:r>
              <a:rPr 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Uhrazena</a:t>
            </a:r>
            <a:r>
              <a:rPr lang="cs-C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letech 2013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2015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nakládala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areálu bývalé chemičky v Kaznějově na Plzeňsku s 15 tisíci tunami demoličních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odpadů. K nakládání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odpady v tomto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zařízení neměla povolení.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Demoliční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odpady vysoce překračovaly limity povolené pro obsah škodlivin v odpadech využívaných na povrchu terénu.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 smtClean="0">
                <a:cs typeface="Times New Roman" pitchFamily="18" charset="0"/>
              </a:rPr>
              <a:t>Nejvyšší pokuty za rok 2016 - ČR</a:t>
            </a:r>
            <a:endParaRPr lang="cs-CZ" altLang="cs-CZ" sz="3800" dirty="0">
              <a:cs typeface="Times New Roman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69468"/>
            <a:ext cx="4234341" cy="317575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58870"/>
            <a:ext cx="4248472" cy="31863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491198"/>
            <a:ext cx="7128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OMGD, s.r.</a:t>
            </a:r>
            <a:r>
              <a:rPr lang="en-US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cs-CZ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6 500 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5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NP Transport s.r.o. – 3 000 000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Provoz mobilního zařízení ke sběru a výkupu odpadů ve Středočeském kraji bez povolení – cca 20 000 tun odpadů.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Podání neúplného a nepravdivého hlášení o produkci a nakládání s odpady.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a opakované neposkytnutí požadovaných podkladů uložena pořádková pokuta ve výši 180 000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Kč.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neuhrazena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Předáno k vymáhání celnímu úřadu.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 SLUŽBY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s.r.o. - 1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zákona o odpadech.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6 tisíc tun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odpadů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(asfalty, betony, zeminy) 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terénu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pozemcích v katastru Senec u Plzně 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Tymákov.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těchto odpadů byla potvrzena nevhodnost při použití 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terénu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neuhrazena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Předáno k vymáhání celnímu úřadu.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Vilémov,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 - 1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700 000 Kč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úhyn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8475 kriticky ohrožených raků říčních v řece Doubravce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už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roce 2015 uložila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firmě pokutu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tisíc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znečištění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Doubravky pesticidem,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 úhyn raků a jejich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vajíček způsobil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Látka unikla z vnitropodnikové kanalizace. Mrtví raci nalezeni v úseku dlouhém 6,5 kilometru.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byla uhrazena.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838</Words>
  <Application>Microsoft Office PowerPoint</Application>
  <PresentationFormat>Předvádění na obrazovce (4:3)</PresentationFormat>
  <Paragraphs>176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Výsledky činnosti ČIŽP za rok 2016</vt:lpstr>
      <vt:lpstr>Činnost ČIŽP v roce 2016, plán pro rok 2017, základní shrnutí</vt:lpstr>
      <vt:lpstr>Kontroly v roce 2016</vt:lpstr>
      <vt:lpstr>Pokuty za rok 2016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Činnost OI Havlíčkův Brod – počty kontrol</vt:lpstr>
      <vt:lpstr>Činnost OI Havlíčkův Brod – počty kontrol dle složek</vt:lpstr>
      <vt:lpstr>Činnost OI Havlíčkův Brod – počty a výše pokut</vt:lpstr>
      <vt:lpstr>Činnost OI Havlíčkův Brod – nejvyšší pokuty</vt:lpstr>
      <vt:lpstr>Činnost OI Havlíčkův Brod – nejvyšší pokuty</vt:lpstr>
      <vt:lpstr>Činnost OI Havlíčkův Brod – nejvyšší pokuty</vt:lpstr>
      <vt:lpstr>OI Havlíčkův Brod – další případy</vt:lpstr>
      <vt:lpstr>OI Havlíčkův Brod – další případy</vt:lpstr>
      <vt:lpstr>CITES v roce 2016</vt:lpstr>
      <vt:lpstr>CITES v roce 2016</vt:lpstr>
      <vt:lpstr>CITES - fotky</vt:lpstr>
      <vt:lpstr>CITES - fotky</vt:lpstr>
      <vt:lpstr>Spektrometr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120</cp:revision>
  <dcterms:created xsi:type="dcterms:W3CDTF">2016-12-06T12:06:40Z</dcterms:created>
  <dcterms:modified xsi:type="dcterms:W3CDTF">2017-05-02T10:48:38Z</dcterms:modified>
</cp:coreProperties>
</file>