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8" r:id="rId3"/>
    <p:sldId id="262" r:id="rId4"/>
    <p:sldId id="267" r:id="rId5"/>
    <p:sldId id="270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6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/>
      <dgm:spPr/>
      <dgm:t>
        <a:bodyPr/>
        <a:lstStyle/>
        <a:p>
          <a:r>
            <a:rPr lang="cs-CZ" dirty="0"/>
            <a:t>popisek</a:t>
          </a:r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689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168947"/>
      <dgm:spPr/>
      <dgm:t>
        <a:bodyPr/>
        <a:lstStyle/>
        <a:p>
          <a:endParaRPr lang="cs-CZ"/>
        </a:p>
      </dgm:t>
      <dgm:extLst/>
    </dgm:pt>
  </dgm:ptLst>
  <dgm:cxnLst>
    <dgm:cxn modelId="{43629F6D-2AFB-406E-A442-B669736EA577}" type="presOf" srcId="{CE3F3DD9-69C0-4151-B78D-4898C9A04592}" destId="{9C48212D-8BF0-49CA-865B-CD81FA241990}" srcOrd="0" destOrd="0" presId="urn:microsoft.com/office/officeart/2008/layout/PictureGrid"/>
    <dgm:cxn modelId="{1F40DB1F-554A-45F9-9786-3252BE6A3B57}" type="presOf" srcId="{8F523809-64E2-4E10-A1FB-B05E10B8FD10}" destId="{6D92812F-F08E-4FA7-A78F-400D1181E5DD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93F16BB2-D238-4717-8170-412213C75F70}" type="presParOf" srcId="{6D92812F-F08E-4FA7-A78F-400D1181E5DD}" destId="{8ABE9BE6-AD54-4A42-B49C-D1D31EC5A672}" srcOrd="0" destOrd="0" presId="urn:microsoft.com/office/officeart/2008/layout/PictureGrid"/>
    <dgm:cxn modelId="{B4DCE20D-A91F-4184-ADCB-F6DA11147961}" type="presParOf" srcId="{8ABE9BE6-AD54-4A42-B49C-D1D31EC5A672}" destId="{9C48212D-8BF0-49CA-865B-CD81FA241990}" srcOrd="0" destOrd="0" presId="urn:microsoft.com/office/officeart/2008/layout/PictureGrid"/>
    <dgm:cxn modelId="{C935F03B-F63E-47FC-8EC2-D0D498F8A0F6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8212D-8BF0-49CA-865B-CD81FA241990}">
      <dsp:nvSpPr>
        <dsp:cNvPr id="0" name=""/>
        <dsp:cNvSpPr/>
      </dsp:nvSpPr>
      <dsp:spPr>
        <a:xfrm>
          <a:off x="588289" y="185889"/>
          <a:ext cx="5100348" cy="452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060" rIns="99060" bIns="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popisek</a:t>
          </a:r>
        </a:p>
      </dsp:txBody>
      <dsp:txXfrm>
        <a:off x="588289" y="185889"/>
        <a:ext cx="5100348" cy="452835"/>
      </dsp:txXfrm>
    </dsp:sp>
    <dsp:sp modelId="{5DC3E299-A67C-4F6A-B8F8-E4F4C4B4F9DA}">
      <dsp:nvSpPr>
        <dsp:cNvPr id="0" name=""/>
        <dsp:cNvSpPr/>
      </dsp:nvSpPr>
      <dsp:spPr>
        <a:xfrm>
          <a:off x="588289" y="784245"/>
          <a:ext cx="5100348" cy="301890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Jednání expertní skupiny IMPEL pro přesahové nástroje a přístupy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Lenka Němcová</a:t>
            </a:r>
            <a:endParaRPr lang="cs-CZ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Projekty na rok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Umělá inteligence a data</a:t>
            </a:r>
            <a:endParaRPr lang="cs-CZ" dirty="0" smtClean="0"/>
          </a:p>
          <a:p>
            <a:r>
              <a:rPr lang="cs-CZ" dirty="0" smtClean="0"/>
              <a:t>Mini-konference:</a:t>
            </a:r>
          </a:p>
          <a:p>
            <a:pPr lvl="1"/>
            <a:r>
              <a:rPr lang="cs-CZ" dirty="0" smtClean="0"/>
              <a:t>Inovace a oběhová ekonomika</a:t>
            </a:r>
          </a:p>
          <a:p>
            <a:pPr lvl="1"/>
            <a:r>
              <a:rPr lang="cs-CZ" dirty="0" smtClean="0"/>
              <a:t>Digitalizace</a:t>
            </a:r>
          </a:p>
          <a:p>
            <a:r>
              <a:rPr lang="cs-CZ" dirty="0" smtClean="0"/>
              <a:t>2 jednání expertní skupiny</a:t>
            </a:r>
          </a:p>
          <a:p>
            <a:pPr lvl="1"/>
            <a:r>
              <a:rPr lang="cs-CZ" dirty="0" smtClean="0"/>
              <a:t>Únor - Berlín</a:t>
            </a:r>
          </a:p>
          <a:p>
            <a:pPr lvl="1"/>
            <a:r>
              <a:rPr lang="cs-CZ" dirty="0" smtClean="0"/>
              <a:t>Říjen - Island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Politics of Berlin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38811"/>
            <a:ext cx="2915816" cy="1679848"/>
          </a:xfrm>
          <a:prstGeom prst="rect">
            <a:avLst/>
          </a:prstGeom>
        </p:spPr>
      </p:pic>
      <p:pic>
        <p:nvPicPr>
          <p:cNvPr id="8" name="Obrázek 7" descr="File:Reykjavik from Hallgrimskirkja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409940"/>
            <a:ext cx="3384376" cy="17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13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stížností ve Slovinsku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Informační systém pro řešení stížností od roku 2017</a:t>
            </a:r>
          </a:p>
          <a:p>
            <a:r>
              <a:rPr lang="cs-CZ" dirty="0" smtClean="0"/>
              <a:t>4 skupiny stížností dle závažnosti</a:t>
            </a:r>
          </a:p>
          <a:p>
            <a:r>
              <a:rPr lang="cs-CZ" dirty="0" smtClean="0"/>
              <a:t>Stížnosti přidělena závažnost a inspektor</a:t>
            </a:r>
          </a:p>
          <a:p>
            <a:r>
              <a:rPr lang="cs-CZ" dirty="0" smtClean="0"/>
              <a:t>V systému lze sledovat řešení stížnosti a lze zjistit kolik stížností řešil jednotlivý inspektor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9745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stížností ve Slovinsku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Stížnost musí být vyřešena do 15 dní</a:t>
            </a:r>
          </a:p>
          <a:p>
            <a:r>
              <a:rPr lang="cs-CZ" dirty="0" smtClean="0"/>
              <a:t> 53 stížností na inspektora v 2018</a:t>
            </a:r>
          </a:p>
          <a:p>
            <a:r>
              <a:rPr lang="cs-CZ" dirty="0" smtClean="0"/>
              <a:t>Neplánované kontroly - 60 – 70 % práce inspektora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417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768445"/>
              </p:ext>
            </p:extLst>
          </p:nvPr>
        </p:nvGraphicFramePr>
        <p:xfrm>
          <a:off x="1175392" y="1600200"/>
          <a:ext cx="6276928" cy="398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 descr="Free fotobanka : Příroda, květ, bílý, pole, okvětní lístek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60" y="1600200"/>
            <a:ext cx="6054280" cy="42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0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Jednání ES IMPEL pro přesahové nástroje a přístupy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18. 9. – 20. 9. 2019 v Lublani</a:t>
            </a:r>
            <a:endParaRPr lang="cs-CZ" dirty="0"/>
          </a:p>
          <a:p>
            <a:r>
              <a:rPr lang="cs-CZ" dirty="0" smtClean="0"/>
              <a:t>Informace o možném rozšíření IMPEL</a:t>
            </a:r>
          </a:p>
          <a:p>
            <a:r>
              <a:rPr lang="cs-CZ" dirty="0" smtClean="0"/>
              <a:t>Od 2020 pouze 4-leté projekty, nutné nalézt prostředky na spolufinancování</a:t>
            </a:r>
          </a:p>
          <a:p>
            <a:r>
              <a:rPr lang="cs-CZ" dirty="0" smtClean="0"/>
              <a:t>Finanční rok bude začínat v dubnu</a:t>
            </a:r>
          </a:p>
          <a:p>
            <a:r>
              <a:rPr lang="cs-CZ" dirty="0" smtClean="0"/>
              <a:t>Změna v čele 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28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Slovinská inspekce ŽP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Ředitelství + 8 regionálních oddělení</a:t>
            </a:r>
          </a:p>
          <a:p>
            <a:r>
              <a:rPr lang="cs-CZ" dirty="0" smtClean="0"/>
              <a:t>61 inspektorů</a:t>
            </a:r>
            <a:endParaRPr lang="cs-CZ" dirty="0"/>
          </a:p>
          <a:p>
            <a:r>
              <a:rPr lang="cs-CZ" dirty="0" smtClean="0"/>
              <a:t> kontrolují 10 000 zařízení, z toho:</a:t>
            </a:r>
          </a:p>
          <a:p>
            <a:pPr lvl="1"/>
            <a:r>
              <a:rPr lang="cs-CZ" dirty="0" smtClean="0"/>
              <a:t>210 IED</a:t>
            </a:r>
          </a:p>
          <a:p>
            <a:pPr lvl="1"/>
            <a:r>
              <a:rPr lang="cs-CZ" dirty="0" smtClean="0"/>
              <a:t>60 SEVESO</a:t>
            </a:r>
          </a:p>
          <a:p>
            <a:r>
              <a:rPr lang="cs-CZ" dirty="0" smtClean="0"/>
              <a:t>Inspektoři nepíší inspekční zprávu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65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Slovinská inspekce ŽP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Při nesouladu s legislativou – správní příkaz na místě</a:t>
            </a:r>
            <a:endParaRPr lang="cs-CZ" sz="2800" dirty="0"/>
          </a:p>
          <a:p>
            <a:r>
              <a:rPr lang="cs-CZ" sz="2800" dirty="0" smtClean="0"/>
              <a:t>Lhůta do kdy musí být provozovatel v souladu s legislativou</a:t>
            </a:r>
          </a:p>
          <a:p>
            <a:r>
              <a:rPr lang="cs-CZ" sz="2800" dirty="0" smtClean="0"/>
              <a:t>Po uplynutí lhůty kontrola na místě</a:t>
            </a:r>
          </a:p>
          <a:p>
            <a:r>
              <a:rPr lang="cs-CZ" sz="2800" dirty="0" smtClean="0"/>
              <a:t>Pokud stále nesoulad</a:t>
            </a:r>
          </a:p>
          <a:p>
            <a:pPr lvl="3"/>
            <a:r>
              <a:rPr lang="cs-CZ" b="1" dirty="0" smtClean="0"/>
              <a:t>Pokuta -</a:t>
            </a:r>
            <a:r>
              <a:rPr lang="cs-CZ" dirty="0" smtClean="0"/>
              <a:t> opakující se do nápravy stavu (denní, týdenní, měsíční)</a:t>
            </a:r>
          </a:p>
          <a:p>
            <a:pPr lvl="3"/>
            <a:r>
              <a:rPr lang="cs-CZ" b="1" dirty="0" smtClean="0"/>
              <a:t>Exekuce</a:t>
            </a:r>
            <a:r>
              <a:rPr lang="cs-CZ" dirty="0" smtClean="0"/>
              <a:t> – exekutor provede nápravná opatření místo provozovatele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64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Slovinská inspekce ŽP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/>
            <a:r>
              <a:rPr lang="cs-CZ" dirty="0" smtClean="0"/>
              <a:t>Krátké zprávy pro veřejnost ze všech kontrol, ne pouze IED</a:t>
            </a:r>
          </a:p>
          <a:p>
            <a:pPr marL="571500" indent="-457200"/>
            <a:endParaRPr lang="cs-CZ" dirty="0"/>
          </a:p>
        </p:txBody>
      </p:sp>
      <p:pic>
        <p:nvPicPr>
          <p:cNvPr id="4" name="Obrázek 3" descr="Kostenlose Vektorgrafik: Blättern, Suche, Themen, Webseit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2996952"/>
            <a:ext cx="403244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1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IRI ve Slovinsku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Závěrečná zpráva přeložena do slovinštiny</a:t>
            </a:r>
            <a:endParaRPr lang="cs-CZ" dirty="0"/>
          </a:p>
          <a:p>
            <a:r>
              <a:rPr lang="cs-CZ" dirty="0" smtClean="0"/>
              <a:t>Problémy s překladem</a:t>
            </a:r>
          </a:p>
          <a:p>
            <a:r>
              <a:rPr lang="cs-CZ" dirty="0" smtClean="0"/>
              <a:t>Návrh na IMPEL slovník technických výrazů z AJ do ostatních jazyků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70619"/>
            <a:ext cx="3384376" cy="22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3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IRI v roce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Plánované IRI na 2020:</a:t>
            </a:r>
          </a:p>
          <a:p>
            <a:pPr lvl="1"/>
            <a:r>
              <a:rPr lang="cs-CZ" dirty="0" smtClean="0"/>
              <a:t>Island – povolování</a:t>
            </a:r>
          </a:p>
          <a:p>
            <a:pPr lvl="1"/>
            <a:r>
              <a:rPr lang="cs-CZ" dirty="0" smtClean="0"/>
              <a:t>Lucembursko</a:t>
            </a:r>
          </a:p>
          <a:p>
            <a:pPr lvl="1"/>
            <a:r>
              <a:rPr lang="cs-CZ" dirty="0" smtClean="0"/>
              <a:t>Litva</a:t>
            </a:r>
          </a:p>
          <a:p>
            <a:pPr lvl="1"/>
            <a:r>
              <a:rPr lang="cs-CZ" dirty="0" smtClean="0"/>
              <a:t>Dánsko</a:t>
            </a:r>
          </a:p>
          <a:p>
            <a:pPr lvl="1"/>
            <a:r>
              <a:rPr lang="cs-CZ" dirty="0" smtClean="0"/>
              <a:t>Švýcarsko – odpady a přeshraniční přeprava odpadů</a:t>
            </a:r>
          </a:p>
          <a:p>
            <a:pPr lvl="1"/>
            <a:r>
              <a:rPr lang="cs-CZ" dirty="0"/>
              <a:t>Irsko - odpady a přeshraniční přeprava odpadů</a:t>
            </a:r>
          </a:p>
          <a:p>
            <a:pPr lvl="1"/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708920"/>
            <a:ext cx="432048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5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Znalostní a vzdělávací centrum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 dotazníkový průzkum – potřeby školení:</a:t>
            </a:r>
            <a:endParaRPr lang="cs-CZ" dirty="0"/>
          </a:p>
          <a:p>
            <a:pPr lvl="1"/>
            <a:r>
              <a:rPr lang="cs-CZ" dirty="0" smtClean="0"/>
              <a:t>Interpretace legislativy EU</a:t>
            </a:r>
          </a:p>
          <a:p>
            <a:pPr lvl="2"/>
            <a:r>
              <a:rPr lang="cs-CZ" dirty="0" smtClean="0"/>
              <a:t>Rámcová směrnice o odpadech</a:t>
            </a:r>
          </a:p>
          <a:p>
            <a:pPr lvl="2"/>
            <a:r>
              <a:rPr lang="cs-CZ" dirty="0" smtClean="0"/>
              <a:t>Směrnice o průmyslových emisích</a:t>
            </a:r>
          </a:p>
          <a:p>
            <a:pPr lvl="1"/>
            <a:r>
              <a:rPr lang="cs-CZ" dirty="0" smtClean="0"/>
              <a:t>Vzorkování</a:t>
            </a:r>
          </a:p>
          <a:p>
            <a:pPr lvl="1"/>
            <a:r>
              <a:rPr lang="cs-CZ" dirty="0" smtClean="0"/>
              <a:t>Určení rizik</a:t>
            </a:r>
          </a:p>
          <a:p>
            <a:pPr lvl="1"/>
            <a:r>
              <a:rPr lang="cs-CZ" dirty="0" smtClean="0"/>
              <a:t>Plánování</a:t>
            </a:r>
          </a:p>
          <a:p>
            <a:pPr lvl="1"/>
            <a:r>
              <a:rPr lang="cs-CZ" dirty="0" smtClean="0"/>
              <a:t>Psaní zpráv</a:t>
            </a:r>
          </a:p>
          <a:p>
            <a:pPr lvl="1"/>
            <a:r>
              <a:rPr lang="cs-CZ" dirty="0" smtClean="0"/>
              <a:t>Porozumění trestnímu právu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60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Znalostní a vzdělávací centrum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školení nebo on-line školení?</a:t>
            </a:r>
          </a:p>
          <a:p>
            <a:r>
              <a:rPr lang="cs-CZ" dirty="0" smtClean="0"/>
              <a:t>Většina pro školení školitelem, možnost dotazů</a:t>
            </a:r>
          </a:p>
          <a:p>
            <a:r>
              <a:rPr lang="cs-CZ" dirty="0" smtClean="0"/>
              <a:t>Možnost využít krátká videa</a:t>
            </a:r>
            <a:endParaRPr lang="cs-CZ" dirty="0"/>
          </a:p>
        </p:txBody>
      </p:sp>
      <p:pic>
        <p:nvPicPr>
          <p:cNvPr id="4" name="Obrázek 3" descr="Učitel Kreslený Film Deska Školní - Obrázek zdarma na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05064"/>
            <a:ext cx="3384376" cy="230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389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347</Words>
  <Application>Microsoft Office PowerPoint</Application>
  <PresentationFormat>Předvádění na obrazovce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systému Office</vt:lpstr>
      <vt:lpstr>Jednání expertní skupiny IMPEL pro přesahové nástroje a přístupy</vt:lpstr>
      <vt:lpstr>Jednání ES IMPEL pro přesahové nástroje a přístupy</vt:lpstr>
      <vt:lpstr>Slovinská inspekce ŽP</vt:lpstr>
      <vt:lpstr>Slovinská inspekce ŽP</vt:lpstr>
      <vt:lpstr>Slovinská inspekce ŽP</vt:lpstr>
      <vt:lpstr>IRI ve Slovinsku 2018</vt:lpstr>
      <vt:lpstr>IRI v roce 2020</vt:lpstr>
      <vt:lpstr>Znalostní a vzdělávací centrum</vt:lpstr>
      <vt:lpstr>Znalostní a vzdělávací centrum</vt:lpstr>
      <vt:lpstr>Projekty na rok 2020</vt:lpstr>
      <vt:lpstr>Řešení stížností ve Slovinsku</vt:lpstr>
      <vt:lpstr>Řešení stížností ve Slovinsku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Němcová Lenka</cp:lastModifiedBy>
  <cp:revision>42</cp:revision>
  <dcterms:created xsi:type="dcterms:W3CDTF">2016-12-06T12:06:40Z</dcterms:created>
  <dcterms:modified xsi:type="dcterms:W3CDTF">2019-10-16T11:18:31Z</dcterms:modified>
</cp:coreProperties>
</file>