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4" r:id="rId2"/>
    <p:sldId id="276" r:id="rId3"/>
    <p:sldId id="279" r:id="rId4"/>
    <p:sldId id="280" r:id="rId5"/>
    <p:sldId id="282" r:id="rId6"/>
    <p:sldId id="284" r:id="rId7"/>
    <p:sldId id="297" r:id="rId8"/>
    <p:sldId id="286" r:id="rId9"/>
    <p:sldId id="287" r:id="rId10"/>
    <p:sldId id="288" r:id="rId11"/>
    <p:sldId id="290" r:id="rId12"/>
    <p:sldId id="291" r:id="rId13"/>
    <p:sldId id="293" r:id="rId14"/>
    <p:sldId id="294" r:id="rId15"/>
    <p:sldId id="298" r:id="rId16"/>
    <p:sldId id="300" r:id="rId17"/>
    <p:sldId id="299" r:id="rId18"/>
    <p:sldId id="295" r:id="rId19"/>
    <p:sldId id="275" r:id="rId20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20FA-D788-4778-8E98-FD6C3DD0FE20}" type="datetimeFigureOut">
              <a:rPr lang="cs-CZ" smtClean="0"/>
              <a:t>1.6.2016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BE7C-B691-48E6-8DB0-B639BBE8CE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4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365A-CF01-4EAD-9FE2-8289AF69D3F0}" type="datetimeFigureOut">
              <a:rPr lang="cs-CZ" smtClean="0"/>
              <a:t>1.6.2016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F461-8B5D-4DBC-9349-F6BC6EE54B6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8E3A-3766-4E2C-A613-CDE65C99DAAF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0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F54-E6CD-4523-BFD0-895E2F292336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8BCF-66BA-4693-9D8E-C7D43368D11E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2C7-4B10-44E3-93B1-F721A1DD1635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D3E-D43C-459A-B42F-290F3B693489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53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AF53-5D7A-45F3-B00C-45B55A3607B9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D86E-0930-4ADC-8853-CBA9FB0E61EB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40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0B6A-3DDE-422C-BC97-57D653DBD65E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06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6663-286C-456B-A4B3-0A52237266B5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1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6EFD-D8EA-4671-A5B7-8EAC32039FA2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8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CD51-6226-4F0F-844B-DCD5C289280D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59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F41A-BA57-4ED3-8676-877A92155064}" type="datetime1">
              <a:rPr lang="cs-CZ" smtClean="0"/>
              <a:t>1.6.2016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comwaste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hyperlink" Target="http://www.dotcomwaste.eu/resources/dotcomlibrar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Konference IMPEL, ENPE, EUFJE a </a:t>
            </a:r>
            <a:r>
              <a:rPr lang="cs-CZ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EnviCrimeNetwork</a:t>
            </a:r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Lenka Němcová</a:t>
            </a: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 nelegálního lovu zvířat v Rumunsku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Státní zástupce Teodor </a:t>
            </a:r>
            <a:r>
              <a:rPr lang="cs-CZ" sz="2800" dirty="0" err="1" smtClean="0"/>
              <a:t>Nita</a:t>
            </a:r>
            <a:endParaRPr lang="cs-CZ" sz="2800" dirty="0"/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Špatná legislativa, povoleny elektronické vábničky</a:t>
            </a:r>
            <a:endParaRPr lang="cs-CZ" sz="2800" dirty="0"/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Italský občan organizoval lov pro další italské „lovce“ </a:t>
            </a:r>
            <a:endParaRPr lang="cs-CZ" sz="2800" dirty="0"/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Rumunští zaměstnanci státní správy zařídily povolení, dodali munici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Rumunský úředník  informoval, že mohou lovit jakýmkoli způsobem a bez omezení </a:t>
            </a:r>
            <a:endParaRPr lang="cs-CZ" sz="2800" dirty="0"/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 s italskými občany spolupracovalo 6 zaměstnanců státní správy</a:t>
            </a:r>
            <a:endParaRPr lang="cs-CZ" sz="2400" dirty="0"/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6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 nelegálního lovu zvířat v Rumunsku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000" dirty="0" smtClean="0"/>
              <a:t>byli odposloucháváni – zjištěno, že italský občan si koupil desítky tisíc neregistrovaných nábojů</a:t>
            </a:r>
          </a:p>
          <a:p>
            <a:pPr>
              <a:buFont typeface="Wingdings" pitchFamily="2" charset="2"/>
              <a:buChar char="§"/>
            </a:pPr>
            <a:r>
              <a:rPr lang="cs-CZ" sz="3000" dirty="0" smtClean="0"/>
              <a:t>dodali mu také 37 neregistrovaných loveckých zbraní</a:t>
            </a:r>
          </a:p>
          <a:p>
            <a:pPr>
              <a:buFont typeface="Wingdings" pitchFamily="2" charset="2"/>
              <a:buChar char="§"/>
            </a:pPr>
            <a:r>
              <a:rPr lang="cs-CZ" sz="3000" dirty="0" smtClean="0"/>
              <a:t>1 lov – vystříleno 400 – 500 nábojů</a:t>
            </a:r>
          </a:p>
          <a:p>
            <a:pPr>
              <a:buFont typeface="Wingdings" pitchFamily="2" charset="2"/>
              <a:buChar char="§"/>
            </a:pPr>
            <a:r>
              <a:rPr lang="cs-CZ" sz="3000" dirty="0" smtClean="0"/>
              <a:t>Ihned po lovu mrazící vozy</a:t>
            </a:r>
          </a:p>
          <a:p>
            <a:pPr>
              <a:buFont typeface="Wingdings" pitchFamily="2" charset="2"/>
              <a:buChar char="§"/>
            </a:pPr>
            <a:r>
              <a:rPr lang="cs-CZ" sz="3000" dirty="0" smtClean="0"/>
              <a:t>Ulovená zvěř a ptáci transportovány do italských luxusních </a:t>
            </a:r>
            <a:r>
              <a:rPr lang="cs-CZ" sz="3000" dirty="0" smtClean="0"/>
              <a:t>restaurací</a:t>
            </a: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5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 nelegálního lovu zvířat v Rumunsku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000" dirty="0"/>
              <a:t>při zátahu zabaveno 37 loveckých zbraní, 45 000 nábojů a vábničky</a:t>
            </a:r>
          </a:p>
          <a:p>
            <a:pPr>
              <a:buFont typeface="Wingdings" pitchFamily="2" charset="2"/>
              <a:buChar char="§"/>
            </a:pPr>
            <a:r>
              <a:rPr lang="cs-CZ" sz="3000" dirty="0"/>
              <a:t>Lovci již měli v </a:t>
            </a:r>
            <a:r>
              <a:rPr lang="cs-CZ" sz="3000" dirty="0" smtClean="0"/>
              <a:t>autech: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 smtClean="0"/>
              <a:t>10 bažantů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 smtClean="0"/>
              <a:t>80 koroptví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 smtClean="0"/>
              <a:t>280 neidentifikovaných ptáků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 smtClean="0"/>
              <a:t>1574 mražených skřivanů + 818 čerstvě ulovených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 smtClean="0"/>
              <a:t>140 křepelek</a:t>
            </a:r>
          </a:p>
          <a:p>
            <a:pPr lvl="2">
              <a:buFont typeface="Wingdings" pitchFamily="2" charset="2"/>
              <a:buChar char="§"/>
            </a:pPr>
            <a:r>
              <a:rPr lang="cs-CZ" sz="2200" dirty="0" smtClean="0"/>
              <a:t>12 motáků a 15 vran</a:t>
            </a:r>
          </a:p>
          <a:p>
            <a:pPr marL="914400" lvl="2" indent="0">
              <a:buNone/>
            </a:pPr>
            <a:endParaRPr lang="cs-CZ" sz="2200" dirty="0" smtClean="0"/>
          </a:p>
          <a:p>
            <a:pPr lvl="1">
              <a:buFont typeface="Wingdings" pitchFamily="2" charset="2"/>
              <a:buChar char="§"/>
            </a:pPr>
            <a:endParaRPr lang="cs-CZ" sz="2600" dirty="0"/>
          </a:p>
          <a:p>
            <a:pPr lvl="1">
              <a:buFont typeface="Wingdings" pitchFamily="2" charset="2"/>
              <a:buChar char="§"/>
            </a:pPr>
            <a:endParaRPr lang="cs-CZ" sz="2000" dirty="0"/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922410" cy="18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 nelegálního lovu zvířat v Rumunsku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sz="4500" dirty="0" smtClean="0"/>
              <a:t>3 </a:t>
            </a:r>
            <a:r>
              <a:rPr lang="cs-CZ" sz="4500" dirty="0"/>
              <a:t>italští </a:t>
            </a:r>
            <a:r>
              <a:rPr lang="cs-CZ" sz="4500" dirty="0" smtClean="0"/>
              <a:t>občané </a:t>
            </a:r>
            <a:r>
              <a:rPr lang="cs-CZ" sz="4500" dirty="0"/>
              <a:t>+ 5 rumunských – vzato do vazby</a:t>
            </a:r>
          </a:p>
          <a:p>
            <a:pPr>
              <a:buFont typeface="Wingdings" pitchFamily="2" charset="2"/>
              <a:buChar char="§"/>
            </a:pPr>
            <a:r>
              <a:rPr lang="cs-CZ" sz="4500" dirty="0"/>
              <a:t>Ve vazbě strávili </a:t>
            </a:r>
            <a:r>
              <a:rPr lang="cs-CZ" sz="4500" dirty="0" smtClean="0"/>
              <a:t>29 dní, </a:t>
            </a:r>
            <a:r>
              <a:rPr lang="cs-CZ" sz="4500" dirty="0"/>
              <a:t>italští občané nemohli opustit Rumunsko dalších 30 dni, </a:t>
            </a:r>
            <a:r>
              <a:rPr lang="cs-CZ" sz="4500" dirty="0" smtClean="0"/>
              <a:t>do termínu konání </a:t>
            </a:r>
            <a:r>
              <a:rPr lang="cs-CZ" sz="4500" dirty="0"/>
              <a:t>soudu</a:t>
            </a:r>
          </a:p>
          <a:p>
            <a:pPr>
              <a:buFont typeface="Wingdings" pitchFamily="2" charset="2"/>
              <a:buChar char="§"/>
            </a:pPr>
            <a:r>
              <a:rPr lang="cs-CZ" sz="4500" dirty="0"/>
              <a:t>Italští občané poté vyhoštění, pokuta + zabavení neoprávněně získaného zboží</a:t>
            </a:r>
          </a:p>
          <a:p>
            <a:pPr>
              <a:buFont typeface="Wingdings" pitchFamily="2" charset="2"/>
              <a:buChar char="§"/>
            </a:pPr>
            <a:r>
              <a:rPr lang="cs-CZ" sz="4500" dirty="0"/>
              <a:t>Rumunští úředníci pokuty, již nesmí pracovat ve státní </a:t>
            </a:r>
            <a:r>
              <a:rPr lang="cs-CZ" sz="4500" dirty="0" smtClean="0"/>
              <a:t>správě</a:t>
            </a:r>
            <a:endParaRPr lang="cs-CZ" sz="4500" dirty="0"/>
          </a:p>
          <a:p>
            <a:pPr>
              <a:buFont typeface="Wingdings" pitchFamily="2" charset="2"/>
              <a:buChar char="§"/>
            </a:pPr>
            <a:r>
              <a:rPr lang="cs-CZ" sz="4500" dirty="0"/>
              <a:t>O případ se velmi zajímala média a zvýšila povědomí </a:t>
            </a:r>
            <a:r>
              <a:rPr lang="cs-CZ" sz="4500" dirty="0" smtClean="0"/>
              <a:t>veřejnosti o tomto problému</a:t>
            </a:r>
          </a:p>
          <a:p>
            <a:pPr>
              <a:buFont typeface="Wingdings" pitchFamily="2" charset="2"/>
              <a:buChar char="§"/>
            </a:pPr>
            <a:r>
              <a:rPr lang="cs-CZ" sz="4500" dirty="0" smtClean="0"/>
              <a:t>Problém korupce policie a státní správy</a:t>
            </a:r>
            <a:endParaRPr lang="cs-CZ" sz="4500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sz="2800" dirty="0" smtClean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EFFACE, Institut pro evropskou politiku ŽP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Probíhal: prosinec 2012 – březen 2016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Účastnilo se 11 evropských partnerů (univerzity, </a:t>
            </a:r>
            <a:r>
              <a:rPr lang="cs-CZ" sz="2800" dirty="0" err="1" smtClean="0"/>
              <a:t>think</a:t>
            </a:r>
            <a:r>
              <a:rPr lang="cs-CZ" sz="2800" dirty="0" smtClean="0"/>
              <a:t> tank, ekonomové, politologové a kriminologové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Cílem – bojovat proti kriminálním činům v ŽP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Nahlížení z různých úhlů: ČS, mezinárodního, typů kriminality atd..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Slabá stránka – nedostatek dat v mnoha oblastech kriminálních činů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Není zaveden systém sběru dat na úrovni EU pro mnoho oblastí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Regulace nemůže fungovat v izolaci – podpora soukromé odpovědnosti a různých dalších nástrojů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sz="1600" dirty="0"/>
          </a:p>
          <a:p>
            <a:pPr lvl="1">
              <a:buFont typeface="Wingdings" pitchFamily="2" charset="2"/>
              <a:buChar char="§"/>
            </a:pPr>
            <a:endParaRPr lang="cs-CZ" sz="2000" dirty="0"/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EFFACE, Institut pro evropskou politiku ŽP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600" b="1" dirty="0" smtClean="0"/>
              <a:t>Teorie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 smtClean="0">
                <a:latin typeface="Calibri"/>
              </a:rPr>
              <a:t>Arrow</a:t>
            </a:r>
            <a:r>
              <a:rPr lang="cs-CZ" sz="2400" dirty="0" smtClean="0">
                <a:latin typeface="Calibri"/>
              </a:rPr>
              <a:t> </a:t>
            </a:r>
            <a:r>
              <a:rPr lang="cs-CZ" sz="2400" dirty="0" err="1" smtClean="0">
                <a:latin typeface="Calibri"/>
              </a:rPr>
              <a:t>at</a:t>
            </a:r>
            <a:r>
              <a:rPr lang="cs-CZ" sz="2400" dirty="0" smtClean="0">
                <a:latin typeface="Calibri"/>
              </a:rPr>
              <a:t> al.: ekonomický růst nenahrazuje politiku ŽP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 smtClean="0">
                <a:latin typeface="Calibri"/>
              </a:rPr>
              <a:t>Dasgupta</a:t>
            </a:r>
            <a:r>
              <a:rPr lang="cs-CZ" sz="2400" dirty="0" smtClean="0">
                <a:latin typeface="Calibri"/>
              </a:rPr>
              <a:t>: ne růst, ale regulace zvyšuje kvalitu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 smtClean="0">
                <a:latin typeface="Calibri"/>
              </a:rPr>
              <a:t>Esty</a:t>
            </a:r>
            <a:r>
              <a:rPr lang="cs-CZ" sz="2400" dirty="0" smtClean="0">
                <a:latin typeface="Calibri"/>
              </a:rPr>
              <a:t>/Porter: klíčový je režim regulace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cs-CZ" dirty="0" smtClean="0">
              <a:latin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dirty="0" smtClean="0">
              <a:latin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buFont typeface="Wingdings" pitchFamily="2" charset="2"/>
              <a:buChar char="§"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EFFACE, Institut pro evropskou politiku ŽP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sz="3600" b="1" dirty="0" smtClean="0"/>
              <a:t>3 možnosti k měření efektivity v oblasti ŽP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3300" b="1" dirty="0" smtClean="0"/>
              <a:t>Měření výkonu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2900" dirty="0" smtClean="0"/>
              <a:t>Inspekční činnost (počet inspekcí, nápravných opatření, pokut)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2900" dirty="0" smtClean="0"/>
              <a:t>Problém: výkon </a:t>
            </a:r>
            <a:r>
              <a:rPr lang="cs-CZ" sz="2900" dirty="0" smtClean="0">
                <a:latin typeface="Calibri"/>
              </a:rPr>
              <a:t>‡ efektivita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2900" dirty="0" smtClean="0">
                <a:latin typeface="Calibri"/>
              </a:rPr>
              <a:t>Více ‡ lépe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3300" b="1" dirty="0" smtClean="0">
                <a:latin typeface="Calibri"/>
              </a:rPr>
              <a:t>Měření souladu s legislativou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2900" dirty="0" smtClean="0"/>
              <a:t>Problémové</a:t>
            </a:r>
            <a:endParaRPr lang="cs-CZ" sz="29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2900" dirty="0"/>
              <a:t>Není dobré spojení mezi souladem s legislativou a výsledky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2900" dirty="0"/>
              <a:t>Obtížné získat validní data o souladu s legislativou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2900" dirty="0"/>
              <a:t>Raději se zaměřit na efektivní soulad s legislativou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2900" dirty="0"/>
              <a:t>Míra souladu s legislativou se obtížně interpretuje, musí se interpretovat </a:t>
            </a:r>
            <a:r>
              <a:rPr lang="cs-CZ" sz="2900" dirty="0" smtClean="0">
                <a:latin typeface="Calibri"/>
              </a:rPr>
              <a:t>kvalitně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3300" b="1" dirty="0" smtClean="0">
                <a:latin typeface="Calibri"/>
              </a:rPr>
              <a:t>Měření výsledků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3300" dirty="0" smtClean="0">
                <a:latin typeface="Calibri"/>
              </a:rPr>
              <a:t>Zlepšení životního prostředí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3300" dirty="0" smtClean="0">
                <a:latin typeface="Calibri"/>
              </a:rPr>
              <a:t>Problém – např. počasí, ekonomické vlivy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3300" dirty="0" smtClean="0">
                <a:latin typeface="Calibri"/>
              </a:rPr>
              <a:t>Příklad prosazování – zvýšení počtu lososů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3300" dirty="0" smtClean="0">
                <a:latin typeface="Calibri"/>
              </a:rPr>
              <a:t>Kauzalita</a:t>
            </a:r>
          </a:p>
          <a:p>
            <a:pPr marL="914400" lvl="2" indent="0">
              <a:buNone/>
            </a:pPr>
            <a:r>
              <a:rPr lang="cs-CZ" sz="3300" b="1" dirty="0" smtClean="0">
                <a:latin typeface="Calibri"/>
              </a:rPr>
              <a:t>Nejlepší – kombinace všech 3 možnosti měření</a:t>
            </a:r>
            <a:endParaRPr lang="cs-CZ" sz="3300" b="1" dirty="0">
              <a:latin typeface="Calibri"/>
            </a:endParaRPr>
          </a:p>
          <a:p>
            <a:pPr marL="914400" lvl="2" indent="0">
              <a:buNone/>
            </a:pPr>
            <a:endParaRPr lang="cs-CZ" sz="3300" dirty="0" smtClean="0">
              <a:latin typeface="Calibri"/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cs-CZ" sz="3300" dirty="0">
              <a:latin typeface="Calibri"/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cs-CZ" sz="3300" dirty="0">
              <a:latin typeface="Calibri"/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cs-CZ" sz="3300" dirty="0" smtClean="0">
              <a:latin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dirty="0" smtClean="0">
              <a:latin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dirty="0" smtClean="0">
              <a:latin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buFont typeface="Wingdings" pitchFamily="2" charset="2"/>
              <a:buChar char="§"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 projektu DOTCOM </a:t>
            </a:r>
            <a:r>
              <a:rPr lang="cs-CZ" sz="36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600" dirty="0" smtClean="0"/>
              <a:t>Analýzy rizik a dobrá praxe při zjišťování a vyšetřování nelegální obchodu s odpady v Evropě, Číně a severní Africe  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buFont typeface="Wingdings" pitchFamily="2" charset="2"/>
              <a:buChar char="§"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2" y="3822551"/>
            <a:ext cx="9180512" cy="19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aktivity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/>
              <a:t>Školící programy a nástroje včetně materiálů a praktických nástrojů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Sdílení informací a budování kapacit, dvě školení – Evropa a Čína</a:t>
            </a:r>
          </a:p>
          <a:p>
            <a:pPr marL="0" indent="0" algn="ctr">
              <a:buNone/>
            </a:pPr>
            <a:r>
              <a:rPr lang="cs-CZ" sz="2400" dirty="0" smtClean="0">
                <a:hlinkClick r:id="rId3"/>
              </a:rPr>
              <a:t>http://www.dotcomwaste.eu</a:t>
            </a:r>
            <a:endParaRPr lang="cs-CZ" sz="2400" dirty="0" smtClean="0"/>
          </a:p>
          <a:p>
            <a:pPr marL="0" indent="0" algn="ctr">
              <a:buNone/>
            </a:pPr>
            <a:r>
              <a:rPr lang="cs-CZ" sz="2400" dirty="0">
                <a:hlinkClick r:id="rId4"/>
              </a:rPr>
              <a:t>http://www.dotcomwaste.eu/resources/dotcomlibrary</a:t>
            </a:r>
            <a:r>
              <a:rPr lang="cs-CZ" sz="2400" dirty="0" smtClean="0">
                <a:hlinkClick r:id="rId4"/>
              </a:rPr>
              <a:t>/</a:t>
            </a:r>
            <a:endParaRPr lang="cs-CZ" sz="2400" dirty="0" smtClean="0"/>
          </a:p>
          <a:p>
            <a:pPr marL="0" indent="0" algn="ctr">
              <a:buNone/>
            </a:pPr>
            <a:endParaRPr lang="cs-CZ" sz="2400" dirty="0" smtClean="0"/>
          </a:p>
          <a:p>
            <a:pPr marL="0" indent="0" algn="ctr">
              <a:buNone/>
            </a:pPr>
            <a:endParaRPr lang="cs-CZ" sz="2800" b="1" dirty="0"/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endParaRPr lang="cs-CZ" sz="2800" b="1" dirty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 lvl="1">
              <a:buFont typeface="Wingdings" pitchFamily="2" charset="2"/>
              <a:buChar char="§"/>
            </a:pPr>
            <a:endParaRPr lang="cs-CZ" sz="2000" dirty="0"/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ct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pozornost.</a:t>
            </a:r>
          </a:p>
          <a:p>
            <a:pPr marL="268288" algn="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Lenka Němcová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nemcova_lenka@cizp.cz</a:t>
            </a: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www.cizp.cz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-118864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Konference IMPEL, ENPE, EUFJE a </a:t>
            </a:r>
            <a:r>
              <a:rPr lang="cs-CZ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EnviCrime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dirty="0" smtClean="0"/>
              <a:t>12. 5. – 13. 5. 2016</a:t>
            </a:r>
          </a:p>
          <a:p>
            <a:r>
              <a:rPr lang="cs-CZ" dirty="0" smtClean="0"/>
              <a:t> 194 účastníků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" y="257910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0725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77742"/>
            <a:ext cx="5335860" cy="30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9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ENPE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dirty="0" smtClean="0"/>
              <a:t>Evropská síť pro státní zástupce</a:t>
            </a:r>
          </a:p>
          <a:p>
            <a:r>
              <a:rPr lang="cs-CZ" dirty="0" smtClean="0"/>
              <a:t> založena v roce 2012</a:t>
            </a:r>
          </a:p>
          <a:p>
            <a:r>
              <a:rPr lang="cs-CZ" i="1" dirty="0" smtClean="0"/>
              <a:t>Databáze, nejdříve pod IMPEL s případy nelegální přepravy odpadů</a:t>
            </a:r>
          </a:p>
          <a:p>
            <a:r>
              <a:rPr lang="cs-CZ" dirty="0" smtClean="0"/>
              <a:t>Zkušenost – velmi těžké sdílet informace, pokud nejsou v AJ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7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262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ENPE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Nyní 4 oblasti: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Trestné činy v oblasti odpadů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err="1" smtClean="0"/>
              <a:t>Wildlife</a:t>
            </a:r>
            <a:r>
              <a:rPr lang="cs-CZ" dirty="0" smtClean="0"/>
              <a:t> </a:t>
            </a:r>
            <a:r>
              <a:rPr lang="cs-CZ" dirty="0" err="1" smtClean="0"/>
              <a:t>crime</a:t>
            </a:r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Chemické znečištění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Trestní stíhání a postih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6752"/>
            <a:ext cx="136135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29" y="3473624"/>
            <a:ext cx="22764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22" y="3934842"/>
            <a:ext cx="2476302" cy="177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2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</a:t>
            </a:r>
            <a:r>
              <a:rPr lang="cs-CZ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CrimeNet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byla založena v roce 2011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zabývá se se hlavně: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Nelegální přepravou odpadů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Nelegální těžbou dřeva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Nelegálním lovem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Nelegálním zabíjením ptáků</a:t>
            </a:r>
          </a:p>
          <a:p>
            <a:pPr marL="457200" lvl="1" indent="0">
              <a:buNone/>
            </a:pPr>
            <a:r>
              <a:rPr lang="cs-CZ" sz="2400" dirty="0" smtClean="0"/>
              <a:t>Spolupráce je obtížná vzhledem různému uspořádání orgánů a agentur ve členských státech</a:t>
            </a:r>
          </a:p>
          <a:p>
            <a:pPr marL="457200" lvl="1" indent="0">
              <a:buNone/>
            </a:pPr>
            <a:endParaRPr lang="cs-CZ" sz="2400" dirty="0"/>
          </a:p>
          <a:p>
            <a:pPr lvl="1">
              <a:buFont typeface="Wingdings" pitchFamily="2" charset="2"/>
              <a:buChar char="§"/>
            </a:pPr>
            <a:endParaRPr lang="cs-CZ" sz="2400" dirty="0" smtClean="0"/>
          </a:p>
          <a:p>
            <a:pPr lvl="1"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240360" cy="23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29484"/>
            <a:ext cx="2664295" cy="12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6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EUFJE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Fórum EU pro soudce v oblasti ŽP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Založeno v roce 2014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Cílem – podpora prosazování národního, evropského a mezinárodního práva ŽP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Vzdělávání soudců v legislativě ŽP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Výměna soudních rozhodnutí a zkušeností</a:t>
            </a:r>
          </a:p>
          <a:p>
            <a:pPr>
              <a:buFont typeface="Wingdings" pitchFamily="2" charset="2"/>
              <a:buChar char="§"/>
            </a:pPr>
            <a:endParaRPr lang="cs-CZ" sz="2400" dirty="0"/>
          </a:p>
          <a:p>
            <a:pPr lvl="1">
              <a:buFont typeface="Wingdings" pitchFamily="2" charset="2"/>
              <a:buChar char="§"/>
            </a:pPr>
            <a:endParaRPr lang="cs-CZ" sz="2400" dirty="0" smtClean="0"/>
          </a:p>
          <a:p>
            <a:pPr lvl="1"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5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Příručka pro určování sankcí za trestné činy v životním prostředí pro Anglii a Wales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Důvodem vzniku – dosažení konzistence sankcí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Sankce rozděleny na nedovolené nakládání s odpady a jejich nelegální přepravu, nelegální vypouštění do vody, půdy a ovzduší 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Sankce zvlášť pro fyzické a právnické osoby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podle velikosti </a:t>
            </a:r>
            <a:r>
              <a:rPr lang="cs-CZ" sz="2800" dirty="0" smtClean="0"/>
              <a:t>zařízení – velké, střední, malé a mikro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Není určena pro velmi velká zařízení</a:t>
            </a:r>
          </a:p>
          <a:p>
            <a:pPr marL="457200" lvl="1" indent="0">
              <a:buNone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1152128" cy="10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0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Příručka pro určování sankcí za trestné činy v životním prostředí pro Anglii a Wales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12 kroků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Kompenzace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Konfiskace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Určení kategorie porušení zákona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Zařazení do kategorie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Určení ekonomického prospěchu z porušení zákona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sz="2400" dirty="0" smtClean="0"/>
              <a:t>Kontrola navrhované sankce (pokuty) na základě obratu zařízení a zda je přiměřená k finančním prostředkům porušitele zákona </a:t>
            </a:r>
            <a:endParaRPr lang="cs-CZ" sz="16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4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Příručka pro určování sankcí za trestné činy v životním prostředí pro Anglii a Wales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7. další faktory zasluhující si úpravu pokuty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8. zvážení jakýchkoli faktorů ke snížení pokuty (spolupráce při vyšetřování atd.)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9. </a:t>
            </a:r>
            <a:r>
              <a:rPr lang="cs-CZ" sz="2800" dirty="0" smtClean="0"/>
              <a:t>snížení sankce </a:t>
            </a:r>
            <a:r>
              <a:rPr lang="cs-CZ" sz="2800" dirty="0" smtClean="0"/>
              <a:t>za přiznání viny před soudem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10. dodatečné rozhodnutí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11. celková výše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12. odůvodnění</a:t>
            </a:r>
            <a:endParaRPr lang="cs-CZ" sz="2800" dirty="0"/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870</Words>
  <Application>Microsoft Office PowerPoint</Application>
  <PresentationFormat>Předvádění na obrazovce (4:3)</PresentationFormat>
  <Paragraphs>205</Paragraphs>
  <Slides>19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   </vt:lpstr>
      <vt:lpstr>Konference IMPEL, ENPE, EUFJE a EnviCrime Network </vt:lpstr>
      <vt:lpstr>ENPE </vt:lpstr>
      <vt:lpstr>ENPE</vt:lpstr>
      <vt:lpstr>EnviCrimeNet</vt:lpstr>
      <vt:lpstr>EUFJE </vt:lpstr>
      <vt:lpstr>Příručka pro určování sankcí za trestné činy v životním prostředí pro Anglii a Wales</vt:lpstr>
      <vt:lpstr>Příručka pro určování sankcí za trestné činy v životním prostředí pro Anglii a Wales</vt:lpstr>
      <vt:lpstr>Příručka pro určování sankcí za trestné činy v životním prostředí pro Anglii a Wales</vt:lpstr>
      <vt:lpstr>Případ nelegálního lovu zvířat v Rumunsku </vt:lpstr>
      <vt:lpstr> Případ nelegálního lovu zvířat v Rumunsku </vt:lpstr>
      <vt:lpstr>Případ nelegálního lovu zvířat v Rumunsku </vt:lpstr>
      <vt:lpstr>Případ nelegálního lovu zvířat v Rumunsku </vt:lpstr>
      <vt:lpstr>Projekt EFFACE, Institut pro evropskou politiku ŽP</vt:lpstr>
      <vt:lpstr>Projekt EFFACE, Institut pro evropskou politiku ŽP</vt:lpstr>
      <vt:lpstr>Projekt EFFACE, Institut pro evropskou politiku ŽP</vt:lpstr>
      <vt:lpstr>Výstupy projektu DOTCOM Waste</vt:lpstr>
      <vt:lpstr>Další aktivity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Sibřinová</dc:creator>
  <cp:lastModifiedBy>Němcová Lenka</cp:lastModifiedBy>
  <cp:revision>78</cp:revision>
  <cp:lastPrinted>2015-02-02T10:35:25Z</cp:lastPrinted>
  <dcterms:created xsi:type="dcterms:W3CDTF">2015-01-27T08:05:13Z</dcterms:created>
  <dcterms:modified xsi:type="dcterms:W3CDTF">2016-06-01T05:44:05Z</dcterms:modified>
</cp:coreProperties>
</file>