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96" r:id="rId3"/>
    <p:sldId id="302" r:id="rId4"/>
    <p:sldId id="306" r:id="rId5"/>
    <p:sldId id="307" r:id="rId6"/>
    <p:sldId id="305" r:id="rId7"/>
    <p:sldId id="303" r:id="rId8"/>
    <p:sldId id="304" r:id="rId9"/>
    <p:sldId id="308" r:id="rId10"/>
    <p:sldId id="309" r:id="rId11"/>
    <p:sldId id="313" r:id="rId12"/>
    <p:sldId id="311" r:id="rId13"/>
    <p:sldId id="301" r:id="rId14"/>
    <p:sldId id="297" r:id="rId15"/>
    <p:sldId id="298" r:id="rId16"/>
    <p:sldId id="299" r:id="rId17"/>
    <p:sldId id="263" r:id="rId18"/>
    <p:sldId id="264" r:id="rId19"/>
    <p:sldId id="300" r:id="rId20"/>
    <p:sldId id="314" r:id="rId21"/>
    <p:sldId id="295" r:id="rId22"/>
    <p:sldId id="288" r:id="rId23"/>
    <p:sldId id="289" r:id="rId24"/>
    <p:sldId id="312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3" autoAdjust="0"/>
    <p:restoredTop sz="94737" autoAdjust="0"/>
  </p:normalViewPr>
  <p:slideViewPr>
    <p:cSldViewPr>
      <p:cViewPr>
        <p:scale>
          <a:sx n="100" d="100"/>
          <a:sy n="100" d="100"/>
        </p:scale>
        <p:origin x="-972" y="36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sa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sa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sa.cz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asa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asa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ll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692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800199"/>
          </a:xfrm>
        </p:spPr>
        <p:txBody>
          <a:bodyPr>
            <a:normAutofit/>
          </a:bodyPr>
          <a:lstStyle/>
          <a:p>
            <a:r>
              <a:rPr lang="cs-CZ" sz="3600" dirty="0" smtClean="0"/>
              <a:t>ČIŽP – kontroly nakládání s vodou a s chemikáliemi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36815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Tisková konference</a:t>
            </a:r>
            <a:endParaRPr lang="cs-CZ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 smtClean="0"/>
              <a:t>Suché jezy 2017 – nejvyšší pravomocné pokuty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800" dirty="0"/>
              <a:t> </a:t>
            </a:r>
            <a:r>
              <a:rPr lang="cs-CZ" b="1" dirty="0" smtClean="0"/>
              <a:t>R.A</a:t>
            </a:r>
            <a:r>
              <a:rPr lang="cs-CZ" b="1" dirty="0"/>
              <a:t>. - ZNOJMO s.r.o., MVE P2 </a:t>
            </a:r>
            <a:r>
              <a:rPr lang="cs-CZ" b="1" dirty="0" smtClean="0"/>
              <a:t>Ploučnice </a:t>
            </a:r>
            <a:r>
              <a:rPr lang="cs-CZ" b="1" dirty="0"/>
              <a:t>– pokuta 80 000 korun</a:t>
            </a:r>
            <a:endParaRPr lang="cs-CZ" dirty="0"/>
          </a:p>
          <a:p>
            <a:r>
              <a:rPr lang="cs-CZ" dirty="0"/>
              <a:t>Provozovatel </a:t>
            </a:r>
            <a:r>
              <a:rPr lang="cs-CZ" dirty="0" smtClean="0"/>
              <a:t>MVE </a:t>
            </a:r>
            <a:r>
              <a:rPr lang="cs-CZ" dirty="0"/>
              <a:t>porušil podmínky povolení k nakládání s vodami tím, že </a:t>
            </a:r>
            <a:r>
              <a:rPr lang="cs-CZ" dirty="0" smtClean="0"/>
              <a:t>na </a:t>
            </a:r>
            <a:r>
              <a:rPr lang="cs-CZ" dirty="0"/>
              <a:t>vodním toku Ploučnice </a:t>
            </a:r>
            <a:r>
              <a:rPr lang="cs-CZ" dirty="0" smtClean="0"/>
              <a:t>při </a:t>
            </a:r>
            <a:r>
              <a:rPr lang="cs-CZ" dirty="0"/>
              <a:t>nízkých stavech </a:t>
            </a:r>
            <a:r>
              <a:rPr lang="cs-CZ" dirty="0" smtClean="0"/>
              <a:t>vody </a:t>
            </a:r>
            <a:r>
              <a:rPr lang="cs-CZ" dirty="0"/>
              <a:t>nezachoval </a:t>
            </a:r>
            <a:r>
              <a:rPr lang="cs-CZ" dirty="0" smtClean="0"/>
              <a:t>minimální </a:t>
            </a:r>
            <a:r>
              <a:rPr lang="cs-CZ" dirty="0"/>
              <a:t>zůstatkový průtok.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Kočka Martin, MVE Letovice – pokuta 80 000 korun</a:t>
            </a:r>
            <a:endParaRPr lang="cs-CZ" dirty="0"/>
          </a:p>
          <a:p>
            <a:r>
              <a:rPr lang="cs-CZ" dirty="0"/>
              <a:t>Provozovatel </a:t>
            </a:r>
            <a:r>
              <a:rPr lang="cs-CZ" dirty="0" smtClean="0"/>
              <a:t>MVE </a:t>
            </a:r>
            <a:r>
              <a:rPr lang="cs-CZ" dirty="0"/>
              <a:t>porušil podmínky manipulačního </a:t>
            </a:r>
            <a:r>
              <a:rPr lang="cs-CZ" dirty="0" smtClean="0"/>
              <a:t>řádu. Při </a:t>
            </a:r>
            <a:r>
              <a:rPr lang="cs-CZ" dirty="0"/>
              <a:t>provozu MVE nezachoval ve vodním toku Svitava minimální zůstatkový průtok.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Vodní </a:t>
            </a:r>
            <a:r>
              <a:rPr lang="cs-CZ" b="1" dirty="0"/>
              <a:t>elektrárny Ploučnice s.r.o., MVE P3 Březiny u Děčína – pokuta 55 000 korun</a:t>
            </a:r>
            <a:endParaRPr lang="cs-CZ" dirty="0"/>
          </a:p>
          <a:p>
            <a:r>
              <a:rPr lang="cs-CZ" dirty="0"/>
              <a:t>Provozovatel </a:t>
            </a:r>
            <a:r>
              <a:rPr lang="cs-CZ" dirty="0" smtClean="0"/>
              <a:t>MVE </a:t>
            </a:r>
            <a:r>
              <a:rPr lang="cs-CZ" dirty="0"/>
              <a:t>porušil podmínky manipulačního </a:t>
            </a:r>
            <a:r>
              <a:rPr lang="cs-CZ" dirty="0" smtClean="0"/>
              <a:t>řádu. Při </a:t>
            </a:r>
            <a:r>
              <a:rPr lang="cs-CZ" dirty="0"/>
              <a:t>nízkých stavech vody ve vodním toku Ploučnice nezastavil provoz MVE a nezachoval tak minimální zůstatkový průtok.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41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Srovnání kontrol MVE 2015 - 2017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V </a:t>
            </a:r>
            <a:r>
              <a:rPr lang="cs-CZ" sz="2400" dirty="0">
                <a:solidFill>
                  <a:srgbClr val="002060"/>
                </a:solidFill>
              </a:rPr>
              <a:t>roce </a:t>
            </a:r>
            <a:r>
              <a:rPr lang="cs-CZ" sz="2400" b="1" dirty="0">
                <a:solidFill>
                  <a:srgbClr val="002060"/>
                </a:solidFill>
              </a:rPr>
              <a:t>2015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bylo zkontrolováno </a:t>
            </a:r>
            <a:r>
              <a:rPr lang="cs-CZ" sz="2400" b="1" dirty="0" smtClean="0">
                <a:solidFill>
                  <a:srgbClr val="002060"/>
                </a:solidFill>
              </a:rPr>
              <a:t>146</a:t>
            </a:r>
            <a:r>
              <a:rPr lang="cs-CZ" sz="2400" dirty="0" smtClean="0">
                <a:solidFill>
                  <a:srgbClr val="002060"/>
                </a:solidFill>
              </a:rPr>
              <a:t> MVE, zahájeno </a:t>
            </a:r>
            <a:r>
              <a:rPr lang="cs-CZ" sz="2400" b="1" dirty="0" smtClean="0">
                <a:solidFill>
                  <a:srgbClr val="002060"/>
                </a:solidFill>
              </a:rPr>
              <a:t>31 </a:t>
            </a:r>
            <a:r>
              <a:rPr lang="cs-CZ" sz="2400" dirty="0">
                <a:solidFill>
                  <a:srgbClr val="002060"/>
                </a:solidFill>
              </a:rPr>
              <a:t>správních řízení. Právní moci nabylo </a:t>
            </a:r>
            <a:r>
              <a:rPr lang="cs-CZ" sz="2400" dirty="0" smtClean="0">
                <a:solidFill>
                  <a:srgbClr val="002060"/>
                </a:solidFill>
              </a:rPr>
              <a:t>19 </a:t>
            </a:r>
            <a:r>
              <a:rPr lang="cs-CZ" sz="2400" dirty="0">
                <a:solidFill>
                  <a:srgbClr val="002060"/>
                </a:solidFill>
              </a:rPr>
              <a:t>rozhodnutí v celkové výši </a:t>
            </a:r>
            <a:r>
              <a:rPr lang="cs-CZ" sz="2400" b="1" dirty="0" smtClean="0">
                <a:solidFill>
                  <a:srgbClr val="002060"/>
                </a:solidFill>
              </a:rPr>
              <a:t>660  </a:t>
            </a:r>
            <a:r>
              <a:rPr lang="cs-CZ" sz="2400" b="1" dirty="0">
                <a:solidFill>
                  <a:srgbClr val="002060"/>
                </a:solidFill>
              </a:rPr>
              <a:t>tisíc korun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V roce </a:t>
            </a:r>
            <a:r>
              <a:rPr lang="cs-CZ" sz="2400" b="1" dirty="0">
                <a:solidFill>
                  <a:srgbClr val="002060"/>
                </a:solidFill>
              </a:rPr>
              <a:t>2016</a:t>
            </a:r>
            <a:r>
              <a:rPr lang="cs-CZ" sz="2400" dirty="0">
                <a:solidFill>
                  <a:srgbClr val="002060"/>
                </a:solidFill>
              </a:rPr>
              <a:t> bylo </a:t>
            </a:r>
            <a:r>
              <a:rPr lang="cs-CZ" sz="2400" dirty="0" smtClean="0">
                <a:solidFill>
                  <a:srgbClr val="002060"/>
                </a:solidFill>
              </a:rPr>
              <a:t>zkontrolováno </a:t>
            </a:r>
            <a:r>
              <a:rPr lang="cs-CZ" sz="2400" b="1" dirty="0" smtClean="0">
                <a:solidFill>
                  <a:srgbClr val="002060"/>
                </a:solidFill>
              </a:rPr>
              <a:t>93</a:t>
            </a:r>
            <a:r>
              <a:rPr lang="cs-CZ" sz="2400" dirty="0" smtClean="0">
                <a:solidFill>
                  <a:srgbClr val="002060"/>
                </a:solidFill>
              </a:rPr>
              <a:t> MVE, zahájeno </a:t>
            </a:r>
            <a:r>
              <a:rPr lang="cs-CZ" sz="2400" b="1" dirty="0" smtClean="0">
                <a:solidFill>
                  <a:srgbClr val="002060"/>
                </a:solidFill>
              </a:rPr>
              <a:t>15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správních řízení. Právní moci nabylo </a:t>
            </a:r>
            <a:r>
              <a:rPr lang="cs-CZ" sz="2400" dirty="0" smtClean="0">
                <a:solidFill>
                  <a:srgbClr val="002060"/>
                </a:solidFill>
              </a:rPr>
              <a:t>12 </a:t>
            </a:r>
            <a:r>
              <a:rPr lang="cs-CZ" sz="2400" dirty="0">
                <a:solidFill>
                  <a:srgbClr val="002060"/>
                </a:solidFill>
              </a:rPr>
              <a:t>rozhodnutí v celkové výši </a:t>
            </a:r>
            <a:r>
              <a:rPr lang="cs-CZ" sz="2400" b="1" dirty="0" smtClean="0">
                <a:solidFill>
                  <a:srgbClr val="002060"/>
                </a:solidFill>
              </a:rPr>
              <a:t>146 </a:t>
            </a:r>
            <a:r>
              <a:rPr lang="cs-CZ" sz="2400" b="1" dirty="0">
                <a:solidFill>
                  <a:srgbClr val="002060"/>
                </a:solidFill>
              </a:rPr>
              <a:t>tisíc </a:t>
            </a:r>
            <a:r>
              <a:rPr lang="cs-CZ" sz="2400" b="1" dirty="0" smtClean="0">
                <a:solidFill>
                  <a:srgbClr val="002060"/>
                </a:solidFill>
              </a:rPr>
              <a:t>korun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V roce </a:t>
            </a:r>
            <a:r>
              <a:rPr lang="cs-CZ" sz="2400" b="1" dirty="0" smtClean="0">
                <a:solidFill>
                  <a:srgbClr val="002060"/>
                </a:solidFill>
              </a:rPr>
              <a:t>2017</a:t>
            </a:r>
            <a:r>
              <a:rPr lang="cs-CZ" sz="2400" dirty="0" smtClean="0">
                <a:solidFill>
                  <a:srgbClr val="002060"/>
                </a:solidFill>
              </a:rPr>
              <a:t> bylo zkontrolováno </a:t>
            </a:r>
            <a:r>
              <a:rPr lang="cs-CZ" sz="2400" b="1" dirty="0" smtClean="0">
                <a:solidFill>
                  <a:srgbClr val="002060"/>
                </a:solidFill>
              </a:rPr>
              <a:t>99</a:t>
            </a:r>
            <a:r>
              <a:rPr lang="cs-CZ" sz="2400" dirty="0" smtClean="0">
                <a:solidFill>
                  <a:srgbClr val="002060"/>
                </a:solidFill>
              </a:rPr>
              <a:t> MVE, zatím zahájeno </a:t>
            </a:r>
            <a:r>
              <a:rPr lang="cs-CZ" sz="2400" b="1" dirty="0" smtClean="0">
                <a:solidFill>
                  <a:srgbClr val="002060"/>
                </a:solidFill>
              </a:rPr>
              <a:t>6</a:t>
            </a:r>
            <a:r>
              <a:rPr lang="cs-CZ" sz="2400" dirty="0" smtClean="0">
                <a:solidFill>
                  <a:srgbClr val="002060"/>
                </a:solidFill>
              </a:rPr>
              <a:t> správních řízení. Dalších </a:t>
            </a:r>
            <a:r>
              <a:rPr lang="cs-CZ" sz="2400" b="1" dirty="0" smtClean="0">
                <a:solidFill>
                  <a:srgbClr val="002060"/>
                </a:solidFill>
              </a:rPr>
              <a:t>7</a:t>
            </a:r>
            <a:r>
              <a:rPr lang="cs-CZ" sz="2400" dirty="0" smtClean="0">
                <a:solidFill>
                  <a:srgbClr val="002060"/>
                </a:solidFill>
              </a:rPr>
              <a:t> zahájeno </a:t>
            </a:r>
            <a:r>
              <a:rPr lang="cs-CZ" sz="2400" dirty="0">
                <a:solidFill>
                  <a:srgbClr val="002060"/>
                </a:solidFill>
              </a:rPr>
              <a:t>bude. Právní moci </a:t>
            </a:r>
            <a:r>
              <a:rPr lang="cs-CZ" sz="2400" dirty="0" smtClean="0">
                <a:solidFill>
                  <a:srgbClr val="002060"/>
                </a:solidFill>
              </a:rPr>
              <a:t>nabyla 3 </a:t>
            </a:r>
            <a:r>
              <a:rPr lang="cs-CZ" sz="2400" dirty="0">
                <a:solidFill>
                  <a:srgbClr val="002060"/>
                </a:solidFill>
              </a:rPr>
              <a:t>rozhodnutí v celkové výši </a:t>
            </a:r>
            <a:r>
              <a:rPr lang="cs-CZ" sz="2400" b="1" dirty="0" smtClean="0">
                <a:solidFill>
                  <a:srgbClr val="002060"/>
                </a:solidFill>
              </a:rPr>
              <a:t>30 </a:t>
            </a:r>
            <a:r>
              <a:rPr lang="cs-CZ" sz="2400" b="1" dirty="0">
                <a:solidFill>
                  <a:srgbClr val="002060"/>
                </a:solidFill>
              </a:rPr>
              <a:t>tisíc korun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88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Srovnání kontrol MVE 2015 - 2017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ČIŽP věnuje kontrole dodržování minimálních zůstatkových průtoků velkou </a:t>
            </a:r>
            <a:r>
              <a:rPr lang="cs-CZ" sz="2800" dirty="0" smtClean="0">
                <a:solidFill>
                  <a:srgbClr val="002060"/>
                </a:solidFill>
              </a:rPr>
              <a:t>pozornost.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Od </a:t>
            </a:r>
            <a:r>
              <a:rPr lang="cs-CZ" sz="2800" dirty="0">
                <a:solidFill>
                  <a:srgbClr val="002060"/>
                </a:solidFill>
              </a:rPr>
              <a:t>roku 2010 do </a:t>
            </a:r>
            <a:r>
              <a:rPr lang="cs-CZ" sz="2800" dirty="0" smtClean="0">
                <a:solidFill>
                  <a:srgbClr val="002060"/>
                </a:solidFill>
              </a:rPr>
              <a:t>20. 10. 2017 </a:t>
            </a:r>
            <a:r>
              <a:rPr lang="cs-CZ" sz="2800" dirty="0">
                <a:solidFill>
                  <a:srgbClr val="002060"/>
                </a:solidFill>
              </a:rPr>
              <a:t>bylo provedeno:</a:t>
            </a:r>
          </a:p>
          <a:p>
            <a:pPr marL="342900" lvl="1" indent="-342900"/>
            <a:r>
              <a:rPr lang="cs-CZ" dirty="0" smtClean="0">
                <a:solidFill>
                  <a:srgbClr val="002060"/>
                </a:solidFill>
              </a:rPr>
              <a:t>717 šetření </a:t>
            </a:r>
            <a:r>
              <a:rPr lang="cs-CZ" dirty="0">
                <a:solidFill>
                  <a:srgbClr val="002060"/>
                </a:solidFill>
              </a:rPr>
              <a:t>na </a:t>
            </a:r>
            <a:r>
              <a:rPr lang="cs-CZ" dirty="0" smtClean="0">
                <a:solidFill>
                  <a:srgbClr val="002060"/>
                </a:solidFill>
              </a:rPr>
              <a:t>MVE</a:t>
            </a:r>
            <a:endParaRPr lang="cs-CZ" sz="1200" dirty="0">
              <a:solidFill>
                <a:srgbClr val="FF0000"/>
              </a:solidFill>
            </a:endParaRPr>
          </a:p>
          <a:p>
            <a:pPr marL="342900" lvl="1" indent="-342900"/>
            <a:r>
              <a:rPr lang="cs-CZ" dirty="0" smtClean="0">
                <a:solidFill>
                  <a:srgbClr val="002060"/>
                </a:solidFill>
              </a:rPr>
              <a:t>99 zahájených </a:t>
            </a:r>
            <a:r>
              <a:rPr lang="cs-CZ" dirty="0">
                <a:solidFill>
                  <a:srgbClr val="002060"/>
                </a:solidFill>
              </a:rPr>
              <a:t>správních řízení</a:t>
            </a:r>
          </a:p>
          <a:p>
            <a:pPr marL="342900" lvl="1" indent="-342900"/>
            <a:r>
              <a:rPr lang="cs-CZ" dirty="0" smtClean="0">
                <a:solidFill>
                  <a:srgbClr val="002060"/>
                </a:solidFill>
              </a:rPr>
              <a:t>93 řízení ukončeno </a:t>
            </a:r>
            <a:r>
              <a:rPr lang="cs-CZ" dirty="0">
                <a:solidFill>
                  <a:srgbClr val="002060"/>
                </a:solidFill>
              </a:rPr>
              <a:t>uložením sankce</a:t>
            </a:r>
          </a:p>
          <a:p>
            <a:pPr marL="342900" lvl="1" indent="-342900"/>
            <a:r>
              <a:rPr lang="cs-CZ" dirty="0">
                <a:solidFill>
                  <a:srgbClr val="002060"/>
                </a:solidFill>
              </a:rPr>
              <a:t>2</a:t>
            </a:r>
            <a:r>
              <a:rPr lang="cs-CZ" dirty="0" smtClean="0">
                <a:solidFill>
                  <a:srgbClr val="002060"/>
                </a:solidFill>
              </a:rPr>
              <a:t> 147 509 korun - </a:t>
            </a:r>
            <a:r>
              <a:rPr lang="cs-CZ" dirty="0">
                <a:solidFill>
                  <a:srgbClr val="002060"/>
                </a:solidFill>
              </a:rPr>
              <a:t>celková částka v právní moci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44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 smtClean="0"/>
              <a:t>Prodej nebezpečných chemikálií na internetu </a:t>
            </a:r>
            <a:endParaRPr lang="cs-CZ" sz="3000" b="1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ČIŽP se zúčastnila spolu s dalšími 14 členskými státy pilotního projektu </a:t>
            </a:r>
            <a:r>
              <a:rPr lang="cs-CZ" dirty="0" smtClean="0"/>
              <a:t>Evropské chemické agentury (ECHA), </a:t>
            </a:r>
            <a:r>
              <a:rPr lang="cs-CZ" dirty="0"/>
              <a:t>který je zaměřen na </a:t>
            </a:r>
            <a:r>
              <a:rPr lang="cs-CZ" dirty="0" smtClean="0"/>
              <a:t>prodej chemických směsí na dálku (např. na internetu).</a:t>
            </a:r>
          </a:p>
          <a:p>
            <a:pPr>
              <a:buFontTx/>
              <a:buChar char="-"/>
            </a:pPr>
            <a:r>
              <a:rPr lang="cs-CZ" dirty="0" smtClean="0"/>
              <a:t>Kontrolována je povinnost uvádění „typu nebezpečnosti“ v nabídce výrobku, který lze zakoupit na dálku.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55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>
            <a:noAutofit/>
          </a:bodyPr>
          <a:lstStyle/>
          <a:p>
            <a:pPr algn="l"/>
            <a:r>
              <a:rPr lang="cs-CZ" sz="3000" b="1" dirty="0" smtClean="0"/>
              <a:t>Prodej nebezpečných chemikálií na internetu</a:t>
            </a:r>
            <a:endParaRPr lang="cs-CZ" sz="3000" b="1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395536" y="811882"/>
            <a:ext cx="8496944" cy="51349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Internetoví prodejci jsou </a:t>
            </a:r>
            <a:r>
              <a:rPr lang="cs-CZ" sz="2600" dirty="0" smtClean="0"/>
              <a:t>povinni v</a:t>
            </a:r>
            <a:r>
              <a:rPr lang="cs-CZ" sz="2600" dirty="0"/>
              <a:t> nabídce chemické </a:t>
            </a:r>
            <a:r>
              <a:rPr lang="cs-CZ" sz="2600" dirty="0" smtClean="0"/>
              <a:t>směsi </a:t>
            </a:r>
            <a:r>
              <a:rPr lang="cs-CZ" sz="2600" dirty="0"/>
              <a:t>uvádět informace o její nebezpečnosti podle nařízení CLP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dirty="0" smtClean="0"/>
              <a:t>Jednou z možností je uvést v nabídce výrobku </a:t>
            </a:r>
            <a:r>
              <a:rPr lang="cs-CZ" sz="2600" b="1" dirty="0" smtClean="0"/>
              <a:t>fotografii </a:t>
            </a:r>
            <a:r>
              <a:rPr lang="cs-CZ" sz="2600" b="1" dirty="0"/>
              <a:t>štítku s označením</a:t>
            </a:r>
            <a:r>
              <a:rPr lang="cs-CZ" sz="2600" dirty="0"/>
              <a:t> nebezpečných </a:t>
            </a:r>
            <a:r>
              <a:rPr lang="cs-CZ" sz="2600" dirty="0" smtClean="0"/>
              <a:t>vlastností.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Na štítku jsou k dispozici zejména (</a:t>
            </a:r>
            <a:r>
              <a:rPr lang="cs-CZ" sz="2400" b="1" dirty="0" smtClean="0"/>
              <a:t>níže uveden příklad</a:t>
            </a:r>
            <a:r>
              <a:rPr lang="cs-CZ" sz="2400" dirty="0" smtClean="0"/>
              <a:t>):</a:t>
            </a:r>
          </a:p>
          <a:p>
            <a:pPr>
              <a:buFontTx/>
              <a:buChar char="-"/>
            </a:pPr>
            <a:r>
              <a:rPr lang="cs-CZ" sz="2400" dirty="0" smtClean="0"/>
              <a:t>výstražné symboly: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H a P věty:			H318 – Způsobuje vážné 						poškození očí.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P102 – Uchovávejte mimo 						dosah dětí.</a:t>
            </a:r>
          </a:p>
          <a:p>
            <a:pPr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ignální slovo: 	</a:t>
            </a:r>
            <a:r>
              <a:rPr lang="cs-CZ" sz="2400" b="1" dirty="0" smtClean="0"/>
              <a:t>Nebezpečí.</a:t>
            </a:r>
            <a:endParaRPr lang="cs-CZ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47" y="3379341"/>
            <a:ext cx="764282" cy="7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7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 smtClean="0"/>
              <a:t>Prodej nebezpečných chemikálií na internetu</a:t>
            </a:r>
            <a:endParaRPr lang="cs-CZ" sz="3000" b="1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 případech, kdy není čitelná </a:t>
            </a:r>
            <a:r>
              <a:rPr lang="cs-CZ" sz="2400" dirty="0" smtClean="0"/>
              <a:t>fotografie/obrázek obalu </a:t>
            </a:r>
            <a:r>
              <a:rPr lang="cs-CZ" sz="2400" dirty="0"/>
              <a:t>výrobku s informacemi o typech </a:t>
            </a:r>
            <a:r>
              <a:rPr lang="cs-CZ" sz="2400" dirty="0" smtClean="0"/>
              <a:t>nebezpečnosti, </a:t>
            </a:r>
            <a:r>
              <a:rPr lang="cs-CZ" sz="2400" dirty="0"/>
              <a:t>je dle nařízení CLP nutno v nabídce směsi uvádět: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minimálně „</a:t>
            </a:r>
            <a:r>
              <a:rPr lang="cs-CZ" sz="2400" b="1" dirty="0" smtClean="0"/>
              <a:t>typ nebezpečnosti</a:t>
            </a:r>
            <a:r>
              <a:rPr lang="cs-CZ" sz="2400" dirty="0" smtClean="0"/>
              <a:t>“ – prakticky se jedná o </a:t>
            </a:r>
            <a:r>
              <a:rPr lang="cs-CZ" sz="2400" b="1" dirty="0" smtClean="0"/>
              <a:t>H-věty</a:t>
            </a:r>
            <a:r>
              <a:rPr lang="cs-CZ" sz="2400" dirty="0" smtClean="0"/>
              <a:t> (vychází z klasifikace směsi)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oporučeno uvádět také </a:t>
            </a:r>
            <a:r>
              <a:rPr lang="cs-CZ" sz="2400" b="1" dirty="0" smtClean="0"/>
              <a:t>výstražné symboly </a:t>
            </a:r>
            <a:r>
              <a:rPr lang="cs-CZ" sz="2400" dirty="0" smtClean="0"/>
              <a:t>(vychází z klasifikace směsi) a </a:t>
            </a:r>
            <a:r>
              <a:rPr lang="cs-CZ" sz="2400" b="1" dirty="0" smtClean="0"/>
              <a:t>signální slovo </a:t>
            </a:r>
            <a:r>
              <a:rPr lang="cs-CZ" sz="2400" dirty="0" smtClean="0"/>
              <a:t>(„Nebezpečí“ nebo „Varování“ – vychází z klasifikace směsi)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90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 smtClean="0"/>
              <a:t>Prodej nebezpečných chemikálií na internetu </a:t>
            </a:r>
            <a:endParaRPr lang="cs-CZ" sz="3000" b="1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66997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od 1. 1. </a:t>
            </a:r>
            <a:r>
              <a:rPr lang="cs-CZ" sz="2400" dirty="0"/>
              <a:t>2017 bylo </a:t>
            </a:r>
            <a:r>
              <a:rPr lang="cs-CZ" sz="2400" b="1" dirty="0"/>
              <a:t>zkontrolováno</a:t>
            </a:r>
            <a:r>
              <a:rPr lang="cs-CZ" sz="2400" dirty="0"/>
              <a:t> inspekcí </a:t>
            </a:r>
            <a:r>
              <a:rPr lang="cs-CZ" sz="2400" b="1" dirty="0"/>
              <a:t>51</a:t>
            </a:r>
            <a:r>
              <a:rPr lang="cs-CZ" sz="2400" dirty="0"/>
              <a:t> </a:t>
            </a:r>
            <a:r>
              <a:rPr lang="cs-CZ" sz="2400" dirty="0" smtClean="0"/>
              <a:t>subjektů, </a:t>
            </a:r>
            <a:r>
              <a:rPr lang="cs-CZ" sz="2400" b="1" dirty="0" smtClean="0"/>
              <a:t>46</a:t>
            </a:r>
            <a:r>
              <a:rPr lang="cs-CZ" sz="2400" dirty="0" smtClean="0"/>
              <a:t> z nich se dopustilo </a:t>
            </a:r>
            <a:r>
              <a:rPr lang="cs-CZ" sz="2400" b="1" dirty="0" smtClean="0"/>
              <a:t>porušení chemické legislativy</a:t>
            </a:r>
            <a:endParaRPr lang="cs-CZ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/>
              <a:t>u </a:t>
            </a:r>
            <a:r>
              <a:rPr lang="cs-CZ" sz="2400" b="1" dirty="0"/>
              <a:t>354 </a:t>
            </a:r>
            <a:r>
              <a:rPr lang="cs-CZ" sz="2400" b="1" dirty="0" smtClean="0"/>
              <a:t>výrobků </a:t>
            </a:r>
            <a:r>
              <a:rPr lang="cs-CZ" sz="2400" dirty="0" smtClean="0"/>
              <a:t>bylo</a:t>
            </a:r>
            <a:r>
              <a:rPr lang="cs-CZ" sz="2400" b="1" dirty="0" smtClean="0"/>
              <a:t> </a:t>
            </a:r>
            <a:r>
              <a:rPr lang="cs-CZ" sz="2400" dirty="0" smtClean="0"/>
              <a:t>zkontrolováno, zda</a:t>
            </a:r>
            <a:r>
              <a:rPr lang="cs-CZ" sz="2400" dirty="0"/>
              <a:t> </a:t>
            </a:r>
            <a:r>
              <a:rPr lang="cs-CZ" sz="2400" dirty="0" smtClean="0"/>
              <a:t>a jakým </a:t>
            </a:r>
            <a:r>
              <a:rPr lang="cs-CZ" sz="2400" dirty="0"/>
              <a:t>způsobem </a:t>
            </a:r>
            <a:r>
              <a:rPr lang="cs-CZ" sz="2400" dirty="0" smtClean="0"/>
              <a:t>je uváděna </a:t>
            </a:r>
            <a:r>
              <a:rPr lang="cs-CZ" sz="2400" dirty="0"/>
              <a:t>informace o jejich nebezpečnosti při prodeji na dálku </a:t>
            </a:r>
            <a:r>
              <a:rPr lang="cs-CZ" sz="2400" dirty="0" smtClean="0"/>
              <a:t>(např. v </a:t>
            </a:r>
            <a:r>
              <a:rPr lang="cs-CZ" sz="2400" dirty="0"/>
              <a:t>e-</a:t>
            </a:r>
            <a:r>
              <a:rPr lang="cs-CZ" sz="2400" dirty="0" err="1"/>
              <a:t>shopu</a:t>
            </a:r>
            <a:r>
              <a:rPr lang="cs-CZ" sz="2400" dirty="0" smtClean="0"/>
              <a:t>)</a:t>
            </a:r>
          </a:p>
          <a:p>
            <a:pPr>
              <a:buFontTx/>
              <a:buChar char="-"/>
            </a:pPr>
            <a:r>
              <a:rPr lang="cs-CZ" sz="2400" dirty="0" smtClean="0"/>
              <a:t>u </a:t>
            </a:r>
            <a:r>
              <a:rPr lang="cs-CZ" sz="2400" b="1" dirty="0"/>
              <a:t>288</a:t>
            </a:r>
            <a:r>
              <a:rPr lang="cs-CZ" sz="2400" dirty="0"/>
              <a:t> </a:t>
            </a:r>
            <a:r>
              <a:rPr lang="cs-CZ" sz="2400" dirty="0" smtClean="0"/>
              <a:t>výrobků </a:t>
            </a:r>
            <a:r>
              <a:rPr lang="cs-CZ" sz="2400" dirty="0"/>
              <a:t>nesplňovala nabídka dané </a:t>
            </a:r>
            <a:r>
              <a:rPr lang="cs-CZ" sz="2400" dirty="0" smtClean="0"/>
              <a:t>požadavky </a:t>
            </a:r>
          </a:p>
          <a:p>
            <a:pPr>
              <a:buFontTx/>
              <a:buChar char="-"/>
            </a:pPr>
            <a:r>
              <a:rPr lang="cs-CZ" sz="2400" dirty="0" smtClean="0"/>
              <a:t>ČIŽP </a:t>
            </a:r>
            <a:r>
              <a:rPr lang="cs-CZ" sz="2400" dirty="0"/>
              <a:t>uložila od začátku </a:t>
            </a:r>
            <a:r>
              <a:rPr lang="cs-CZ" sz="2400" dirty="0" smtClean="0"/>
              <a:t>roku 2017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30 </a:t>
            </a:r>
            <a:r>
              <a:rPr lang="cs-CZ" sz="2400" b="1" dirty="0"/>
              <a:t>pravomocných pokut ve výši 984 000 Kč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412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/>
              <a:t>Nejvyšší pokuty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3400" b="1" dirty="0" smtClean="0"/>
          </a:p>
          <a:p>
            <a:pPr marL="0" indent="0">
              <a:buNone/>
            </a:pPr>
            <a:r>
              <a:rPr lang="cs-CZ" sz="3400" b="1" dirty="0" smtClean="0"/>
              <a:t>HP </a:t>
            </a:r>
            <a:r>
              <a:rPr lang="cs-CZ" sz="3400" b="1" dirty="0"/>
              <a:t>TRONIC Zlín, spol. s r.o</a:t>
            </a:r>
            <a:r>
              <a:rPr lang="cs-CZ" sz="3400" b="1" dirty="0" smtClean="0"/>
              <a:t>.</a:t>
            </a:r>
          </a:p>
          <a:p>
            <a:pPr marL="0" indent="0">
              <a:buNone/>
            </a:pPr>
            <a:endParaRPr lang="cs-CZ" sz="3400" dirty="0"/>
          </a:p>
          <a:p>
            <a:r>
              <a:rPr lang="cs-CZ" sz="3300" dirty="0" smtClean="0"/>
              <a:t>pokuta </a:t>
            </a:r>
            <a:r>
              <a:rPr lang="cs-CZ" sz="3300" dirty="0"/>
              <a:t>ve výši </a:t>
            </a:r>
            <a:r>
              <a:rPr lang="cs-CZ" sz="3300" b="1" dirty="0"/>
              <a:t>100 000 Kč</a:t>
            </a:r>
            <a:r>
              <a:rPr lang="cs-CZ" sz="3300" dirty="0"/>
              <a:t>, nabyla právní moci </a:t>
            </a:r>
            <a:r>
              <a:rPr lang="cs-CZ" sz="3300" b="1" dirty="0"/>
              <a:t>12. 8. </a:t>
            </a:r>
            <a:r>
              <a:rPr lang="cs-CZ" sz="3300" b="1" dirty="0" smtClean="0"/>
              <a:t>2017</a:t>
            </a:r>
            <a:endParaRPr lang="cs-CZ" sz="3300" dirty="0"/>
          </a:p>
          <a:p>
            <a:r>
              <a:rPr lang="cs-CZ" sz="3300" dirty="0" smtClean="0"/>
              <a:t>stránky </a:t>
            </a:r>
            <a:r>
              <a:rPr lang="cs-CZ" sz="3300" dirty="0"/>
              <a:t>internetového obchodu </a:t>
            </a:r>
            <a:r>
              <a:rPr lang="cs-CZ" sz="3300" u="sng" dirty="0" smtClean="0">
                <a:hlinkClick r:id="rId2"/>
              </a:rPr>
              <a:t>www.kasa.cz</a:t>
            </a:r>
            <a:endParaRPr lang="cs-CZ" sz="3300" dirty="0"/>
          </a:p>
          <a:p>
            <a:r>
              <a:rPr lang="cs-CZ" sz="3300" dirty="0" smtClean="0"/>
              <a:t>neuvedení </a:t>
            </a:r>
            <a:r>
              <a:rPr lang="cs-CZ" sz="3300" dirty="0"/>
              <a:t>typu nebezpečnosti u chemických směsí </a:t>
            </a:r>
            <a:r>
              <a:rPr lang="cs-CZ" sz="3300" dirty="0" smtClean="0"/>
              <a:t>(</a:t>
            </a:r>
            <a:r>
              <a:rPr lang="cs-CZ" sz="3300" smtClean="0"/>
              <a:t>u 89 </a:t>
            </a:r>
            <a:r>
              <a:rPr lang="cs-CZ" sz="3300" dirty="0" smtClean="0"/>
              <a:t>výrobků</a:t>
            </a:r>
            <a:r>
              <a:rPr lang="cs-CZ" sz="3300" dirty="0"/>
              <a:t>, např. rozmrazovač, čistič, bazénová chemie, hnojiva, biocidní </a:t>
            </a:r>
            <a:r>
              <a:rPr lang="cs-CZ" sz="3300" dirty="0" smtClean="0"/>
              <a:t>přípravky)</a:t>
            </a:r>
            <a:endParaRPr lang="cs-CZ" sz="3300" dirty="0"/>
          </a:p>
          <a:p>
            <a:r>
              <a:rPr lang="cs-CZ" sz="3300" dirty="0" smtClean="0"/>
              <a:t>nesplnění </a:t>
            </a:r>
            <a:r>
              <a:rPr lang="cs-CZ" sz="3300" dirty="0"/>
              <a:t>požadavků na reklamu biocidních přípravků </a:t>
            </a:r>
            <a:r>
              <a:rPr lang="cs-CZ" sz="3300" dirty="0" smtClean="0"/>
              <a:t> </a:t>
            </a:r>
            <a:endParaRPr lang="cs-CZ" sz="3300" dirty="0"/>
          </a:p>
          <a:p>
            <a:pPr marL="0" indent="0">
              <a:buNone/>
            </a:pPr>
            <a:r>
              <a:rPr lang="cs-CZ" sz="3300" dirty="0" smtClean="0"/>
              <a:t>	Neuvedení </a:t>
            </a:r>
            <a:r>
              <a:rPr lang="cs-CZ" sz="3300" dirty="0"/>
              <a:t>věty: </a:t>
            </a:r>
            <a:r>
              <a:rPr lang="cs-CZ" sz="3300" i="1" dirty="0"/>
              <a:t>„Používejte biocidy bezpečným </a:t>
            </a:r>
            <a:r>
              <a:rPr lang="cs-CZ" sz="3300" i="1" dirty="0" smtClean="0"/>
              <a:t>	způsobem</a:t>
            </a:r>
            <a:r>
              <a:rPr lang="cs-CZ" sz="3300" i="1" dirty="0"/>
              <a:t>. </a:t>
            </a:r>
            <a:r>
              <a:rPr lang="cs-CZ" sz="3300" i="1" dirty="0" smtClean="0"/>
              <a:t>Před </a:t>
            </a:r>
            <a:r>
              <a:rPr lang="cs-CZ" sz="3300" i="1" dirty="0"/>
              <a:t>použitím si vždy přečtěte označení a </a:t>
            </a:r>
            <a:r>
              <a:rPr lang="cs-CZ" sz="3300" i="1" dirty="0" smtClean="0"/>
              <a:t>	informace </a:t>
            </a:r>
            <a:r>
              <a:rPr lang="cs-CZ" sz="3300" i="1" dirty="0"/>
              <a:t>o </a:t>
            </a:r>
            <a:r>
              <a:rPr lang="cs-CZ" sz="3300" i="1" dirty="0" smtClean="0">
                <a:solidFill>
                  <a:srgbClr val="002060"/>
                </a:solidFill>
              </a:rPr>
              <a:t>přípravku.“</a:t>
            </a:r>
            <a:endParaRPr lang="cs-CZ" sz="17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100" dirty="0" smtClean="0"/>
              <a:t>Ukázka </a:t>
            </a:r>
            <a:r>
              <a:rPr lang="cs-CZ" sz="3000" dirty="0"/>
              <a:t>nabídky</a:t>
            </a: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400" b="1" dirty="0" smtClean="0"/>
              <a:t>HP </a:t>
            </a:r>
            <a:r>
              <a:rPr lang="cs-CZ" sz="3400" b="1" dirty="0"/>
              <a:t>TRONIC Zlín, spol. s r.o</a:t>
            </a:r>
            <a:r>
              <a:rPr lang="cs-CZ" sz="3400" b="1" dirty="0" smtClean="0"/>
              <a:t>.</a:t>
            </a:r>
            <a:endParaRPr lang="cs-CZ" sz="3300" dirty="0"/>
          </a:p>
          <a:p>
            <a:r>
              <a:rPr lang="cs-CZ" sz="2800" dirty="0" smtClean="0"/>
              <a:t>stránky </a:t>
            </a:r>
            <a:r>
              <a:rPr lang="cs-CZ" sz="2800" dirty="0"/>
              <a:t>internetového obchodu </a:t>
            </a:r>
            <a:r>
              <a:rPr lang="cs-CZ" sz="2800" u="sng" dirty="0" smtClean="0">
                <a:hlinkClick r:id="rId2"/>
              </a:rPr>
              <a:t>www.kasa.cz</a:t>
            </a:r>
            <a:endParaRPr lang="cs-CZ" sz="2800" u="sng" dirty="0" smtClean="0"/>
          </a:p>
          <a:p>
            <a:r>
              <a:rPr lang="cs-CZ" sz="2800" dirty="0"/>
              <a:t>v</a:t>
            </a:r>
            <a:r>
              <a:rPr lang="cs-CZ" sz="2800" dirty="0" smtClean="0"/>
              <a:t>ýrobek „</a:t>
            </a:r>
            <a:r>
              <a:rPr lang="cs-CZ" sz="2800" dirty="0" err="1" smtClean="0"/>
              <a:t>Marimex</a:t>
            </a:r>
            <a:r>
              <a:rPr lang="cs-CZ" sz="2800" dirty="0" smtClean="0"/>
              <a:t> </a:t>
            </a:r>
            <a:r>
              <a:rPr lang="cs-CZ" sz="2800" dirty="0" err="1"/>
              <a:t>Aquamar</a:t>
            </a:r>
            <a:r>
              <a:rPr lang="cs-CZ" sz="2800" dirty="0"/>
              <a:t> Chlor Triplex 1,6 </a:t>
            </a:r>
            <a:r>
              <a:rPr lang="cs-CZ" sz="2800" dirty="0" smtClean="0"/>
              <a:t>kg“</a:t>
            </a:r>
          </a:p>
          <a:p>
            <a:r>
              <a:rPr lang="cs-CZ" sz="2800" dirty="0" smtClean="0"/>
              <a:t>stav </a:t>
            </a:r>
            <a:r>
              <a:rPr lang="cs-CZ" sz="2800" dirty="0"/>
              <a:t>k 24</a:t>
            </a:r>
            <a:r>
              <a:rPr lang="cs-CZ" sz="2800" dirty="0" smtClean="0"/>
              <a:t>. 4. 2017</a:t>
            </a:r>
            <a:endParaRPr lang="cs-CZ" sz="2800" dirty="0"/>
          </a:p>
          <a:p>
            <a:r>
              <a:rPr lang="cs-CZ" sz="2800" dirty="0"/>
              <a:t>u</a:t>
            </a:r>
            <a:r>
              <a:rPr lang="cs-CZ" sz="2800" dirty="0" smtClean="0"/>
              <a:t> výrobku chybí uvedení „typu nebezpečnosti“ v nabídce</a:t>
            </a:r>
          </a:p>
          <a:p>
            <a:r>
              <a:rPr lang="cs-CZ" sz="2800" dirty="0"/>
              <a:t>j</a:t>
            </a:r>
            <a:r>
              <a:rPr lang="cs-CZ" sz="2800" dirty="0" smtClean="0"/>
              <a:t>edná se o biocid, není uvedena věta: </a:t>
            </a:r>
            <a:r>
              <a:rPr lang="cs-CZ" sz="2200" i="1" dirty="0"/>
              <a:t>„Používejte biocidy bezpečným </a:t>
            </a:r>
            <a:r>
              <a:rPr lang="cs-CZ" sz="2200" i="1" dirty="0" smtClean="0"/>
              <a:t>způsobem</a:t>
            </a:r>
            <a:r>
              <a:rPr lang="cs-CZ" sz="2200" i="1" dirty="0"/>
              <a:t>. Před použitím si vždy přečtěte označení a </a:t>
            </a:r>
            <a:r>
              <a:rPr lang="cs-CZ" sz="2200" i="1" dirty="0" smtClean="0"/>
              <a:t>informace </a:t>
            </a:r>
            <a:r>
              <a:rPr lang="cs-CZ" sz="2200" i="1" dirty="0"/>
              <a:t>o </a:t>
            </a:r>
            <a:r>
              <a:rPr lang="cs-CZ" sz="2200" i="1" dirty="0" smtClean="0"/>
              <a:t>přípravku</a:t>
            </a:r>
            <a:r>
              <a:rPr lang="cs-CZ" sz="2200" i="1" dirty="0" smtClean="0">
                <a:solidFill>
                  <a:srgbClr val="002060"/>
                </a:solidFill>
              </a:rPr>
              <a:t>.“</a:t>
            </a:r>
            <a:endParaRPr lang="cs-CZ" sz="1200" dirty="0">
              <a:solidFill>
                <a:srgbClr val="002060"/>
              </a:solidFill>
            </a:endParaRPr>
          </a:p>
          <a:p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5" y="943422"/>
            <a:ext cx="8671520" cy="482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2162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dirty="0" smtClean="0"/>
              <a:t>Ukázka nabídky - </a:t>
            </a:r>
            <a:r>
              <a:rPr lang="cs-CZ" sz="3100" b="1" dirty="0" err="1"/>
              <a:t>Marimex</a:t>
            </a:r>
            <a:r>
              <a:rPr lang="cs-CZ" sz="3100" b="1" dirty="0"/>
              <a:t> </a:t>
            </a:r>
            <a:r>
              <a:rPr lang="cs-CZ" sz="3100" b="1" dirty="0" err="1"/>
              <a:t>Aquamar</a:t>
            </a:r>
            <a:r>
              <a:rPr lang="cs-CZ" sz="3100" b="1" dirty="0"/>
              <a:t> Chlor Triplex 1,6 </a:t>
            </a:r>
            <a:r>
              <a:rPr lang="cs-CZ" sz="3100" b="1" dirty="0" smtClean="0"/>
              <a:t>kg, </a:t>
            </a:r>
            <a:r>
              <a:rPr lang="cs-CZ" sz="3100" b="1" dirty="0" smtClean="0">
                <a:hlinkClick r:id="rId3"/>
              </a:rPr>
              <a:t>www.kasa.cz</a:t>
            </a:r>
            <a:endParaRPr lang="cs-CZ" sz="4000" dirty="0"/>
          </a:p>
        </p:txBody>
      </p:sp>
      <p:sp>
        <p:nvSpPr>
          <p:cNvPr id="6" name="Pětiúhelník 5"/>
          <p:cNvSpPr/>
          <p:nvPr/>
        </p:nvSpPr>
        <p:spPr>
          <a:xfrm rot="6940574">
            <a:off x="3525185" y="1383910"/>
            <a:ext cx="1170505" cy="692729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45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ČIŽP </a:t>
            </a:r>
            <a:endParaRPr lang="cs-CZ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Témata:</a:t>
            </a:r>
            <a:endParaRPr lang="cs-CZ" dirty="0"/>
          </a:p>
          <a:p>
            <a:pPr lvl="0"/>
            <a:r>
              <a:rPr lang="cs-CZ" dirty="0">
                <a:solidFill>
                  <a:schemeClr val="accent1"/>
                </a:solidFill>
              </a:rPr>
              <a:t>K</a:t>
            </a:r>
            <a:r>
              <a:rPr lang="cs-CZ" dirty="0" smtClean="0">
                <a:solidFill>
                  <a:schemeClr val="accent1"/>
                </a:solidFill>
              </a:rPr>
              <a:t>ontrola </a:t>
            </a:r>
            <a:r>
              <a:rPr lang="cs-CZ" dirty="0">
                <a:solidFill>
                  <a:schemeClr val="accent1"/>
                </a:solidFill>
              </a:rPr>
              <a:t>objektů v </a:t>
            </a:r>
            <a:r>
              <a:rPr lang="cs-CZ" dirty="0" smtClean="0">
                <a:solidFill>
                  <a:schemeClr val="accent1"/>
                </a:solidFill>
              </a:rPr>
              <a:t>KRNAP a jeho okolí</a:t>
            </a: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dirty="0">
                <a:solidFill>
                  <a:schemeClr val="accent1"/>
                </a:solidFill>
              </a:rPr>
              <a:t>K</a:t>
            </a:r>
            <a:r>
              <a:rPr lang="cs-CZ" dirty="0" smtClean="0">
                <a:solidFill>
                  <a:schemeClr val="accent1"/>
                </a:solidFill>
              </a:rPr>
              <a:t>ontroly provozovatelů ski areálů - zasněžování</a:t>
            </a:r>
            <a:r>
              <a:rPr lang="cs-CZ" dirty="0">
                <a:solidFill>
                  <a:schemeClr val="accent1"/>
                </a:solidFill>
              </a:rPr>
              <a:t>  </a:t>
            </a:r>
          </a:p>
          <a:p>
            <a:pPr lvl="0"/>
            <a:r>
              <a:rPr lang="cs-CZ" dirty="0">
                <a:solidFill>
                  <a:schemeClr val="accent1"/>
                </a:solidFill>
              </a:rPr>
              <a:t>S</a:t>
            </a:r>
            <a:r>
              <a:rPr lang="cs-CZ" dirty="0" smtClean="0">
                <a:solidFill>
                  <a:schemeClr val="accent1"/>
                </a:solidFill>
              </a:rPr>
              <a:t>uché </a:t>
            </a:r>
            <a:r>
              <a:rPr lang="cs-CZ" dirty="0">
                <a:solidFill>
                  <a:schemeClr val="accent1"/>
                </a:solidFill>
              </a:rPr>
              <a:t>jezy 2017</a:t>
            </a:r>
          </a:p>
          <a:p>
            <a:pPr lvl="0"/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dirty="0" smtClean="0">
                <a:solidFill>
                  <a:schemeClr val="accent1"/>
                </a:solidFill>
              </a:rPr>
              <a:t>rodej </a:t>
            </a:r>
            <a:r>
              <a:rPr lang="cs-CZ" dirty="0">
                <a:solidFill>
                  <a:schemeClr val="accent1"/>
                </a:solidFill>
              </a:rPr>
              <a:t>nebezpečných chemikálií na </a:t>
            </a:r>
            <a:r>
              <a:rPr lang="cs-CZ" dirty="0" smtClean="0">
                <a:solidFill>
                  <a:schemeClr val="accent1"/>
                </a:solidFill>
              </a:rPr>
              <a:t>internetu </a:t>
            </a:r>
            <a:r>
              <a:rPr lang="cs-CZ" dirty="0" smtClean="0"/>
              <a:t>– kontrolní projekt 2017</a:t>
            </a:r>
            <a:r>
              <a:rPr lang="cs-CZ" b="1" dirty="0" smtClean="0"/>
              <a:t> </a:t>
            </a:r>
            <a:r>
              <a:rPr lang="cs-CZ" b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20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dirty="0" smtClean="0"/>
              <a:t>Ukázka nabídky - </a:t>
            </a:r>
            <a:r>
              <a:rPr lang="cs-CZ" sz="3100" b="1" dirty="0" err="1"/>
              <a:t>Marimex</a:t>
            </a:r>
            <a:r>
              <a:rPr lang="cs-CZ" sz="3100" b="1" dirty="0"/>
              <a:t> </a:t>
            </a:r>
            <a:r>
              <a:rPr lang="cs-CZ" sz="3100" b="1" dirty="0" err="1"/>
              <a:t>Aquamar</a:t>
            </a:r>
            <a:r>
              <a:rPr lang="cs-CZ" sz="3100" b="1" dirty="0"/>
              <a:t> Chlor Triplex 1,6 </a:t>
            </a:r>
            <a:r>
              <a:rPr lang="cs-CZ" sz="3100" b="1" dirty="0" smtClean="0"/>
              <a:t>kg, </a:t>
            </a:r>
            <a:r>
              <a:rPr lang="cs-CZ" sz="3100" b="1" dirty="0" smtClean="0">
                <a:hlinkClick r:id="rId2"/>
              </a:rPr>
              <a:t>www.kasa.cz</a:t>
            </a:r>
            <a:r>
              <a:rPr lang="cs-CZ" sz="3100" b="1" dirty="0" smtClean="0"/>
              <a:t>, stav k 24.4.2017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2" y="980729"/>
            <a:ext cx="84249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4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cs-CZ" sz="3100" dirty="0" smtClean="0"/>
              <a:t>Ukázka nabídky - </a:t>
            </a:r>
            <a:r>
              <a:rPr lang="cs-CZ" sz="3100" b="1" dirty="0" err="1"/>
              <a:t>Marimex</a:t>
            </a:r>
            <a:r>
              <a:rPr lang="cs-CZ" sz="3100" b="1" dirty="0"/>
              <a:t> </a:t>
            </a:r>
            <a:r>
              <a:rPr lang="cs-CZ" sz="3100" b="1" dirty="0" err="1"/>
              <a:t>Aquamar</a:t>
            </a:r>
            <a:r>
              <a:rPr lang="cs-CZ" sz="3100" b="1" dirty="0"/>
              <a:t> Chlor Triplex 1,6 </a:t>
            </a:r>
            <a:r>
              <a:rPr lang="cs-CZ" sz="3100" b="1" dirty="0" smtClean="0"/>
              <a:t>kg, </a:t>
            </a:r>
            <a:r>
              <a:rPr lang="cs-CZ" sz="3100" b="1" dirty="0" smtClean="0">
                <a:hlinkClick r:id="rId2"/>
              </a:rPr>
              <a:t>www.kasa.cz</a:t>
            </a:r>
            <a:r>
              <a:rPr lang="cs-CZ" sz="3100" b="1" dirty="0" smtClean="0"/>
              <a:t>, opravená nabídka, stav po 23. 10. 2017, po provedené kontrole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287418" cy="52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ový popisek 2"/>
          <p:cNvSpPr/>
          <p:nvPr/>
        </p:nvSpPr>
        <p:spPr>
          <a:xfrm rot="1090813">
            <a:off x="5129302" y="3337553"/>
            <a:ext cx="2448272" cy="1656184"/>
          </a:xfrm>
          <a:prstGeom prst="wedgeRoundRectCallout">
            <a:avLst>
              <a:gd name="adj1" fmla="val -161111"/>
              <a:gd name="adj2" fmla="val 1598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Doplněny údaje o typu nebezpečnosti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4716016" y="5295142"/>
            <a:ext cx="2147085" cy="1265474"/>
          </a:xfrm>
          <a:prstGeom prst="wedgeRoundRectCallout">
            <a:avLst>
              <a:gd name="adj1" fmla="val -91923"/>
              <a:gd name="adj2" fmla="val -12695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Doplněna věta z hlediska nařízení o biocidech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54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/>
              <a:t>Nejvyšší pokuty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8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Internet </a:t>
            </a:r>
            <a:r>
              <a:rPr lang="cs-CZ" sz="2800" b="1" dirty="0" err="1"/>
              <a:t>Mall</a:t>
            </a:r>
            <a:r>
              <a:rPr lang="cs-CZ" sz="2800" b="1" dirty="0"/>
              <a:t>, a.s</a:t>
            </a:r>
            <a:r>
              <a:rPr lang="cs-CZ" sz="2800" b="1" dirty="0" smtClean="0"/>
              <a:t>.</a:t>
            </a:r>
            <a:endParaRPr lang="cs-CZ" sz="2800" dirty="0"/>
          </a:p>
          <a:p>
            <a:r>
              <a:rPr lang="cs-CZ" sz="2500" dirty="0" smtClean="0"/>
              <a:t>pokuta </a:t>
            </a:r>
            <a:r>
              <a:rPr lang="cs-CZ" sz="2500" dirty="0"/>
              <a:t>ve výši </a:t>
            </a:r>
            <a:r>
              <a:rPr lang="cs-CZ" sz="2500" b="1" dirty="0"/>
              <a:t>90 000 Kč</a:t>
            </a:r>
            <a:r>
              <a:rPr lang="cs-CZ" sz="2500" dirty="0"/>
              <a:t>, nabyla právní moci </a:t>
            </a:r>
            <a:r>
              <a:rPr lang="cs-CZ" sz="2500" b="1" dirty="0"/>
              <a:t>23. 8. 2017, pokuta potvrzena </a:t>
            </a:r>
            <a:r>
              <a:rPr lang="cs-CZ" sz="2500" b="1" dirty="0" smtClean="0"/>
              <a:t>MŽP</a:t>
            </a:r>
            <a:endParaRPr lang="cs-CZ" sz="2500" dirty="0"/>
          </a:p>
          <a:p>
            <a:r>
              <a:rPr lang="cs-CZ" sz="2500" dirty="0" smtClean="0"/>
              <a:t>stránky </a:t>
            </a:r>
            <a:r>
              <a:rPr lang="cs-CZ" sz="2500" dirty="0"/>
              <a:t>internetového obchodu </a:t>
            </a:r>
            <a:r>
              <a:rPr lang="cs-CZ" sz="2500" u="sng" dirty="0" smtClean="0">
                <a:hlinkClick r:id="rId2"/>
              </a:rPr>
              <a:t>www.mall.cz</a:t>
            </a:r>
            <a:endParaRPr lang="cs-CZ" sz="2500" dirty="0"/>
          </a:p>
          <a:p>
            <a:r>
              <a:rPr lang="cs-CZ" sz="2500" dirty="0" smtClean="0"/>
              <a:t>3 </a:t>
            </a:r>
            <a:r>
              <a:rPr lang="cs-CZ" sz="2500" dirty="0"/>
              <a:t>správní </a:t>
            </a:r>
            <a:r>
              <a:rPr lang="cs-CZ" sz="2500" dirty="0" smtClean="0"/>
              <a:t>delikty:</a:t>
            </a:r>
          </a:p>
          <a:p>
            <a:pPr marL="0" indent="0">
              <a:buNone/>
            </a:pPr>
            <a:r>
              <a:rPr lang="cs-CZ" sz="2500" u="sng" dirty="0" smtClean="0"/>
              <a:t>a) balení </a:t>
            </a:r>
            <a:r>
              <a:rPr lang="cs-CZ" sz="2500" u="sng" dirty="0"/>
              <a:t>a označení chemických směsí</a:t>
            </a:r>
            <a:r>
              <a:rPr lang="cs-CZ" sz="2500" dirty="0"/>
              <a:t>: </a:t>
            </a:r>
          </a:p>
          <a:p>
            <a:pPr lvl="0">
              <a:buFontTx/>
              <a:buChar char="-"/>
            </a:pPr>
            <a:r>
              <a:rPr lang="cs-CZ" sz="2500" dirty="0" smtClean="0"/>
              <a:t>biocidní </a:t>
            </a:r>
            <a:r>
              <a:rPr lang="cs-CZ" sz="2500" dirty="0"/>
              <a:t>přípravek klasifikovaný jako </a:t>
            </a:r>
            <a:r>
              <a:rPr lang="cs-CZ" sz="2500" dirty="0" err="1"/>
              <a:t>Acute</a:t>
            </a:r>
            <a:r>
              <a:rPr lang="cs-CZ" sz="2500" dirty="0"/>
              <a:t> </a:t>
            </a:r>
            <a:r>
              <a:rPr lang="cs-CZ" sz="2500" dirty="0" err="1" smtClean="0"/>
              <a:t>Tox</a:t>
            </a:r>
            <a:r>
              <a:rPr lang="cs-CZ" sz="2500" dirty="0"/>
              <a:t>. 4, H 302 „</a:t>
            </a:r>
            <a:r>
              <a:rPr lang="cs-CZ" sz="2500" dirty="0" smtClean="0"/>
              <a:t>Zdraví </a:t>
            </a:r>
            <a:r>
              <a:rPr lang="cs-CZ" sz="2500" dirty="0"/>
              <a:t>škodlivý při požití“ neměl </a:t>
            </a:r>
            <a:r>
              <a:rPr lang="cs-CZ" sz="2500" dirty="0" smtClean="0"/>
              <a:t>obal opatřený hmatatelnou výstrahou pro nevidomé</a:t>
            </a:r>
            <a:endParaRPr lang="cs-CZ" sz="1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500" dirty="0"/>
              <a:t>označení detergentu – čističe na trouby a grily neobsahovalo výstražné symboly (GHS02, GHS07 a GHS09) v požadované velikosti dle nařízení CLP </a:t>
            </a:r>
          </a:p>
          <a:p>
            <a:pPr lvl="0">
              <a:buFontTx/>
              <a:buChar char="-"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9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/>
              <a:t>Nejvyšší pokuty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525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dirty="0" smtClean="0"/>
              <a:t>b) i</a:t>
            </a:r>
            <a:r>
              <a:rPr lang="cs-CZ" sz="2400" u="sng" dirty="0" smtClean="0"/>
              <a:t>nternetová </a:t>
            </a:r>
            <a:r>
              <a:rPr lang="cs-CZ" sz="2400" u="sng" dirty="0"/>
              <a:t>reklama </a:t>
            </a:r>
          </a:p>
          <a:p>
            <a:pPr lvl="0">
              <a:buFontTx/>
              <a:buChar char="-"/>
            </a:pPr>
            <a:r>
              <a:rPr lang="cs-CZ" sz="2400" dirty="0"/>
              <a:t>neuvedení typu nebezpečnosti u chemických </a:t>
            </a:r>
            <a:r>
              <a:rPr lang="cs-CZ" sz="2400" dirty="0" smtClean="0"/>
              <a:t>směsí u 6 výrobků (např. bazénová </a:t>
            </a:r>
            <a:r>
              <a:rPr lang="cs-CZ" sz="2400" dirty="0"/>
              <a:t>chemie, plynová kartuše, čistič, detergent)</a:t>
            </a:r>
          </a:p>
          <a:p>
            <a:pPr marL="0" indent="0">
              <a:buNone/>
            </a:pPr>
            <a:r>
              <a:rPr lang="cs-CZ" sz="2400" dirty="0"/>
              <a:t>c) </a:t>
            </a:r>
            <a:r>
              <a:rPr lang="cs-CZ" sz="2400" u="sng" dirty="0"/>
              <a:t>nesplnění požadavků na reklamu biocidních přípravků </a:t>
            </a:r>
          </a:p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dirty="0" smtClean="0"/>
              <a:t>neuvedení </a:t>
            </a:r>
            <a:r>
              <a:rPr lang="cs-CZ" sz="2400" dirty="0"/>
              <a:t>věty: „</a:t>
            </a:r>
            <a:r>
              <a:rPr lang="cs-CZ" sz="2000" i="1" dirty="0"/>
              <a:t>Používejte biocidy bezpečným </a:t>
            </a:r>
            <a:r>
              <a:rPr lang="cs-CZ" sz="2000" i="1" dirty="0" smtClean="0"/>
              <a:t>způsobem</a:t>
            </a:r>
            <a:r>
              <a:rPr lang="cs-CZ" sz="2000" i="1" dirty="0"/>
              <a:t>. Před použitím si vždy přečtěte označení a </a:t>
            </a:r>
            <a:r>
              <a:rPr lang="cs-CZ" sz="2000" i="1" dirty="0" smtClean="0"/>
              <a:t>informace </a:t>
            </a:r>
            <a:r>
              <a:rPr lang="cs-CZ" sz="2000" i="1" dirty="0"/>
              <a:t>o </a:t>
            </a:r>
            <a:r>
              <a:rPr lang="cs-CZ" sz="2000" i="1" dirty="0" smtClean="0"/>
              <a:t>přípravku</a:t>
            </a:r>
            <a:r>
              <a:rPr lang="cs-CZ" sz="2000" i="1" dirty="0" smtClean="0">
                <a:solidFill>
                  <a:srgbClr val="002060"/>
                </a:solidFill>
              </a:rPr>
              <a:t>.“</a:t>
            </a:r>
            <a:endParaRPr lang="cs-CZ" sz="20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608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692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51216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ČIŽP – kontroly nakládání s vodou a s chemikáliemi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36815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Děkujeme za pozornost.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www.cizp.cz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0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/>
              <a:t>K</a:t>
            </a:r>
            <a:r>
              <a:rPr lang="cs-CZ" sz="3000" b="1" dirty="0" smtClean="0"/>
              <a:t>ontroly objektů KRNAP a jeho okolí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KRNAP - území </a:t>
            </a:r>
            <a:r>
              <a:rPr lang="cs-CZ" dirty="0"/>
              <a:t>s nejvyšším stupněm ochrany životního </a:t>
            </a:r>
            <a:r>
              <a:rPr lang="cs-CZ" dirty="0" smtClean="0"/>
              <a:t>prostředí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</a:rPr>
              <a:t>k</a:t>
            </a:r>
            <a:r>
              <a:rPr lang="cs-CZ" dirty="0" smtClean="0"/>
              <a:t>ontrolovány právnické osoby </a:t>
            </a:r>
            <a:r>
              <a:rPr lang="cs-CZ" dirty="0" smtClean="0">
                <a:solidFill>
                  <a:srgbClr val="002060"/>
                </a:solidFill>
              </a:rPr>
              <a:t>a fyzické osoby podnikající </a:t>
            </a:r>
            <a:r>
              <a:rPr lang="cs-CZ" dirty="0" smtClean="0"/>
              <a:t>(převážně majitelé či provozovatelé ubytovací</a:t>
            </a:r>
            <a:r>
              <a:rPr lang="cs-CZ" dirty="0" smtClean="0">
                <a:solidFill>
                  <a:schemeClr val="accent1"/>
                </a:solidFill>
              </a:rPr>
              <a:t>ch</a:t>
            </a:r>
            <a:r>
              <a:rPr lang="cs-CZ" dirty="0" smtClean="0"/>
              <a:t> zařízení a pohostinství), zda plní povinnosti dané vodním zákonem</a:t>
            </a:r>
          </a:p>
          <a:p>
            <a:pPr>
              <a:buFontTx/>
              <a:buChar char="-"/>
            </a:pPr>
            <a:r>
              <a:rPr lang="cs-CZ" b="1" dirty="0"/>
              <a:t>c</a:t>
            </a:r>
            <a:r>
              <a:rPr lang="cs-CZ" b="1" dirty="0" smtClean="0"/>
              <a:t>elkem bylo zkontrolováno </a:t>
            </a:r>
            <a:r>
              <a:rPr lang="cs-CZ" b="1" dirty="0"/>
              <a:t>87 </a:t>
            </a:r>
            <a:r>
              <a:rPr lang="cs-CZ" b="1" dirty="0" smtClean="0"/>
              <a:t>subjektů, </a:t>
            </a:r>
            <a:r>
              <a:rPr lang="cs-CZ" dirty="0" smtClean="0"/>
              <a:t>(převážná část z nich neohlášeně – 77 subjektů)</a:t>
            </a:r>
            <a:endParaRPr lang="cs-CZ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v</a:t>
            </a:r>
            <a:r>
              <a:rPr lang="cs-CZ" b="1" dirty="0" smtClean="0"/>
              <a:t>e 38 % </a:t>
            </a:r>
            <a:r>
              <a:rPr lang="cs-CZ" b="1" u="sng" dirty="0" smtClean="0"/>
              <a:t>nebyl</a:t>
            </a:r>
            <a:r>
              <a:rPr lang="cs-CZ" b="1" dirty="0" smtClean="0"/>
              <a:t> porušen vodní zákon, se 62 % subjektů bylo nebo bude pravděpodobně zahájeno správní řízení.</a:t>
            </a:r>
            <a:endParaRPr lang="cs-CZ" b="1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05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/>
              <a:t>K</a:t>
            </a:r>
            <a:r>
              <a:rPr lang="cs-CZ" sz="3000" b="1" dirty="0" smtClean="0"/>
              <a:t>ontroly objektů KRNAP a jeho okolí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Nejčastější pochybení: 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nepovolené </a:t>
            </a:r>
            <a:r>
              <a:rPr lang="cs-CZ" dirty="0"/>
              <a:t>vypouštění odpadních </a:t>
            </a:r>
            <a:r>
              <a:rPr lang="cs-CZ" dirty="0" smtClean="0"/>
              <a:t>vod</a:t>
            </a:r>
          </a:p>
          <a:p>
            <a:pPr>
              <a:buFontTx/>
              <a:buChar char="-"/>
            </a:pPr>
            <a:r>
              <a:rPr lang="cs-CZ" dirty="0" smtClean="0"/>
              <a:t>nepovolený </a:t>
            </a:r>
            <a:r>
              <a:rPr lang="cs-CZ" dirty="0"/>
              <a:t>odběr </a:t>
            </a:r>
            <a:r>
              <a:rPr lang="cs-CZ" dirty="0" smtClean="0"/>
              <a:t>vod</a:t>
            </a:r>
          </a:p>
          <a:p>
            <a:pPr>
              <a:buFontTx/>
              <a:buChar char="-"/>
            </a:pPr>
            <a:r>
              <a:rPr lang="cs-CZ" dirty="0"/>
              <a:t>v ojedinělých případech </a:t>
            </a:r>
            <a:r>
              <a:rPr lang="cs-CZ" dirty="0" smtClean="0"/>
              <a:t>také nesprávné nakládání </a:t>
            </a:r>
            <a:r>
              <a:rPr lang="cs-CZ" dirty="0"/>
              <a:t>se závadnými </a:t>
            </a:r>
            <a:r>
              <a:rPr lang="cs-CZ" dirty="0" smtClean="0"/>
              <a:t>látkami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3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/>
              <a:t>K</a:t>
            </a:r>
            <a:r>
              <a:rPr lang="cs-CZ" sz="3000" b="1" dirty="0" smtClean="0"/>
              <a:t>ontroly KRNAP a jeho okolí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Předběžné </a:t>
            </a:r>
            <a:r>
              <a:rPr lang="cs-CZ" sz="2800" dirty="0" smtClean="0"/>
              <a:t>výsledky</a:t>
            </a:r>
            <a:r>
              <a:rPr lang="cs-CZ" sz="2800" strike="sngStrike" dirty="0" smtClean="0"/>
              <a:t> </a:t>
            </a:r>
            <a:endParaRPr lang="cs-CZ" sz="2800" strike="sngStrike" dirty="0"/>
          </a:p>
          <a:p>
            <a:pPr>
              <a:buFontTx/>
              <a:buChar char="-"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41751"/>
              </p:ext>
            </p:extLst>
          </p:nvPr>
        </p:nvGraphicFramePr>
        <p:xfrm>
          <a:off x="611561" y="1556792"/>
          <a:ext cx="7632849" cy="390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538"/>
                <a:gridCol w="1629463"/>
                <a:gridCol w="1199164"/>
                <a:gridCol w="1220540"/>
                <a:gridCol w="1816144"/>
              </a:tblGrid>
              <a:tr h="226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kontrolovaných subjektů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subjektů, u nichž nebyly zjištěny přestupky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Pokuty v právní moci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</a:rPr>
                        <a:t>Počet subjektů</a:t>
                      </a:r>
                      <a:r>
                        <a:rPr lang="cs-CZ" sz="1400" dirty="0">
                          <a:effectLst/>
                        </a:rPr>
                        <a:t>, </a:t>
                      </a:r>
                      <a:r>
                        <a:rPr lang="cs-CZ" sz="1400" dirty="0" smtClean="0">
                          <a:effectLst/>
                        </a:rPr>
                        <a:t>se</a:t>
                      </a:r>
                      <a:r>
                        <a:rPr lang="cs-CZ" sz="1400" dirty="0">
                          <a:effectLst/>
                        </a:rPr>
                        <a:t> </a:t>
                      </a:r>
                      <a:r>
                        <a:rPr lang="cs-CZ" sz="1400" dirty="0" smtClean="0">
                          <a:effectLst/>
                        </a:rPr>
                        <a:t>kterými ještě bude pravděpodobně zahájeno </a:t>
                      </a:r>
                      <a:r>
                        <a:rPr lang="cs-CZ" sz="1400" dirty="0">
                          <a:effectLst/>
                        </a:rPr>
                        <a:t>správní řízení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Liberecký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Královéhradecký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endParaRPr lang="cs-CZ" sz="14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cs-CZ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Celkem v KRNAP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2060"/>
                          </a:solidFill>
                          <a:effectLst/>
                        </a:rPr>
                        <a:t>87</a:t>
                      </a:r>
                      <a:endParaRPr lang="cs-CZ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cs-CZ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44</a:t>
                      </a:r>
                      <a:endParaRPr lang="cs-CZ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611560" y="54578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Výše pokut v právní moci činí prozatím 57 </a:t>
            </a:r>
            <a:r>
              <a:rPr lang="cs-CZ" b="1" dirty="0">
                <a:solidFill>
                  <a:srgbClr val="002060"/>
                </a:solidFill>
              </a:rPr>
              <a:t>1</a:t>
            </a:r>
            <a:r>
              <a:rPr lang="cs-CZ" b="1" dirty="0" smtClean="0">
                <a:solidFill>
                  <a:srgbClr val="002060"/>
                </a:solidFill>
              </a:rPr>
              <a:t>50 korun.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/>
              <a:t>K</a:t>
            </a:r>
            <a:r>
              <a:rPr lang="cs-CZ" sz="3000" b="1" dirty="0" smtClean="0"/>
              <a:t>ontroly </a:t>
            </a:r>
            <a:r>
              <a:rPr lang="cs-CZ" sz="3000" b="1" dirty="0"/>
              <a:t>provozovatelů ski </a:t>
            </a:r>
            <a:r>
              <a:rPr lang="cs-CZ" sz="3000" b="1" dirty="0" smtClean="0"/>
              <a:t>areálů 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ontrola se týkala dodržování podmínek </a:t>
            </a:r>
            <a:r>
              <a:rPr lang="cs-CZ" dirty="0" smtClean="0">
                <a:solidFill>
                  <a:srgbClr val="002060"/>
                </a:solidFill>
              </a:rPr>
              <a:t>k</a:t>
            </a:r>
            <a:r>
              <a:rPr lang="cs-CZ" dirty="0" smtClean="0"/>
              <a:t> odbě</a:t>
            </a:r>
            <a:r>
              <a:rPr lang="cs-CZ" dirty="0" smtClean="0">
                <a:solidFill>
                  <a:srgbClr val="002060"/>
                </a:solidFill>
              </a:rPr>
              <a:t>ru</a:t>
            </a:r>
            <a:r>
              <a:rPr lang="cs-CZ" dirty="0" smtClean="0"/>
              <a:t> </a:t>
            </a:r>
            <a:r>
              <a:rPr lang="cs-CZ" dirty="0"/>
              <a:t>povrchových a podzemních </a:t>
            </a:r>
            <a:r>
              <a:rPr lang="cs-CZ" dirty="0" smtClean="0"/>
              <a:t>vod pro </a:t>
            </a:r>
            <a:r>
              <a:rPr lang="cs-CZ" dirty="0"/>
              <a:t>zasněžování v zimní </a:t>
            </a:r>
            <a:r>
              <a:rPr lang="cs-CZ" dirty="0" smtClean="0"/>
              <a:t>sezóně </a:t>
            </a:r>
            <a:r>
              <a:rPr lang="cs-CZ" dirty="0"/>
              <a:t>2016/2017</a:t>
            </a:r>
            <a:endParaRPr lang="cs-CZ" dirty="0" smtClean="0"/>
          </a:p>
          <a:p>
            <a:pPr>
              <a:buFontTx/>
              <a:buChar char="-"/>
            </a:pPr>
            <a:r>
              <a:rPr lang="cs-CZ" b="1" dirty="0"/>
              <a:t>52 </a:t>
            </a:r>
            <a:r>
              <a:rPr lang="cs-CZ" b="1" dirty="0" smtClean="0"/>
              <a:t>kontrol </a:t>
            </a:r>
            <a:r>
              <a:rPr lang="cs-CZ" b="1" dirty="0"/>
              <a:t>ve 49 ski </a:t>
            </a:r>
            <a:r>
              <a:rPr lang="cs-CZ" b="1" dirty="0" smtClean="0"/>
              <a:t>areálech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2060"/>
                </a:solidFill>
              </a:rPr>
              <a:t>v</a:t>
            </a:r>
            <a:r>
              <a:rPr lang="cs-CZ" b="1" dirty="0" smtClean="0">
                <a:solidFill>
                  <a:srgbClr val="002060"/>
                </a:solidFill>
              </a:rPr>
              <a:t>e 33 % (16 ski areálů) </a:t>
            </a:r>
            <a:r>
              <a:rPr lang="cs-CZ" dirty="0" smtClean="0">
                <a:solidFill>
                  <a:srgbClr val="002060"/>
                </a:solidFill>
              </a:rPr>
              <a:t>ze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všech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kontrolovaných ski areálů bylo zjištěno porušení vodního zákona</a:t>
            </a:r>
          </a:p>
          <a:p>
            <a:pPr>
              <a:buFontTx/>
              <a:buChar char="-"/>
            </a:pPr>
            <a:r>
              <a:rPr lang="cs-CZ" b="1" dirty="0"/>
              <a:t>zahájeno 14 správních </a:t>
            </a:r>
            <a:r>
              <a:rPr lang="cs-CZ" b="1" dirty="0" smtClean="0"/>
              <a:t>řízení </a:t>
            </a:r>
            <a:r>
              <a:rPr lang="cs-CZ" dirty="0" smtClean="0"/>
              <a:t>(právní </a:t>
            </a:r>
            <a:r>
              <a:rPr lang="cs-CZ" dirty="0"/>
              <a:t>moci u</a:t>
            </a:r>
            <a:r>
              <a:rPr lang="cs-CZ" dirty="0" smtClean="0"/>
              <a:t>ž nabylo 12 </a:t>
            </a:r>
            <a:r>
              <a:rPr lang="cs-CZ" dirty="0"/>
              <a:t>z nich v celkové výši pokut 324 462 </a:t>
            </a:r>
            <a:r>
              <a:rPr lang="cs-CZ" dirty="0" smtClean="0"/>
              <a:t>korun)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8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/>
              <a:t>K</a:t>
            </a:r>
            <a:r>
              <a:rPr lang="cs-CZ" sz="3000" b="1" dirty="0" smtClean="0"/>
              <a:t>ontroly </a:t>
            </a:r>
            <a:r>
              <a:rPr lang="cs-CZ" sz="3000" b="1" dirty="0"/>
              <a:t>provozovatelů ski </a:t>
            </a:r>
            <a:r>
              <a:rPr lang="cs-CZ" sz="3000" b="1" dirty="0" smtClean="0"/>
              <a:t>areálů 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Nejčastější </a:t>
            </a:r>
            <a:r>
              <a:rPr lang="cs-CZ" dirty="0"/>
              <a:t>prohřešky: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odběr </a:t>
            </a:r>
            <a:r>
              <a:rPr lang="cs-CZ" dirty="0"/>
              <a:t>většího množství povrchových nebo podzemních vod, než je povoleno vodoprávním úřadem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odběr vody zcela bez povolení</a:t>
            </a:r>
          </a:p>
          <a:p>
            <a:pPr marL="0" indent="0">
              <a:buNone/>
            </a:pPr>
            <a:r>
              <a:rPr lang="cs-CZ" dirty="0" smtClean="0"/>
              <a:t>Důsledky nadměrných </a:t>
            </a:r>
            <a:r>
              <a:rPr lang="cs-CZ" dirty="0"/>
              <a:t>odběrů vod pro účely </a:t>
            </a:r>
            <a:r>
              <a:rPr lang="cs-CZ" dirty="0" smtClean="0"/>
              <a:t>zasněžování: dočasné </a:t>
            </a:r>
            <a:r>
              <a:rPr lang="cs-CZ" dirty="0"/>
              <a:t>nebo i </a:t>
            </a:r>
            <a:r>
              <a:rPr lang="cs-CZ" dirty="0" smtClean="0"/>
              <a:t>trvalé </a:t>
            </a:r>
            <a:r>
              <a:rPr lang="cs-CZ" dirty="0"/>
              <a:t>poškození fauny a flóry vázané na vodní </a:t>
            </a:r>
            <a:r>
              <a:rPr lang="cs-CZ" dirty="0" smtClean="0">
                <a:solidFill>
                  <a:srgbClr val="002060"/>
                </a:solidFill>
              </a:rPr>
              <a:t>prostředí.</a:t>
            </a:r>
            <a:endParaRPr lang="cs-CZ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4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/>
              <a:t>K</a:t>
            </a:r>
            <a:r>
              <a:rPr lang="cs-CZ" sz="3000" b="1" dirty="0" smtClean="0"/>
              <a:t>ontroly </a:t>
            </a:r>
            <a:r>
              <a:rPr lang="cs-CZ" sz="3000" b="1" dirty="0"/>
              <a:t>provozovatelů ski </a:t>
            </a:r>
            <a:r>
              <a:rPr lang="cs-CZ" sz="3000" b="1" dirty="0" smtClean="0"/>
              <a:t>areálů 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ejvyšší pravomocné pokuty </a:t>
            </a:r>
            <a:r>
              <a:rPr lang="cs-CZ" dirty="0" smtClean="0">
                <a:solidFill>
                  <a:srgbClr val="002060"/>
                </a:solidFill>
              </a:rPr>
              <a:t>v roce 2017: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SALIX INTEGRA s.r.o.</a:t>
            </a:r>
            <a:r>
              <a:rPr lang="cs-CZ" dirty="0"/>
              <a:t>, lyžařský areál </a:t>
            </a:r>
            <a:r>
              <a:rPr lang="cs-CZ" dirty="0" smtClean="0"/>
              <a:t>Rudný na Jihlavsku </a:t>
            </a:r>
            <a:r>
              <a:rPr lang="cs-CZ" dirty="0"/>
              <a:t>– pokuta </a:t>
            </a:r>
            <a:r>
              <a:rPr lang="cs-CZ" b="1" dirty="0"/>
              <a:t>59 000 </a:t>
            </a:r>
            <a:r>
              <a:rPr lang="cs-CZ" dirty="0"/>
              <a:t>korun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Petr Kratochvíl</a:t>
            </a:r>
            <a:r>
              <a:rPr lang="cs-CZ" dirty="0"/>
              <a:t>, lyžařský vlek </a:t>
            </a:r>
            <a:r>
              <a:rPr lang="cs-CZ" dirty="0" smtClean="0"/>
              <a:t>Penzionu </a:t>
            </a:r>
            <a:r>
              <a:rPr lang="cs-CZ" dirty="0"/>
              <a:t>u </a:t>
            </a:r>
            <a:r>
              <a:rPr lang="cs-CZ" dirty="0" smtClean="0"/>
              <a:t>Karla, Velká Úpa </a:t>
            </a:r>
            <a:r>
              <a:rPr lang="cs-CZ" dirty="0"/>
              <a:t>– pokuta </a:t>
            </a:r>
            <a:r>
              <a:rPr lang="cs-CZ" b="1" dirty="0"/>
              <a:t>43 362 </a:t>
            </a:r>
            <a:r>
              <a:rPr lang="cs-CZ" dirty="0"/>
              <a:t>korun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MEGA PLUS s.r.o.</a:t>
            </a:r>
            <a:r>
              <a:rPr lang="cs-CZ" dirty="0"/>
              <a:t>, </a:t>
            </a:r>
            <a:r>
              <a:rPr lang="cs-CZ" dirty="0" smtClean="0"/>
              <a:t>pochybení ve třech areálech, které provozuje: Černá </a:t>
            </a:r>
            <a:r>
              <a:rPr lang="cs-CZ" dirty="0"/>
              <a:t>Hora, </a:t>
            </a:r>
            <a:r>
              <a:rPr lang="cs-CZ" dirty="0" err="1" smtClean="0"/>
              <a:t>Duncan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smtClean="0"/>
              <a:t>Javor v Krkonoších - v</a:t>
            </a:r>
            <a:r>
              <a:rPr lang="cs-CZ" dirty="0"/>
              <a:t> souhrnu </a:t>
            </a:r>
            <a:r>
              <a:rPr lang="cs-CZ" b="1" dirty="0" smtClean="0"/>
              <a:t>90</a:t>
            </a:r>
            <a:r>
              <a:rPr lang="cs-CZ" b="1" dirty="0"/>
              <a:t> 000 </a:t>
            </a:r>
            <a:r>
              <a:rPr lang="cs-CZ" dirty="0" smtClean="0"/>
              <a:t>korun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97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/>
              <a:t>Suché jezy 2017</a:t>
            </a:r>
            <a:endParaRPr lang="cs-CZ" sz="30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194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k</a:t>
            </a:r>
            <a:r>
              <a:rPr lang="cs-CZ" sz="2400" dirty="0" smtClean="0"/>
              <a:t>ontroly ČIŽP: </a:t>
            </a:r>
            <a:r>
              <a:rPr lang="cs-CZ" sz="2400" dirty="0"/>
              <a:t>dodržování minimálních zůstatkových průtoků při odběrech povrchových vod provozy malých vodních elektráren </a:t>
            </a:r>
            <a:r>
              <a:rPr lang="cs-CZ" sz="2400" dirty="0" smtClean="0"/>
              <a:t>(MVE)</a:t>
            </a:r>
          </a:p>
          <a:p>
            <a:r>
              <a:rPr lang="cs-CZ" sz="2400" dirty="0"/>
              <a:t>l</a:t>
            </a:r>
            <a:r>
              <a:rPr lang="cs-CZ" sz="2400" dirty="0" smtClean="0"/>
              <a:t>eden - říjen </a:t>
            </a:r>
            <a:r>
              <a:rPr lang="cs-CZ" sz="2400" dirty="0"/>
              <a:t>2017 </a:t>
            </a:r>
            <a:r>
              <a:rPr lang="cs-CZ" sz="2400" dirty="0" smtClean="0"/>
              <a:t>- </a:t>
            </a:r>
            <a:r>
              <a:rPr lang="cs-CZ" sz="2400" b="1" dirty="0" smtClean="0"/>
              <a:t>125 </a:t>
            </a:r>
            <a:r>
              <a:rPr lang="cs-CZ" sz="2400" b="1" dirty="0"/>
              <a:t>kontrol u 99 </a:t>
            </a:r>
            <a:r>
              <a:rPr lang="cs-CZ" sz="2400" b="1" dirty="0" smtClean="0"/>
              <a:t>MVE, 13 MVE porušilo vodní zákon</a:t>
            </a:r>
          </a:p>
          <a:p>
            <a:r>
              <a:rPr lang="cs-CZ" sz="2400" dirty="0" smtClean="0"/>
              <a:t>nejčastější prohřešek - </a:t>
            </a:r>
            <a:r>
              <a:rPr lang="cs-CZ" sz="2400" dirty="0"/>
              <a:t>nedodržení stanoveného minimálního zůstatkového </a:t>
            </a:r>
            <a:r>
              <a:rPr lang="cs-CZ" sz="2400" dirty="0" smtClean="0"/>
              <a:t>průtoku, </a:t>
            </a:r>
            <a:r>
              <a:rPr lang="cs-CZ" sz="2400" dirty="0"/>
              <a:t>případně neosazení vodního díla vodní značkou (např. cejch, vodočetná lať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zahájeno 6 správních řízení o </a:t>
            </a:r>
            <a:r>
              <a:rPr lang="cs-CZ" sz="2400" dirty="0" smtClean="0"/>
              <a:t>pokutě (z</a:t>
            </a:r>
            <a:r>
              <a:rPr lang="cs-CZ" sz="2400" dirty="0"/>
              <a:t> toho 3 pokuty v celkové výši 30 000 </a:t>
            </a:r>
            <a:r>
              <a:rPr lang="cs-CZ" sz="2400" dirty="0" smtClean="0"/>
              <a:t>Kč už </a:t>
            </a:r>
            <a:r>
              <a:rPr lang="cs-CZ" sz="2400" dirty="0"/>
              <a:t>nabyly právní </a:t>
            </a:r>
            <a:r>
              <a:rPr lang="cs-CZ" sz="2400" dirty="0" smtClean="0"/>
              <a:t>moci). </a:t>
            </a:r>
            <a:r>
              <a:rPr lang="cs-CZ" sz="2400" dirty="0"/>
              <a:t>V dalších </a:t>
            </a:r>
            <a:r>
              <a:rPr lang="cs-CZ" sz="2400" dirty="0" smtClean="0"/>
              <a:t>7 </a:t>
            </a:r>
            <a:r>
              <a:rPr lang="cs-CZ" sz="2400" dirty="0"/>
              <a:t>případech budou správní řízení v nejbližší době zahájena.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106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714</Words>
  <Application>Microsoft Office PowerPoint</Application>
  <PresentationFormat>Předvádění na obrazovce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ČIŽP – kontroly nakládání s vodou a s chemikáliemi</vt:lpstr>
      <vt:lpstr>ČIŽP </vt:lpstr>
      <vt:lpstr>Kontroly objektů KRNAP a jeho okolí</vt:lpstr>
      <vt:lpstr>Kontroly objektů KRNAP a jeho okolí</vt:lpstr>
      <vt:lpstr>Kontroly KRNAP a jeho okolí</vt:lpstr>
      <vt:lpstr>Kontroly provozovatelů ski areálů </vt:lpstr>
      <vt:lpstr>Kontroly provozovatelů ski areálů </vt:lpstr>
      <vt:lpstr>Kontroly provozovatelů ski areálů </vt:lpstr>
      <vt:lpstr>Suché jezy 2017</vt:lpstr>
      <vt:lpstr>Suché jezy 2017 – nejvyšší pravomocné pokuty</vt:lpstr>
      <vt:lpstr>Srovnání kontrol MVE 2015 - 2017</vt:lpstr>
      <vt:lpstr>Srovnání kontrol MVE 2015 - 2017</vt:lpstr>
      <vt:lpstr>Prodej nebezpečných chemikálií na internetu </vt:lpstr>
      <vt:lpstr>Prodej nebezpečných chemikálií na internetu</vt:lpstr>
      <vt:lpstr>Prodej nebezpečných chemikálií na internetu</vt:lpstr>
      <vt:lpstr>Prodej nebezpečných chemikálií na internetu </vt:lpstr>
      <vt:lpstr>Nejvyšší pokuty</vt:lpstr>
      <vt:lpstr>Ukázka nabídky</vt:lpstr>
      <vt:lpstr>Ukázka nabídky - Marimex Aquamar Chlor Triplex 1,6 kg, www.kasa.cz</vt:lpstr>
      <vt:lpstr>Ukázka nabídky - Marimex Aquamar Chlor Triplex 1,6 kg, www.kasa.cz, stav k 24.4.2017</vt:lpstr>
      <vt:lpstr>Ukázka nabídky - Marimex Aquamar Chlor Triplex 1,6 kg, www.kasa.cz, opravená nabídka, stav po 23. 10. 2017, po provedené kontrole</vt:lpstr>
      <vt:lpstr>Nejvyšší pokuty</vt:lpstr>
      <vt:lpstr>Nejvyšší pokuty</vt:lpstr>
      <vt:lpstr>ČIŽP – kontroly nakládání s vodou a s chemikáliemi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189</cp:revision>
  <cp:lastPrinted>2017-10-31T09:15:52Z</cp:lastPrinted>
  <dcterms:created xsi:type="dcterms:W3CDTF">2016-12-06T12:06:40Z</dcterms:created>
  <dcterms:modified xsi:type="dcterms:W3CDTF">2017-10-31T09:23:00Z</dcterms:modified>
</cp:coreProperties>
</file>