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4" r:id="rId3"/>
    <p:sldId id="278" r:id="rId4"/>
    <p:sldId id="390" r:id="rId5"/>
    <p:sldId id="384" r:id="rId6"/>
    <p:sldId id="283" r:id="rId7"/>
    <p:sldId id="284" r:id="rId8"/>
    <p:sldId id="386" r:id="rId9"/>
    <p:sldId id="290" r:id="rId10"/>
    <p:sldId id="385" r:id="rId11"/>
    <p:sldId id="321" r:id="rId12"/>
    <p:sldId id="388" r:id="rId13"/>
    <p:sldId id="387" r:id="rId14"/>
    <p:sldId id="291" r:id="rId15"/>
    <p:sldId id="391" r:id="rId16"/>
    <p:sldId id="389" r:id="rId17"/>
    <p:sldId id="392" r:id="rId18"/>
    <p:sldId id="292" r:id="rId19"/>
    <p:sldId id="293" r:id="rId20"/>
    <p:sldId id="294" r:id="rId21"/>
    <p:sldId id="295" r:id="rId22"/>
    <p:sldId id="297" r:id="rId23"/>
    <p:sldId id="298" r:id="rId24"/>
    <p:sldId id="376" r:id="rId2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gustin" initials="a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79281" autoAdjust="0"/>
  </p:normalViewPr>
  <p:slideViewPr>
    <p:cSldViewPr>
      <p:cViewPr>
        <p:scale>
          <a:sx n="60" d="100"/>
          <a:sy n="60" d="100"/>
        </p:scale>
        <p:origin x="-2124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6572"/>
    </p:cViewPr>
  </p:sorterViewPr>
  <p:notesViewPr>
    <p:cSldViewPr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st%20v%20IED%20IMPLEMENTATION%20IN%20SPAIN%202018%20(jen%20pro%20&#269;ten&#237;)%20(re&#382;im%20kompatibility)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751269035532995"/>
          <c:y val="0.22727272727272727"/>
          <c:w val="0.52453468697123518"/>
          <c:h val="0.50826446280991733"/>
        </c:manualLayout>
      </c:layout>
      <c:pie3DChart>
        <c:varyColors val="1"/>
        <c:ser>
          <c:idx val="0"/>
          <c:order val="0"/>
          <c:tx>
            <c:v>IED ESTABLISMENTS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</c:dPt>
          <c:dPt>
            <c:idx val="6"/>
            <c:bubble3D val="0"/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'[List v IED IMPLEMENTATION IN SPAIN 2018 (jen pro čtení) (režim kompatibility)]Hoja2'!$J$7:$J$13</c:f>
              <c:strCache>
                <c:ptCount val="7"/>
                <c:pt idx="0">
                  <c:v>Energy</c:v>
                </c:pt>
                <c:pt idx="1">
                  <c:v>Industry</c:v>
                </c:pt>
                <c:pt idx="2">
                  <c:v>Bricks</c:v>
                </c:pt>
                <c:pt idx="3">
                  <c:v>Waste treament</c:v>
                </c:pt>
                <c:pt idx="4">
                  <c:v>Landfills</c:v>
                </c:pt>
                <c:pt idx="5">
                  <c:v>Food processing</c:v>
                </c:pt>
                <c:pt idx="6">
                  <c:v>Poultry and pigs</c:v>
                </c:pt>
              </c:strCache>
            </c:strRef>
          </c:cat>
          <c:val>
            <c:numRef>
              <c:f>'[List v IED IMPLEMENTATION IN SPAIN 2018 (jen pro čtení) (režim kompatibility)]Hoja2'!$K$7:$K$13</c:f>
              <c:numCache>
                <c:formatCode>General</c:formatCode>
                <c:ptCount val="7"/>
                <c:pt idx="0">
                  <c:v>3</c:v>
                </c:pt>
                <c:pt idx="1">
                  <c:v>13</c:v>
                </c:pt>
                <c:pt idx="2">
                  <c:v>4</c:v>
                </c:pt>
                <c:pt idx="3">
                  <c:v>3</c:v>
                </c:pt>
                <c:pt idx="4">
                  <c:v>4</c:v>
                </c:pt>
                <c:pt idx="5">
                  <c:v>3</c:v>
                </c:pt>
                <c:pt idx="6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710659898477155"/>
          <c:y val="0"/>
          <c:w val="0.18104906937394247"/>
          <c:h val="0.9462809917355371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64D09-E53A-4EBF-8519-AAE7E92D5DE0}" type="datetimeFigureOut">
              <a:rPr lang="cs-CZ" smtClean="0"/>
              <a:t>25.6.2018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44457-7B81-46D9-82B8-388EAA4E0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53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B6420-98E0-4DA7-83F3-C9657F03F5D9}" type="datetimeFigureOut">
              <a:rPr lang="cs-CZ" smtClean="0"/>
              <a:t>25.6.2018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234E3-51B3-4D96-A986-C22A4689FE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564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34E3-51B3-4D96-A986-C22A4689FE3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142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34E3-51B3-4D96-A986-C22A4689FE3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225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11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12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13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34E3-51B3-4D96-A986-C22A4689FE3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225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34E3-51B3-4D96-A986-C22A4689FE3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225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34E3-51B3-4D96-A986-C22A4689FE3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225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34E3-51B3-4D96-A986-C22A4689FE3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225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34E3-51B3-4D96-A986-C22A4689FE3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225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34E3-51B3-4D96-A986-C22A4689FE33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225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34E3-51B3-4D96-A986-C22A4689FE3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225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34E3-51B3-4D96-A986-C22A4689FE33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225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34E3-51B3-4D96-A986-C22A4689FE33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2257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34E3-51B3-4D96-A986-C22A4689FE33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225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34E3-51B3-4D96-A986-C22A4689FE33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225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34E3-51B3-4D96-A986-C22A4689FE33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225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34E3-51B3-4D96-A986-C22A4689FE3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225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34E3-51B3-4D96-A986-C22A4689FE3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225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Článek 18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Normy kvality životního prostředí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Pokud určitá norma kvality životního prostředí vyžaduje dodržení přísnějších podmínek, než jakých lze dosáhnout použitím nejlepších dostupných technik, uvedou se v povolení dodatečná opatření, aniž jsou dotčena jiná opatření, která mohou být k dosažení souladu s normami kvality životního prostředí učiněna.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34E3-51B3-4D96-A986-C22A4689FE3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225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34E3-51B3-4D96-A986-C22A4689FE3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225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34E3-51B3-4D96-A986-C22A4689FE3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225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34E3-51B3-4D96-A986-C22A4689FE3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225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34E3-51B3-4D96-A986-C22A4689FE3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22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848"/>
            <a:ext cx="9144000" cy="66858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</a:t>
            </a:r>
          </a:p>
          <a:p>
            <a:r>
              <a:rPr lang="cs-CZ" dirty="0"/>
              <a:t>1. 1. 2017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25.6.2018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A1879D-9C3B-4F0E-9BC0-20627C24E10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25.6.2018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25.6.2018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25.6.2018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96336" y="6237312"/>
            <a:ext cx="1090464" cy="365125"/>
          </a:xfrm>
          <a:prstGeom prst="rect">
            <a:avLst/>
          </a:prstGeom>
        </p:spPr>
        <p:txBody>
          <a:bodyPr/>
          <a:lstStyle/>
          <a:p>
            <a:pPr algn="r"/>
            <a:fld id="{7CA1879D-9C3B-4F0E-9BC0-20627C24E104}" type="slidenum">
              <a:rPr lang="cs-CZ" smtClean="0"/>
              <a:pPr algn="r"/>
              <a:t>‹#›</a:t>
            </a:fld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25.6.2018</a:t>
            </a:fld>
            <a:endParaRPr lang="cs-CZ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25.6.2018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25.6.2018</a:t>
            </a:fld>
            <a:endParaRPr lang="cs-CZ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25.6.2018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9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25.6.2018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25.6.2018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25.6.2018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80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66858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>
            <a:normAutofit/>
          </a:bodyPr>
          <a:lstStyle/>
          <a:p>
            <a:r>
              <a:rPr lang="cs-CZ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Implementace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IED</a:t>
            </a: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681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cs-CZ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Tomáš Augustin</a:t>
            </a:r>
            <a:endParaRPr lang="cs-CZ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cs-CZ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národní sítě IMPEL 25. 6. 2018 </a:t>
            </a:r>
            <a:endParaRPr lang="cs-CZ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IED ve Španělsku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REDIA </a:t>
            </a:r>
            <a:r>
              <a:rPr lang="cs-CZ" dirty="0"/>
              <a:t>Španělská síť inspekcí životního prostředí.  </a:t>
            </a:r>
            <a:endParaRPr lang="cs-CZ" dirty="0" smtClean="0"/>
          </a:p>
          <a:p>
            <a:pPr lvl="1"/>
            <a:r>
              <a:rPr lang="cs-CZ" dirty="0" smtClean="0"/>
              <a:t>První </a:t>
            </a:r>
            <a:r>
              <a:rPr lang="cs-CZ" dirty="0"/>
              <a:t>schůzka byla v roce 2008, </a:t>
            </a:r>
            <a:endParaRPr lang="cs-CZ" dirty="0" smtClean="0"/>
          </a:p>
          <a:p>
            <a:pPr lvl="1"/>
            <a:r>
              <a:rPr lang="cs-CZ" dirty="0" smtClean="0"/>
              <a:t>pravidla </a:t>
            </a:r>
            <a:r>
              <a:rPr lang="cs-CZ" dirty="0"/>
              <a:t>byla schválena v roce 2010.  </a:t>
            </a:r>
            <a:endParaRPr lang="cs-CZ" dirty="0" smtClean="0"/>
          </a:p>
          <a:p>
            <a:pPr algn="just"/>
            <a:r>
              <a:rPr lang="cs-CZ" dirty="0" smtClean="0"/>
              <a:t>Organizována setkání</a:t>
            </a:r>
          </a:p>
          <a:p>
            <a:pPr lvl="1" algn="just"/>
            <a:r>
              <a:rPr lang="cs-CZ" dirty="0"/>
              <a:t>Spolupráce + sdílení zkušeností</a:t>
            </a:r>
            <a:endParaRPr lang="cs-CZ" dirty="0" smtClean="0"/>
          </a:p>
          <a:p>
            <a:pPr algn="just"/>
            <a:r>
              <a:rPr lang="cs-CZ" dirty="0" smtClean="0"/>
              <a:t>Trvalé </a:t>
            </a:r>
            <a:r>
              <a:rPr lang="cs-CZ" dirty="0"/>
              <a:t>fórum </a:t>
            </a:r>
            <a:r>
              <a:rPr lang="cs-CZ" dirty="0" smtClean="0"/>
              <a:t>pro: </a:t>
            </a:r>
          </a:p>
          <a:p>
            <a:pPr lvl="1" algn="just"/>
            <a:r>
              <a:rPr lang="cs-CZ" dirty="0" smtClean="0"/>
              <a:t>Dialog </a:t>
            </a:r>
            <a:r>
              <a:rPr lang="cs-CZ" dirty="0"/>
              <a:t>a výměnu znalostí ve vztahu k inspekcím ŽP (emailové skupiny, intranet, webové stránky</a:t>
            </a:r>
            <a:r>
              <a:rPr lang="cs-CZ" dirty="0" smtClean="0"/>
              <a:t>),</a:t>
            </a:r>
          </a:p>
          <a:p>
            <a:pPr lvl="1" algn="just"/>
            <a:r>
              <a:rPr lang="cs-CZ" dirty="0" smtClean="0"/>
              <a:t>Kooperaci </a:t>
            </a:r>
            <a:r>
              <a:rPr lang="cs-CZ" dirty="0"/>
              <a:t>a </a:t>
            </a:r>
            <a:r>
              <a:rPr lang="cs-CZ" dirty="0" smtClean="0"/>
              <a:t>Institucionální </a:t>
            </a:r>
            <a:r>
              <a:rPr lang="cs-CZ" dirty="0"/>
              <a:t>koordinaci mezi úřady zodpovědnými za inspekce ŽP. </a:t>
            </a:r>
          </a:p>
        </p:txBody>
      </p:sp>
    </p:spTree>
    <p:extLst>
      <p:ext uri="{BB962C8B-B14F-4D97-AF65-F5344CB8AC3E}">
        <p14:creationId xmlns:p14="http://schemas.microsoft.com/office/powerpoint/2010/main" val="21406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/>
          </a:bodyPr>
          <a:lstStyle/>
          <a:p>
            <a:r>
              <a:rPr lang="cs-CZ" sz="2700" dirty="0" smtClean="0"/>
              <a:t>Inspekční </a:t>
            </a:r>
            <a:r>
              <a:rPr lang="cs-CZ" sz="2700" dirty="0"/>
              <a:t>frekvence v La </a:t>
            </a:r>
            <a:r>
              <a:rPr lang="cs-CZ" sz="2700" dirty="0" err="1"/>
              <a:t>Rioja</a:t>
            </a:r>
            <a:r>
              <a:rPr lang="cs-CZ" sz="2700" dirty="0"/>
              <a:t>: 1 x ročně 8 zařízení, 1 x za 2 roky 15 zařízení a 1 x za 3 roky 32 zařízení. </a:t>
            </a:r>
          </a:p>
          <a:p>
            <a:r>
              <a:rPr lang="cs-CZ" sz="2800" dirty="0" smtClean="0"/>
              <a:t>Počty </a:t>
            </a:r>
            <a:r>
              <a:rPr lang="cs-CZ" sz="2800" dirty="0"/>
              <a:t>zařízení v La </a:t>
            </a:r>
            <a:r>
              <a:rPr lang="cs-CZ" sz="2800" dirty="0" err="1"/>
              <a:t>Rioja</a:t>
            </a:r>
            <a:r>
              <a:rPr lang="cs-CZ" sz="2800" dirty="0"/>
              <a:t>: Velkochovy prasat a drůbeže – 25, Výroba potravin - 3, Skládky - 4, Nakládání s odpady - 3, cihelny - 4, průmysl - 13 a výroba energií - 3. </a:t>
            </a:r>
            <a:endParaRPr lang="cs-CZ" sz="2800" dirty="0" smtClean="0"/>
          </a:p>
          <a:p>
            <a:endParaRPr lang="cs-CZ" sz="2800" dirty="0"/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Zavedení IED v La </a:t>
            </a:r>
            <a:r>
              <a:rPr lang="cs-CZ" dirty="0" err="1"/>
              <a:t>Rioja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97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/>
          </a:bodyPr>
          <a:lstStyle/>
          <a:p>
            <a:endParaRPr lang="cs-CZ" sz="2800" dirty="0"/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Zavedení IED v La </a:t>
            </a:r>
            <a:r>
              <a:rPr lang="cs-CZ" dirty="0" err="1"/>
              <a:t>Rioja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070877"/>
              </p:ext>
            </p:extLst>
          </p:nvPr>
        </p:nvGraphicFramePr>
        <p:xfrm>
          <a:off x="1115616" y="1700808"/>
          <a:ext cx="691276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0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2900" dirty="0" smtClean="0"/>
              <a:t>Autonomní </a:t>
            </a:r>
            <a:r>
              <a:rPr lang="cs-CZ" sz="2900" dirty="0"/>
              <a:t>společenství - inspekční úřady pro emise do ovzduší, znečištění půdy a odpady. </a:t>
            </a:r>
          </a:p>
          <a:p>
            <a:pPr algn="just"/>
            <a:r>
              <a:rPr lang="cs-CZ" sz="2900" dirty="0"/>
              <a:t>Ministerstvo, autonomní společenství a obce jsou inspekčními úřady pro odpadní vody.  </a:t>
            </a:r>
          </a:p>
          <a:p>
            <a:pPr algn="just"/>
            <a:r>
              <a:rPr lang="cs-CZ" sz="2800" dirty="0" smtClean="0"/>
              <a:t>V</a:t>
            </a:r>
            <a:r>
              <a:rPr lang="cs-CZ" sz="2800" dirty="0"/>
              <a:t> roce 2018 je v plánu v La </a:t>
            </a:r>
            <a:r>
              <a:rPr lang="cs-CZ" sz="2800" dirty="0" err="1"/>
              <a:t>Rioja</a:t>
            </a:r>
            <a:r>
              <a:rPr lang="cs-CZ" sz="2800" dirty="0"/>
              <a:t> 28 inspekcí.  </a:t>
            </a:r>
            <a:endParaRPr lang="cs-CZ" sz="2800" dirty="0" smtClean="0"/>
          </a:p>
          <a:p>
            <a:pPr algn="just"/>
            <a:r>
              <a:rPr lang="cs-CZ" sz="2800" dirty="0" smtClean="0"/>
              <a:t>Zápisy </a:t>
            </a:r>
            <a:r>
              <a:rPr lang="cs-CZ" sz="2800" dirty="0"/>
              <a:t>jsou sepsány z každé inspekce, opatřené podpisem inspektora a obvykle i provozovatelem. Kopie </a:t>
            </a:r>
            <a:r>
              <a:rPr lang="cs-CZ" sz="2800" dirty="0" smtClean="0"/>
              <a:t>předána </a:t>
            </a:r>
            <a:r>
              <a:rPr lang="cs-CZ" sz="2800" dirty="0"/>
              <a:t>provozovateli po ukončení inspekce.  </a:t>
            </a:r>
            <a:endParaRPr lang="cs-CZ" sz="2800" dirty="0" smtClean="0"/>
          </a:p>
          <a:p>
            <a:pPr algn="just"/>
            <a:r>
              <a:rPr lang="cs-CZ" sz="2800" dirty="0" smtClean="0"/>
              <a:t>Zpráva </a:t>
            </a:r>
            <a:r>
              <a:rPr lang="cs-CZ" sz="2800" dirty="0"/>
              <a:t>o kontrole je zaslána provozovateli a je přístupná veřejnosti prostřednictvím internetu.  </a:t>
            </a:r>
          </a:p>
          <a:p>
            <a:endParaRPr lang="cs-CZ" sz="2800" dirty="0"/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Zavedení IED v La </a:t>
            </a:r>
            <a:r>
              <a:rPr lang="cs-CZ" dirty="0" err="1"/>
              <a:t>Rioja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27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Zavedení IED v La </a:t>
            </a:r>
            <a:r>
              <a:rPr lang="cs-CZ" dirty="0" err="1"/>
              <a:t>Rioja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Každé zařízení má ve Španělsku identifikační číslo.</a:t>
            </a:r>
          </a:p>
          <a:p>
            <a:pPr algn="just"/>
            <a:r>
              <a:rPr lang="cs-CZ" dirty="0" smtClean="0"/>
              <a:t>Inspekční </a:t>
            </a:r>
            <a:r>
              <a:rPr lang="cs-CZ" dirty="0"/>
              <a:t>čas je téměř stejný pro všechny činnosti (většinou jsou zde provozována malá zařízení).  </a:t>
            </a:r>
            <a:endParaRPr lang="cs-CZ" dirty="0" smtClean="0"/>
          </a:p>
          <a:p>
            <a:pPr algn="just"/>
            <a:r>
              <a:rPr lang="cs-CZ" dirty="0" smtClean="0"/>
              <a:t>Inspekční </a:t>
            </a:r>
            <a:r>
              <a:rPr lang="cs-CZ" dirty="0"/>
              <a:t>frekvence je stanovena podle typu zařízení a provozovatelova </a:t>
            </a:r>
            <a:r>
              <a:rPr lang="cs-CZ" dirty="0" smtClean="0"/>
              <a:t>chování (</a:t>
            </a:r>
            <a:r>
              <a:rPr lang="cs-CZ" dirty="0"/>
              <a:t>závisí více na způsobu provozování </a:t>
            </a:r>
            <a:r>
              <a:rPr lang="cs-CZ" dirty="0" smtClean="0"/>
              <a:t>než </a:t>
            </a:r>
            <a:r>
              <a:rPr lang="cs-CZ" dirty="0"/>
              <a:t>na hodnotách </a:t>
            </a:r>
            <a:r>
              <a:rPr lang="cs-CZ" dirty="0" smtClean="0"/>
              <a:t>emisí).</a:t>
            </a:r>
            <a:endParaRPr lang="cs-CZ" dirty="0"/>
          </a:p>
          <a:p>
            <a:pPr algn="just"/>
            <a:r>
              <a:rPr lang="cs-CZ" dirty="0" smtClean="0"/>
              <a:t>Podle </a:t>
            </a:r>
            <a:r>
              <a:rPr lang="cs-CZ" dirty="0"/>
              <a:t>obecných inspekčních pravidel, se stejným počtem inspektorů je lepší zvýšit inspekční frekvenci na chemických zařízeních a zařízeních k nakládání s odpady a skládkách a snížit frekvenci pro velkochovy (1 x za 6 let</a:t>
            </a:r>
            <a:r>
              <a:rPr lang="cs-CZ" dirty="0" smtClean="0"/>
              <a:t>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97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Zavedení IED v La </a:t>
            </a:r>
            <a:r>
              <a:rPr lang="cs-CZ" dirty="0" err="1"/>
              <a:t>Rioja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cs-CZ" dirty="0"/>
              <a:t>Po 5-ti letech je možno říct, že došlo ke zlepšení u pravidelně kontrolovaných činností. </a:t>
            </a:r>
          </a:p>
          <a:p>
            <a:pPr algn="just"/>
            <a:r>
              <a:rPr lang="cs-CZ" dirty="0" smtClean="0"/>
              <a:t>Dobrá </a:t>
            </a:r>
            <a:r>
              <a:rPr lang="cs-CZ" dirty="0"/>
              <a:t>praxe je, že první kontrola na zařízení je prováděna v následujícím roce po udělení povolení. </a:t>
            </a:r>
            <a:endParaRPr lang="cs-CZ" dirty="0" smtClean="0"/>
          </a:p>
          <a:p>
            <a:pPr algn="just"/>
            <a:r>
              <a:rPr lang="cs-CZ" dirty="0" smtClean="0"/>
              <a:t>Této </a:t>
            </a:r>
            <a:r>
              <a:rPr lang="cs-CZ" dirty="0"/>
              <a:t>kontroly se účastní i povolující úřad, čímž se zároveň zkontroluje vydané povolení a provedou se jeho případná „vylepšení“.  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1991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Společná inspekce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 smtClean="0"/>
              <a:t>Zařízení </a:t>
            </a:r>
            <a:r>
              <a:rPr lang="cs-CZ" dirty="0"/>
              <a:t>na regeneraci odpadních </a:t>
            </a:r>
            <a:r>
              <a:rPr lang="cs-CZ" dirty="0" smtClean="0"/>
              <a:t>olejů – v provozu od 2010</a:t>
            </a:r>
          </a:p>
          <a:p>
            <a:pPr algn="just"/>
            <a:r>
              <a:rPr lang="cs-CZ" dirty="0" smtClean="0"/>
              <a:t>Dobrý technický stav.</a:t>
            </a:r>
          </a:p>
          <a:p>
            <a:pPr algn="just"/>
            <a:r>
              <a:rPr lang="cs-CZ" dirty="0" smtClean="0"/>
              <a:t>Vlastní </a:t>
            </a:r>
            <a:r>
              <a:rPr lang="cs-CZ" dirty="0"/>
              <a:t>dobře </a:t>
            </a:r>
            <a:r>
              <a:rPr lang="cs-CZ" dirty="0" smtClean="0"/>
              <a:t>vybavená laboratoř. </a:t>
            </a:r>
          </a:p>
          <a:p>
            <a:pPr algn="just"/>
            <a:r>
              <a:rPr lang="cs-CZ" dirty="0" smtClean="0"/>
              <a:t>Systém </a:t>
            </a:r>
            <a:r>
              <a:rPr lang="cs-CZ" dirty="0"/>
              <a:t>vlastního </a:t>
            </a:r>
            <a:r>
              <a:rPr lang="cs-CZ" dirty="0" smtClean="0"/>
              <a:t>monitorování.</a:t>
            </a:r>
          </a:p>
          <a:p>
            <a:pPr algn="just"/>
            <a:r>
              <a:rPr lang="cs-CZ" dirty="0" smtClean="0"/>
              <a:t>Zaveden systém </a:t>
            </a:r>
            <a:r>
              <a:rPr lang="cs-CZ" dirty="0"/>
              <a:t>ISO 14 000</a:t>
            </a:r>
            <a:r>
              <a:rPr lang="cs-CZ" dirty="0" smtClean="0"/>
              <a:t>.</a:t>
            </a:r>
          </a:p>
          <a:p>
            <a:pPr algn="just"/>
            <a:r>
              <a:rPr lang="cs-CZ" dirty="0" smtClean="0"/>
              <a:t>Na základě předchozích podnětů dobrovolná realizace systému na </a:t>
            </a:r>
            <a:r>
              <a:rPr lang="cs-CZ" dirty="0"/>
              <a:t>záchyt emisí </a:t>
            </a:r>
            <a:r>
              <a:rPr lang="cs-CZ" dirty="0" smtClean="0"/>
              <a:t>zápachu - následně </a:t>
            </a:r>
            <a:r>
              <a:rPr lang="cs-CZ" dirty="0"/>
              <a:t>ustaly podněty na zápach.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5355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Společná inspekce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s-CZ" dirty="0" smtClean="0"/>
              <a:t>Prováděn odběr </a:t>
            </a:r>
            <a:r>
              <a:rPr lang="cs-CZ" dirty="0"/>
              <a:t>vzorků a vedena evidence vstupních odpadních olejů i záznamy o výstupním odpadu. </a:t>
            </a:r>
            <a:endParaRPr lang="cs-CZ" dirty="0" smtClean="0"/>
          </a:p>
          <a:p>
            <a:pPr algn="just"/>
            <a:r>
              <a:rPr lang="cs-CZ" dirty="0" smtClean="0"/>
              <a:t>Kontaminované </a:t>
            </a:r>
            <a:r>
              <a:rPr lang="cs-CZ" dirty="0"/>
              <a:t>olejové dešťové vody a odpadní vody z procesu jsou dodávány k čištění, dešťová voda z čistých oblastí prochází přes odlučovač ropných látek. </a:t>
            </a:r>
            <a:endParaRPr lang="cs-CZ" dirty="0" smtClean="0"/>
          </a:p>
          <a:p>
            <a:pPr algn="just"/>
            <a:r>
              <a:rPr lang="cs-CZ" dirty="0" smtClean="0"/>
              <a:t>Před </a:t>
            </a:r>
            <a:r>
              <a:rPr lang="cs-CZ" dirty="0"/>
              <a:t>expedicí je prováděn odběr vzorků a analýza výrobku. </a:t>
            </a:r>
            <a:endParaRPr lang="cs-CZ" dirty="0" smtClean="0"/>
          </a:p>
          <a:p>
            <a:pPr algn="just"/>
            <a:r>
              <a:rPr lang="cs-CZ" dirty="0" smtClean="0"/>
              <a:t>Roční </a:t>
            </a:r>
            <a:r>
              <a:rPr lang="cs-CZ" dirty="0"/>
              <a:t>zprávy jsou předávány úřadu, stejně jako do PRTR systému. </a:t>
            </a:r>
            <a:endParaRPr lang="cs-CZ" dirty="0" smtClean="0"/>
          </a:p>
          <a:p>
            <a:pPr algn="just"/>
            <a:r>
              <a:rPr lang="cs-CZ" dirty="0" smtClean="0"/>
              <a:t>Kontrolou </a:t>
            </a:r>
            <a:r>
              <a:rPr lang="cs-CZ" dirty="0"/>
              <a:t>nebylo zjištěno porušení podmínek </a:t>
            </a:r>
            <a:r>
              <a:rPr lang="cs-CZ" dirty="0" smtClean="0"/>
              <a:t>provozu.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91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IED projekt - různé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b="1" dirty="0"/>
              <a:t>Sloučení s projektem BAT v cementářském </a:t>
            </a:r>
            <a:r>
              <a:rPr lang="cs-CZ" b="1" dirty="0" smtClean="0"/>
              <a:t>průmyslu - </a:t>
            </a:r>
            <a:r>
              <a:rPr lang="cs-CZ" dirty="0"/>
              <a:t>s</a:t>
            </a:r>
            <a:r>
              <a:rPr lang="cs-CZ" dirty="0" smtClean="0"/>
              <a:t>polečný </a:t>
            </a:r>
            <a:r>
              <a:rPr lang="cs-CZ" dirty="0"/>
              <a:t>workshop ve Vídni </a:t>
            </a:r>
            <a:r>
              <a:rPr lang="cs-CZ" dirty="0" smtClean="0"/>
              <a:t>10/2018</a:t>
            </a:r>
          </a:p>
          <a:p>
            <a:pPr algn="just"/>
            <a:r>
              <a:rPr lang="cs-CZ" b="1" dirty="0"/>
              <a:t>Zajištění dodržování předpisů v oblasti </a:t>
            </a:r>
            <a:r>
              <a:rPr lang="cs-CZ" b="1" dirty="0" smtClean="0"/>
              <a:t>ŽP</a:t>
            </a:r>
          </a:p>
          <a:p>
            <a:pPr algn="just"/>
            <a:r>
              <a:rPr lang="cs-CZ" b="1" dirty="0"/>
              <a:t>Další spolupráce s projektem </a:t>
            </a:r>
            <a:r>
              <a:rPr lang="cs-CZ" b="1" dirty="0" smtClean="0"/>
              <a:t>DTRT-P </a:t>
            </a:r>
            <a:r>
              <a:rPr lang="cs-CZ" b="1" dirty="0"/>
              <a:t>a kombinovaný workshop</a:t>
            </a:r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 smtClean="0"/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7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Pracovní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b="1" dirty="0" smtClean="0"/>
          </a:p>
          <a:p>
            <a:r>
              <a:rPr lang="cs-CZ" b="1" dirty="0" smtClean="0"/>
              <a:t>Společné inspekce</a:t>
            </a:r>
          </a:p>
          <a:p>
            <a:endParaRPr lang="cs-CZ" b="1" dirty="0" smtClean="0"/>
          </a:p>
          <a:p>
            <a:r>
              <a:rPr lang="cs-CZ" b="1" dirty="0" smtClean="0"/>
              <a:t>BAT (aplikace BAT-C v průběhu 4 let)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97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Požadované </a:t>
            </a:r>
            <a:r>
              <a:rPr lang="cs-CZ" dirty="0"/>
              <a:t>výstupy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dirty="0"/>
              <a:t>Rovné podmínky pro implementaci IED</a:t>
            </a:r>
            <a:r>
              <a:rPr lang="en-US" dirty="0"/>
              <a:t> </a:t>
            </a:r>
            <a:r>
              <a:rPr lang="cs-CZ" dirty="0"/>
              <a:t>prostřednictvím</a:t>
            </a:r>
            <a:r>
              <a:rPr lang="en-GB" dirty="0"/>
              <a:t>:</a:t>
            </a:r>
            <a:endParaRPr lang="de-DE" dirty="0"/>
          </a:p>
          <a:p>
            <a:pPr lvl="0"/>
            <a:r>
              <a:rPr lang="en-GB" dirty="0" err="1"/>
              <a:t>Identif</a:t>
            </a:r>
            <a:r>
              <a:rPr lang="cs-CZ" dirty="0" err="1" smtClean="0"/>
              <a:t>ikace</a:t>
            </a:r>
            <a:r>
              <a:rPr lang="cs-CZ" dirty="0" smtClean="0"/>
              <a:t> </a:t>
            </a:r>
            <a:r>
              <a:rPr lang="cs-CZ" dirty="0"/>
              <a:t>mezer v implementaci IED</a:t>
            </a:r>
            <a:endParaRPr lang="en-GB" dirty="0"/>
          </a:p>
          <a:p>
            <a:pPr lvl="0"/>
            <a:r>
              <a:rPr lang="cs-CZ" dirty="0"/>
              <a:t>Učení se </a:t>
            </a:r>
            <a:r>
              <a:rPr lang="cs-CZ" dirty="0" smtClean="0"/>
              <a:t>navzájem</a:t>
            </a:r>
            <a:endParaRPr lang="en-GB" dirty="0"/>
          </a:p>
          <a:p>
            <a:pPr lvl="0"/>
            <a:r>
              <a:rPr lang="cs-CZ" dirty="0"/>
              <a:t>Zmírňování neplnění požadavků z </a:t>
            </a:r>
            <a:r>
              <a:rPr lang="en-GB" dirty="0"/>
              <a:t>IED</a:t>
            </a:r>
          </a:p>
          <a:p>
            <a:pPr lvl="0"/>
            <a:r>
              <a:rPr lang="en-GB" dirty="0" err="1"/>
              <a:t>Ap</a:t>
            </a:r>
            <a:r>
              <a:rPr lang="cs-CZ" dirty="0" err="1"/>
              <a:t>likace</a:t>
            </a:r>
            <a:r>
              <a:rPr lang="cs-CZ" dirty="0"/>
              <a:t> </a:t>
            </a:r>
            <a:r>
              <a:rPr lang="en-GB" dirty="0"/>
              <a:t>BAT</a:t>
            </a:r>
            <a:r>
              <a:rPr lang="cs-CZ" dirty="0"/>
              <a:t>-C</a:t>
            </a:r>
            <a:endParaRPr lang="en-GB" dirty="0"/>
          </a:p>
          <a:p>
            <a:pPr lvl="0"/>
            <a:r>
              <a:rPr lang="cs-CZ" dirty="0"/>
              <a:t>Vývoj příkladů dobré praxe</a:t>
            </a:r>
            <a:endParaRPr lang="en-GB" dirty="0"/>
          </a:p>
          <a:p>
            <a:pPr lvl="0"/>
            <a:r>
              <a:rPr lang="cs-CZ" dirty="0"/>
              <a:t>Běžné chápání inspekcí</a:t>
            </a:r>
            <a:endParaRPr lang="de-DE" dirty="0"/>
          </a:p>
          <a:p>
            <a:r>
              <a:rPr lang="cs-CZ" dirty="0"/>
              <a:t>Vývoj inspekčních nástrojů</a:t>
            </a:r>
            <a:endParaRPr lang="en-US" altLang="de-DE" dirty="0">
              <a:solidFill>
                <a:srgbClr val="002060"/>
              </a:solidFill>
              <a:latin typeface="Calibri" pitchFamily="34" charset="0"/>
            </a:endParaRPr>
          </a:p>
          <a:p>
            <a:pPr lvl="0"/>
            <a:r>
              <a:rPr lang="cs-CZ" dirty="0"/>
              <a:t>Přiměřená účast veřejnosti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975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Organizace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cs-CZ" dirty="0" smtClean="0"/>
              <a:t>Projekt </a:t>
            </a:r>
            <a:r>
              <a:rPr lang="cs-CZ" dirty="0"/>
              <a:t>by měl pokračovat jako </a:t>
            </a:r>
            <a:r>
              <a:rPr lang="cs-CZ" dirty="0" smtClean="0"/>
              <a:t>doposud - dosaženo </a:t>
            </a:r>
            <a:r>
              <a:rPr lang="cs-CZ" dirty="0"/>
              <a:t>cenného </a:t>
            </a:r>
            <a:r>
              <a:rPr lang="cs-CZ" dirty="0" smtClean="0"/>
              <a:t>pokroku. </a:t>
            </a:r>
          </a:p>
          <a:p>
            <a:pPr algn="just"/>
            <a:r>
              <a:rPr lang="cs-CZ" dirty="0" smtClean="0"/>
              <a:t>Proti </a:t>
            </a:r>
            <a:r>
              <a:rPr lang="cs-CZ" dirty="0"/>
              <a:t>rozdělení do více malých projektů hovoří především skutečnost, že by nebyl přehled napříč projekty. </a:t>
            </a:r>
            <a:endParaRPr lang="cs-CZ" dirty="0" smtClean="0"/>
          </a:p>
          <a:p>
            <a:pPr algn="just"/>
            <a:r>
              <a:rPr lang="cs-CZ" dirty="0" smtClean="0"/>
              <a:t>Velká </a:t>
            </a:r>
            <a:r>
              <a:rPr lang="cs-CZ" dirty="0"/>
              <a:t>skupina je obtížná na organizaci, ale </a:t>
            </a:r>
            <a:r>
              <a:rPr lang="cs-CZ" dirty="0" smtClean="0"/>
              <a:t>je důležitá flexibilita</a:t>
            </a:r>
            <a:r>
              <a:rPr lang="cs-CZ" dirty="0"/>
              <a:t>, kterou </a:t>
            </a:r>
            <a:r>
              <a:rPr lang="cs-CZ" dirty="0" smtClean="0"/>
              <a:t>nabízí.</a:t>
            </a:r>
            <a:endParaRPr lang="cs-CZ" dirty="0"/>
          </a:p>
          <a:p>
            <a:pPr algn="just"/>
            <a:r>
              <a:rPr lang="cs-CZ" dirty="0"/>
              <a:t>Projekt bude nadále vytvářet příručku a soustřeďovat se na témata, u nichž byla zjištěna konkrétní potřeba, jako např. </a:t>
            </a:r>
            <a:r>
              <a:rPr lang="cs-CZ" dirty="0" smtClean="0"/>
              <a:t>provozovatelův vlastní monitoring.</a:t>
            </a:r>
            <a:endParaRPr lang="cs-CZ" dirty="0"/>
          </a:p>
          <a:p>
            <a:pPr algn="just"/>
            <a:r>
              <a:rPr lang="cs-CZ" dirty="0" smtClean="0"/>
              <a:t>Bude </a:t>
            </a:r>
            <a:r>
              <a:rPr lang="cs-CZ" dirty="0"/>
              <a:t>aktualizováno „Shrnutí projektu“ </a:t>
            </a:r>
            <a:r>
              <a:rPr lang="cs-CZ" dirty="0" smtClean="0"/>
              <a:t> + překlad </a:t>
            </a:r>
            <a:r>
              <a:rPr lang="cs-CZ" dirty="0"/>
              <a:t>do </a:t>
            </a:r>
            <a:r>
              <a:rPr lang="cs-CZ" dirty="0" smtClean="0"/>
              <a:t>jazykových </a:t>
            </a:r>
            <a:r>
              <a:rPr lang="cs-CZ" dirty="0"/>
              <a:t>verzí.  </a:t>
            </a:r>
          </a:p>
          <a:p>
            <a:pPr algn="just"/>
            <a:r>
              <a:rPr lang="cs-CZ" dirty="0"/>
              <a:t>Návrh schůzek projektového týmu: </a:t>
            </a:r>
            <a:endParaRPr lang="cs-CZ" dirty="0" smtClean="0"/>
          </a:p>
          <a:p>
            <a:pPr lvl="1" algn="just"/>
            <a:r>
              <a:rPr lang="cs-CZ" dirty="0" smtClean="0"/>
              <a:t>Skotsko</a:t>
            </a:r>
          </a:p>
          <a:p>
            <a:pPr lvl="1"/>
            <a:r>
              <a:rPr lang="cs-CZ" dirty="0" smtClean="0"/>
              <a:t>workshop </a:t>
            </a:r>
            <a:r>
              <a:rPr lang="cs-CZ" dirty="0"/>
              <a:t>Vídeň.</a:t>
            </a:r>
          </a:p>
        </p:txBody>
      </p:sp>
    </p:spTree>
    <p:extLst>
      <p:ext uri="{BB962C8B-B14F-4D97-AF65-F5344CB8AC3E}">
        <p14:creationId xmlns:p14="http://schemas.microsoft.com/office/powerpoint/2010/main" val="10297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Expertní tým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V roce 2018 dva projekty pod tímto ET:</a:t>
            </a:r>
          </a:p>
          <a:p>
            <a:pPr algn="just"/>
            <a:r>
              <a:rPr lang="cs-CZ" dirty="0" smtClean="0"/>
              <a:t>IED </a:t>
            </a:r>
            <a:r>
              <a:rPr lang="cs-CZ" dirty="0"/>
              <a:t>Implementační projekt 2018 </a:t>
            </a:r>
            <a:r>
              <a:rPr lang="cs-CZ" dirty="0" smtClean="0"/>
              <a:t>– viz výše</a:t>
            </a:r>
            <a:endParaRPr lang="cs-CZ" dirty="0"/>
          </a:p>
          <a:p>
            <a:pPr algn="just"/>
            <a:r>
              <a:rPr lang="cs-CZ" dirty="0" smtClean="0"/>
              <a:t>Nařízení </a:t>
            </a:r>
            <a:r>
              <a:rPr lang="cs-CZ" dirty="0"/>
              <a:t>k suchozemské těžbě ropy a plynu – fáze II.</a:t>
            </a:r>
          </a:p>
          <a:p>
            <a:pPr lvl="1" algn="just"/>
            <a:r>
              <a:rPr lang="cs-CZ" dirty="0" smtClean="0"/>
              <a:t>Předpoklad 2 x workshop v 2018</a:t>
            </a:r>
          </a:p>
          <a:p>
            <a:pPr lvl="1" algn="just"/>
            <a:r>
              <a:rPr lang="cs-CZ" dirty="0" smtClean="0"/>
              <a:t>Klíčové téma + </a:t>
            </a:r>
            <a:r>
              <a:rPr lang="cs-CZ" dirty="0"/>
              <a:t>pokračování v předchozích tématech. </a:t>
            </a:r>
            <a:endParaRPr lang="cs-CZ" dirty="0" smtClean="0"/>
          </a:p>
          <a:p>
            <a:pPr lvl="1" algn="just"/>
            <a:r>
              <a:rPr lang="cs-CZ" dirty="0" smtClean="0"/>
              <a:t>Navrhované </a:t>
            </a:r>
            <a:r>
              <a:rPr lang="cs-CZ" dirty="0"/>
              <a:t>téma pro rok 2018: Vyřazování z provozu, uzavření a odpovědnost - postupy pro uzavírání a vyřazování vrtů z provozu. </a:t>
            </a:r>
          </a:p>
          <a:p>
            <a:pPr lvl="0" algn="just"/>
            <a:r>
              <a:rPr lang="cs-CZ" dirty="0"/>
              <a:t>První workshop </a:t>
            </a:r>
            <a:r>
              <a:rPr lang="cs-CZ" dirty="0" smtClean="0"/>
              <a:t>6/18</a:t>
            </a:r>
            <a:r>
              <a:rPr lang="cs-CZ" dirty="0"/>
              <a:t> </a:t>
            </a:r>
            <a:r>
              <a:rPr lang="cs-CZ" dirty="0" smtClean="0"/>
              <a:t>Rumunsko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97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Pracovní program E.T – 2016-2020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dirty="0" smtClean="0"/>
              <a:t>Nová </a:t>
            </a:r>
            <a:r>
              <a:rPr lang="cs-CZ" dirty="0"/>
              <a:t>témata byla identifikována projektem </a:t>
            </a:r>
            <a:r>
              <a:rPr lang="cs-CZ" dirty="0" smtClean="0"/>
              <a:t>Implementační </a:t>
            </a:r>
            <a:r>
              <a:rPr lang="cs-CZ" dirty="0"/>
              <a:t>výzva </a:t>
            </a:r>
            <a:r>
              <a:rPr lang="cs-CZ" dirty="0" smtClean="0"/>
              <a:t>2017 - Hlavními </a:t>
            </a:r>
            <a:r>
              <a:rPr lang="cs-CZ" dirty="0"/>
              <a:t>tématy jsou: </a:t>
            </a:r>
          </a:p>
          <a:p>
            <a:pPr lvl="1"/>
            <a:r>
              <a:rPr lang="cs-CZ" dirty="0"/>
              <a:t>Intenzivní chov dobytka</a:t>
            </a:r>
          </a:p>
          <a:p>
            <a:pPr lvl="1"/>
            <a:r>
              <a:rPr lang="cs-CZ" dirty="0"/>
              <a:t>Vliv průmyslových emisí na kvalitu ovzduší</a:t>
            </a:r>
          </a:p>
          <a:p>
            <a:pPr lvl="1"/>
            <a:r>
              <a:rPr lang="cs-CZ" dirty="0"/>
              <a:t>Jasnost požadavků na povolení</a:t>
            </a:r>
          </a:p>
          <a:p>
            <a:pPr lvl="1"/>
            <a:r>
              <a:rPr lang="cs-CZ" dirty="0"/>
              <a:t>Používání BAT v povoleních</a:t>
            </a:r>
          </a:p>
          <a:p>
            <a:pPr lvl="1"/>
            <a:r>
              <a:rPr lang="cs-CZ" dirty="0"/>
              <a:t>Provozovatelův vlastní monitoring</a:t>
            </a:r>
          </a:p>
          <a:p>
            <a:r>
              <a:rPr lang="cs-CZ" dirty="0"/>
              <a:t>Horst podtrhnul, že IED implementační projekt udělal EK velmi ceněnou práci na </a:t>
            </a:r>
            <a:r>
              <a:rPr lang="cs-CZ" dirty="0" smtClean="0"/>
              <a:t>téma: Provozovatelův </a:t>
            </a:r>
            <a:r>
              <a:rPr lang="cs-CZ" dirty="0"/>
              <a:t>vlastní monitoring, </a:t>
            </a:r>
          </a:p>
        </p:txBody>
      </p:sp>
    </p:spTree>
    <p:extLst>
      <p:ext uri="{BB962C8B-B14F-4D97-AF65-F5344CB8AC3E}">
        <p14:creationId xmlns:p14="http://schemas.microsoft.com/office/powerpoint/2010/main" val="102975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Zaměření se na </a:t>
            </a:r>
            <a:r>
              <a:rPr lang="cs-CZ" b="1" dirty="0" smtClean="0"/>
              <a:t>ECA </a:t>
            </a:r>
            <a:r>
              <a:rPr lang="cs-CZ" b="1" dirty="0"/>
              <a:t>(např. tréning a vzájemná hodnocení)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cs-CZ" dirty="0" smtClean="0"/>
              <a:t>COM ochotna </a:t>
            </a:r>
            <a:r>
              <a:rPr lang="cs-CZ" dirty="0"/>
              <a:t>podporovat vzájemná hodnocení a školení </a:t>
            </a:r>
            <a:r>
              <a:rPr lang="cs-CZ" dirty="0" smtClean="0"/>
              <a:t>praktiků - příležitost pro IMPEL prokázat </a:t>
            </a:r>
            <a:r>
              <a:rPr lang="cs-CZ" dirty="0"/>
              <a:t>svou hodnotu tím, že připraví dobré vzdělávací materiály pro provádění školení</a:t>
            </a:r>
            <a:r>
              <a:rPr lang="cs-CZ" dirty="0" smtClean="0"/>
              <a:t>.</a:t>
            </a:r>
          </a:p>
          <a:p>
            <a:pPr algn="just"/>
            <a:r>
              <a:rPr lang="cs-CZ" dirty="0" smtClean="0"/>
              <a:t>Kombinované </a:t>
            </a:r>
            <a:r>
              <a:rPr lang="cs-CZ" dirty="0"/>
              <a:t>IED průvodce se použije jako základ pro vývoj školicích materiálů o implementaci IED. </a:t>
            </a:r>
            <a:endParaRPr lang="cs-CZ" dirty="0" smtClean="0"/>
          </a:p>
          <a:p>
            <a:pPr algn="just"/>
            <a:r>
              <a:rPr lang="cs-CZ" dirty="0" smtClean="0"/>
              <a:t>Další </a:t>
            </a:r>
            <a:r>
              <a:rPr lang="cs-CZ" dirty="0"/>
              <a:t>produkty </a:t>
            </a:r>
            <a:r>
              <a:rPr lang="cs-CZ" dirty="0" err="1"/>
              <a:t>IMPELu</a:t>
            </a:r>
            <a:r>
              <a:rPr lang="cs-CZ" dirty="0"/>
              <a:t> lze použít stejným způsobem</a:t>
            </a:r>
            <a:r>
              <a:rPr lang="cs-CZ" dirty="0" smtClean="0"/>
              <a:t>.</a:t>
            </a:r>
          </a:p>
          <a:p>
            <a:pPr algn="just"/>
            <a:r>
              <a:rPr lang="cs-CZ" dirty="0" smtClean="0"/>
              <a:t>Podskupiny </a:t>
            </a:r>
            <a:r>
              <a:rPr lang="cs-CZ" dirty="0"/>
              <a:t>pro výcvik založené v rámci implementačního projektu IED.</a:t>
            </a:r>
          </a:p>
        </p:txBody>
      </p:sp>
    </p:spTree>
    <p:extLst>
      <p:ext uri="{BB962C8B-B14F-4D97-AF65-F5344CB8AC3E}">
        <p14:creationId xmlns:p14="http://schemas.microsoft.com/office/powerpoint/2010/main" val="102975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239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2015 </a:t>
            </a:r>
            <a:r>
              <a:rPr lang="cs-CZ" dirty="0" smtClean="0"/>
              <a:t>- 2017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3100" dirty="0">
                <a:latin typeface="Calibri" pitchFamily="34" charset="0"/>
                <a:cs typeface="Calibri" pitchFamily="34" charset="0"/>
              </a:rPr>
              <a:t>IED </a:t>
            </a:r>
            <a:r>
              <a:rPr lang="en-GB" sz="3100" dirty="0" err="1">
                <a:latin typeface="Calibri" pitchFamily="34" charset="0"/>
                <a:cs typeface="Calibri" pitchFamily="34" charset="0"/>
              </a:rPr>
              <a:t>implementa</a:t>
            </a:r>
            <a:r>
              <a:rPr lang="cs-CZ" sz="3100" dirty="0">
                <a:latin typeface="Calibri" pitchFamily="34" charset="0"/>
                <a:cs typeface="Calibri" pitchFamily="34" charset="0"/>
              </a:rPr>
              <a:t>ční přístupy</a:t>
            </a:r>
            <a:r>
              <a:rPr lang="en-GB" sz="3100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3100" dirty="0">
                <a:latin typeface="Calibri" pitchFamily="34" charset="0"/>
                <a:cs typeface="Calibri" pitchFamily="34" charset="0"/>
              </a:rPr>
              <a:t>v Brémách, Valonsku, Rumunsku, </a:t>
            </a:r>
            <a:r>
              <a:rPr lang="cs-CZ" sz="3100" dirty="0" err="1">
                <a:latin typeface="Calibri" pitchFamily="34" charset="0"/>
                <a:cs typeface="Calibri" pitchFamily="34" charset="0"/>
              </a:rPr>
              <a:t>Nízozemí</a:t>
            </a:r>
            <a:r>
              <a:rPr lang="cs-CZ" sz="3100" dirty="0">
                <a:latin typeface="Calibri" pitchFamily="34" charset="0"/>
                <a:cs typeface="Calibri" pitchFamily="34" charset="0"/>
              </a:rPr>
              <a:t>, Vlámsku, </a:t>
            </a:r>
            <a:r>
              <a:rPr lang="en-GB" sz="3100" dirty="0">
                <a:latin typeface="Calibri" pitchFamily="34" charset="0"/>
                <a:cs typeface="Calibri" pitchFamily="34" charset="0"/>
              </a:rPr>
              <a:t>Lombard</a:t>
            </a:r>
            <a:r>
              <a:rPr lang="cs-CZ" sz="3100" dirty="0" err="1">
                <a:latin typeface="Calibri" pitchFamily="34" charset="0"/>
                <a:cs typeface="Calibri" pitchFamily="34" charset="0"/>
              </a:rPr>
              <a:t>ii</a:t>
            </a:r>
            <a:r>
              <a:rPr lang="en-GB" sz="31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GB" sz="3100" dirty="0" err="1">
                <a:latin typeface="Calibri" pitchFamily="34" charset="0"/>
                <a:cs typeface="Calibri" pitchFamily="34" charset="0"/>
              </a:rPr>
              <a:t>Slov</a:t>
            </a:r>
            <a:r>
              <a:rPr lang="cs-CZ" sz="3100" dirty="0" err="1">
                <a:latin typeface="Calibri" pitchFamily="34" charset="0"/>
                <a:cs typeface="Calibri" pitchFamily="34" charset="0"/>
              </a:rPr>
              <a:t>insku</a:t>
            </a:r>
            <a:r>
              <a:rPr lang="en-GB" sz="3100" dirty="0">
                <a:latin typeface="Calibri" pitchFamily="34" charset="0"/>
                <a:cs typeface="Calibri" pitchFamily="34" charset="0"/>
              </a:rPr>
              <a:t>, Portugal</a:t>
            </a:r>
            <a:r>
              <a:rPr lang="cs-CZ" sz="3100" dirty="0" err="1">
                <a:latin typeface="Calibri" pitchFamily="34" charset="0"/>
                <a:cs typeface="Calibri" pitchFamily="34" charset="0"/>
              </a:rPr>
              <a:t>sku</a:t>
            </a:r>
            <a:endParaRPr lang="en-GB" sz="3100" dirty="0">
              <a:latin typeface="Calibri" pitchFamily="34" charset="0"/>
              <a:cs typeface="Calibri" pitchFamily="34" charset="0"/>
            </a:endParaRPr>
          </a:p>
          <a:p>
            <a:pPr lvl="0" algn="just">
              <a:spcBef>
                <a:spcPts val="300"/>
              </a:spcBef>
            </a:pPr>
            <a:r>
              <a:rPr lang="cs-CZ" sz="3100" dirty="0">
                <a:latin typeface="Calibri" pitchFamily="34" charset="0"/>
                <a:cs typeface="Calibri" pitchFamily="34" charset="0"/>
              </a:rPr>
              <a:t>Identifikace i</a:t>
            </a:r>
            <a:r>
              <a:rPr lang="en-GB" sz="3100" dirty="0" err="1">
                <a:latin typeface="Calibri" pitchFamily="34" charset="0"/>
                <a:cs typeface="Calibri" pitchFamily="34" charset="0"/>
              </a:rPr>
              <a:t>mplementa</a:t>
            </a:r>
            <a:r>
              <a:rPr lang="cs-CZ" sz="3100" dirty="0" err="1">
                <a:latin typeface="Calibri" pitchFamily="34" charset="0"/>
                <a:cs typeface="Calibri" pitchFamily="34" charset="0"/>
              </a:rPr>
              <a:t>čních</a:t>
            </a:r>
            <a:r>
              <a:rPr lang="cs-CZ" sz="3100" dirty="0">
                <a:latin typeface="Calibri" pitchFamily="34" charset="0"/>
                <a:cs typeface="Calibri" pitchFamily="34" charset="0"/>
              </a:rPr>
              <a:t> výzev</a:t>
            </a:r>
            <a:endParaRPr lang="en-GB" sz="3100" dirty="0">
              <a:latin typeface="Calibri" pitchFamily="34" charset="0"/>
              <a:cs typeface="Calibri" pitchFamily="34" charset="0"/>
            </a:endParaRPr>
          </a:p>
          <a:p>
            <a:pPr lvl="0" algn="just">
              <a:spcBef>
                <a:spcPts val="300"/>
              </a:spcBef>
            </a:pPr>
            <a:r>
              <a:rPr lang="cs-CZ" sz="3100" dirty="0">
                <a:latin typeface="Calibri" pitchFamily="34" charset="0"/>
                <a:cs typeface="Calibri" pitchFamily="34" charset="0"/>
              </a:rPr>
              <a:t>Utváření </a:t>
            </a:r>
            <a:r>
              <a:rPr lang="cs-CZ" sz="3100" dirty="0" err="1">
                <a:latin typeface="Calibri" pitchFamily="34" charset="0"/>
                <a:cs typeface="Calibri" pitchFamily="34" charset="0"/>
              </a:rPr>
              <a:t>tématických</a:t>
            </a:r>
            <a:r>
              <a:rPr lang="cs-CZ" sz="3100" dirty="0">
                <a:latin typeface="Calibri" pitchFamily="34" charset="0"/>
                <a:cs typeface="Calibri" pitchFamily="34" charset="0"/>
              </a:rPr>
              <a:t> pracovních skupin</a:t>
            </a:r>
            <a:endParaRPr lang="en-GB" sz="3100" dirty="0">
              <a:latin typeface="Calibri" pitchFamily="34" charset="0"/>
              <a:cs typeface="Calibri" pitchFamily="34" charset="0"/>
            </a:endParaRPr>
          </a:p>
          <a:p>
            <a:pPr lvl="0" algn="just">
              <a:spcBef>
                <a:spcPts val="300"/>
              </a:spcBef>
            </a:pPr>
            <a:r>
              <a:rPr lang="en-GB" sz="3100" dirty="0">
                <a:latin typeface="Calibri" pitchFamily="34" charset="0"/>
                <a:cs typeface="Calibri" pitchFamily="34" charset="0"/>
              </a:rPr>
              <a:t>Final</a:t>
            </a:r>
            <a:r>
              <a:rPr lang="cs-CZ" sz="3100" dirty="0">
                <a:latin typeface="Calibri" pitchFamily="34" charset="0"/>
                <a:cs typeface="Calibri" pitchFamily="34" charset="0"/>
              </a:rPr>
              <a:t>ní výsledky </a:t>
            </a:r>
            <a:r>
              <a:rPr lang="en-GB" sz="3100" dirty="0">
                <a:latin typeface="Calibri" pitchFamily="34" charset="0"/>
                <a:cs typeface="Calibri" pitchFamily="34" charset="0"/>
              </a:rPr>
              <a:t>5 </a:t>
            </a:r>
            <a:r>
              <a:rPr lang="cs-CZ" sz="3100" dirty="0">
                <a:latin typeface="Calibri" pitchFamily="34" charset="0"/>
                <a:cs typeface="Calibri" pitchFamily="34" charset="0"/>
              </a:rPr>
              <a:t>pracovních skupin</a:t>
            </a:r>
            <a:endParaRPr lang="en-GB" sz="3100" dirty="0">
              <a:latin typeface="Calibri" pitchFamily="34" charset="0"/>
              <a:cs typeface="Calibri" pitchFamily="34" charset="0"/>
            </a:endParaRPr>
          </a:p>
          <a:p>
            <a:pPr lvl="0" algn="just">
              <a:spcBef>
                <a:spcPts val="300"/>
              </a:spcBef>
            </a:pPr>
            <a:r>
              <a:rPr lang="cs-CZ" sz="3100" dirty="0">
                <a:latin typeface="Calibri" pitchFamily="34" charset="0"/>
                <a:cs typeface="Calibri" pitchFamily="34" charset="0"/>
              </a:rPr>
              <a:t>Probíhající práce a utváření nových </a:t>
            </a:r>
            <a:r>
              <a:rPr lang="cs-CZ" sz="3100" dirty="0" smtClean="0">
                <a:latin typeface="Calibri" pitchFamily="34" charset="0"/>
                <a:cs typeface="Calibri" pitchFamily="34" charset="0"/>
              </a:rPr>
              <a:t>pracovních skupin</a:t>
            </a:r>
            <a:endParaRPr lang="en-GB" sz="31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75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2015 </a:t>
            </a:r>
            <a:r>
              <a:rPr lang="cs-CZ" dirty="0" smtClean="0"/>
              <a:t>- 2017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cs-CZ" sz="3100" dirty="0" smtClean="0">
                <a:latin typeface="Calibri" pitchFamily="34" charset="0"/>
                <a:cs typeface="Calibri" pitchFamily="34" charset="0"/>
              </a:rPr>
              <a:t>Inspekce </a:t>
            </a:r>
            <a:r>
              <a:rPr lang="cs-CZ" sz="3100" dirty="0">
                <a:latin typeface="Calibri" pitchFamily="34" charset="0"/>
                <a:cs typeface="Calibri" pitchFamily="34" charset="0"/>
              </a:rPr>
              <a:t>v </a:t>
            </a:r>
            <a:r>
              <a:rPr lang="en-GB" sz="3100" dirty="0">
                <a:latin typeface="Calibri" pitchFamily="34" charset="0"/>
                <a:cs typeface="Calibri" pitchFamily="34" charset="0"/>
              </a:rPr>
              <a:t>Br</a:t>
            </a:r>
            <a:r>
              <a:rPr lang="cs-CZ" sz="3100" dirty="0" err="1">
                <a:latin typeface="Calibri" pitchFamily="34" charset="0"/>
                <a:cs typeface="Calibri" pitchFamily="34" charset="0"/>
              </a:rPr>
              <a:t>émách</a:t>
            </a:r>
            <a:r>
              <a:rPr lang="cs-CZ" sz="31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GB" sz="3100" dirty="0">
                <a:latin typeface="Calibri" pitchFamily="34" charset="0"/>
                <a:cs typeface="Calibri" pitchFamily="34" charset="0"/>
              </a:rPr>
              <a:t>Rotterdam</a:t>
            </a:r>
            <a:r>
              <a:rPr lang="cs-CZ" sz="3100" dirty="0">
                <a:latin typeface="Calibri" pitchFamily="34" charset="0"/>
                <a:cs typeface="Calibri" pitchFamily="34" charset="0"/>
              </a:rPr>
              <a:t>u,</a:t>
            </a:r>
            <a:r>
              <a:rPr lang="en-GB" sz="3100" dirty="0">
                <a:latin typeface="Calibri" pitchFamily="34" charset="0"/>
                <a:cs typeface="Calibri" pitchFamily="34" charset="0"/>
              </a:rPr>
              <a:t> Ghent</a:t>
            </a:r>
            <a:r>
              <a:rPr lang="cs-CZ" sz="3100" dirty="0">
                <a:latin typeface="Calibri" pitchFamily="34" charset="0"/>
                <a:cs typeface="Calibri" pitchFamily="34" charset="0"/>
              </a:rPr>
              <a:t>u, Lombardii, Slovinsku, Portugalsku</a:t>
            </a:r>
            <a:endParaRPr lang="en-GB" sz="3100" dirty="0"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300"/>
              </a:spcBef>
            </a:pPr>
            <a:r>
              <a:rPr lang="en-GB" sz="3100" dirty="0">
                <a:latin typeface="Calibri" pitchFamily="34" charset="0"/>
                <a:cs typeface="Calibri" pitchFamily="34" charset="0"/>
              </a:rPr>
              <a:t>IED </a:t>
            </a:r>
            <a:r>
              <a:rPr lang="en-GB" sz="3100" dirty="0" err="1">
                <a:latin typeface="Calibri" pitchFamily="34" charset="0"/>
                <a:cs typeface="Calibri" pitchFamily="34" charset="0"/>
              </a:rPr>
              <a:t>Implementa</a:t>
            </a:r>
            <a:r>
              <a:rPr lang="cs-CZ" sz="3100" dirty="0">
                <a:latin typeface="Calibri" pitchFamily="34" charset="0"/>
                <a:cs typeface="Calibri" pitchFamily="34" charset="0"/>
              </a:rPr>
              <a:t>ční</a:t>
            </a:r>
            <a:r>
              <a:rPr lang="en-GB" sz="3100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3100" dirty="0">
                <a:latin typeface="Calibri" pitchFamily="34" charset="0"/>
                <a:cs typeface="Calibri" pitchFamily="34" charset="0"/>
              </a:rPr>
              <a:t>průvodce</a:t>
            </a:r>
            <a:endParaRPr lang="en-GB" sz="3100" dirty="0"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300"/>
              </a:spcBef>
            </a:pPr>
            <a:r>
              <a:rPr lang="en-GB" sz="3100" dirty="0" err="1">
                <a:latin typeface="Calibri" pitchFamily="34" charset="0"/>
                <a:cs typeface="Calibri" pitchFamily="34" charset="0"/>
              </a:rPr>
              <a:t>Implementa</a:t>
            </a:r>
            <a:r>
              <a:rPr lang="cs-CZ" sz="3100" dirty="0" err="1">
                <a:latin typeface="Calibri" pitchFamily="34" charset="0"/>
                <a:cs typeface="Calibri" pitchFamily="34" charset="0"/>
              </a:rPr>
              <a:t>ce</a:t>
            </a:r>
            <a:r>
              <a:rPr lang="cs-CZ" sz="3100" dirty="0">
                <a:latin typeface="Calibri" pitchFamily="34" charset="0"/>
                <a:cs typeface="Calibri" pitchFamily="34" charset="0"/>
              </a:rPr>
              <a:t> výsledků souvisejících </a:t>
            </a:r>
            <a:r>
              <a:rPr lang="en-GB" sz="3100" dirty="0" err="1">
                <a:latin typeface="Calibri" pitchFamily="34" charset="0"/>
                <a:cs typeface="Calibri" pitchFamily="34" charset="0"/>
              </a:rPr>
              <a:t>proje</a:t>
            </a:r>
            <a:r>
              <a:rPr lang="cs-CZ" sz="3100" dirty="0" err="1">
                <a:latin typeface="Calibri" pitchFamily="34" charset="0"/>
                <a:cs typeface="Calibri" pitchFamily="34" charset="0"/>
              </a:rPr>
              <a:t>ktů</a:t>
            </a:r>
            <a:endParaRPr lang="en-GB" sz="3100" dirty="0"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300"/>
              </a:spcBef>
            </a:pPr>
            <a:r>
              <a:rPr lang="en-GB" sz="3100" dirty="0" err="1">
                <a:latin typeface="Calibri" pitchFamily="34" charset="0"/>
                <a:cs typeface="Calibri" pitchFamily="34" charset="0"/>
              </a:rPr>
              <a:t>Proje</a:t>
            </a:r>
            <a:r>
              <a:rPr lang="cs-CZ" sz="3100" dirty="0">
                <a:latin typeface="Calibri" pitchFamily="34" charset="0"/>
                <a:cs typeface="Calibri" pitchFamily="34" charset="0"/>
              </a:rPr>
              <a:t>k</a:t>
            </a:r>
            <a:r>
              <a:rPr lang="en-GB" sz="3100" dirty="0">
                <a:latin typeface="Calibri" pitchFamily="34" charset="0"/>
                <a:cs typeface="Calibri" pitchFamily="34" charset="0"/>
              </a:rPr>
              <a:t>t</a:t>
            </a:r>
            <a:r>
              <a:rPr lang="cs-CZ" sz="3100" dirty="0" err="1">
                <a:latin typeface="Calibri" pitchFamily="34" charset="0"/>
                <a:cs typeface="Calibri" pitchFamily="34" charset="0"/>
              </a:rPr>
              <a:t>ový</a:t>
            </a:r>
            <a:r>
              <a:rPr lang="cs-CZ" sz="3100" dirty="0">
                <a:latin typeface="Calibri" pitchFamily="34" charset="0"/>
                <a:cs typeface="Calibri" pitchFamily="34" charset="0"/>
              </a:rPr>
              <a:t> souhrn v různých jazykových verzích</a:t>
            </a:r>
            <a:endParaRPr lang="en-GB" sz="3100" dirty="0"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300"/>
              </a:spcBef>
            </a:pPr>
            <a:r>
              <a:rPr lang="cs-CZ" sz="3100" dirty="0">
                <a:latin typeface="Calibri" pitchFamily="34" charset="0"/>
                <a:cs typeface="Calibri" pitchFamily="34" charset="0"/>
              </a:rPr>
              <a:t>Výměna zkušeností</a:t>
            </a:r>
          </a:p>
          <a:p>
            <a:pPr>
              <a:spcBef>
                <a:spcPts val="600"/>
              </a:spcBef>
            </a:pPr>
            <a:r>
              <a:rPr lang="cs-CZ" sz="3100" dirty="0">
                <a:latin typeface="Calibri" pitchFamily="34" charset="0"/>
                <a:cs typeface="Calibri" pitchFamily="34" charset="0"/>
              </a:rPr>
              <a:t>Změna IED průvodce</a:t>
            </a:r>
            <a:endParaRPr lang="en-GB" sz="3100" dirty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600"/>
              </a:spcBef>
            </a:pPr>
            <a:r>
              <a:rPr lang="cs-CZ" sz="2000" dirty="0"/>
              <a:t>Spolupráce s </a:t>
            </a:r>
            <a:r>
              <a:rPr lang="en-GB" sz="2000" dirty="0"/>
              <a:t> DTRT</a:t>
            </a:r>
          </a:p>
          <a:p>
            <a:pPr lvl="1">
              <a:spcBef>
                <a:spcPts val="600"/>
              </a:spcBef>
            </a:pPr>
            <a:r>
              <a:rPr lang="cs-CZ" sz="2000" dirty="0"/>
              <a:t>Informační listy pro povolování a inspekční cyklus</a:t>
            </a:r>
            <a:endParaRPr lang="en-GB" sz="2000" dirty="0"/>
          </a:p>
          <a:p>
            <a:pPr lvl="0">
              <a:spcBef>
                <a:spcPts val="300"/>
              </a:spcBef>
            </a:pPr>
            <a:endParaRPr lang="en-GB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7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IED pracovní skupiny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859276"/>
              </p:ext>
            </p:extLst>
          </p:nvPr>
        </p:nvGraphicFramePr>
        <p:xfrm>
          <a:off x="457200" y="1333584"/>
          <a:ext cx="82296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Posuzování shody s úrovní nedodržování</a:t>
                      </a:r>
                      <a:endParaRPr lang="de-DE" sz="2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Informování veřejnosti</a:t>
                      </a:r>
                      <a:r>
                        <a:rPr lang="en-GB" sz="22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2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cs-CZ" sz="22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průzkum účasti</a:t>
                      </a:r>
                      <a:r>
                        <a:rPr lang="cs-CZ" sz="2200" b="1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2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veřejnosti</a:t>
                      </a:r>
                      <a:endParaRPr lang="de-DE" sz="2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Vypořádání se s ukončením provozu zařízení</a:t>
                      </a:r>
                      <a:r>
                        <a:rPr lang="en-GB" sz="22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2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cs-CZ" sz="22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bankrot</a:t>
                      </a:r>
                      <a:endParaRPr lang="de-DE" sz="2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BREF</a:t>
                      </a:r>
                      <a:r>
                        <a:rPr lang="cs-CZ" sz="22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en-GB" sz="22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2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GB" sz="2200" b="1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apli</a:t>
                      </a:r>
                      <a:r>
                        <a:rPr lang="cs-CZ" sz="2200" b="1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kace</a:t>
                      </a:r>
                      <a:r>
                        <a:rPr lang="en-GB" sz="22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2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BAT</a:t>
                      </a:r>
                      <a:endParaRPr lang="de-DE" sz="2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Vlastní monitoring a provozovatelův reporting</a:t>
                      </a:r>
                      <a:endParaRPr lang="en-GB" sz="2200" b="1" noProof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noProof="0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Inspe</a:t>
                      </a:r>
                      <a:r>
                        <a:rPr lang="cs-CZ" sz="2200" b="1" noProof="0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kční</a:t>
                      </a:r>
                      <a:r>
                        <a:rPr lang="cs-CZ" sz="2200" b="1" noProof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nástroje</a:t>
                      </a:r>
                      <a:endParaRPr lang="de-DE" sz="2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Defini</a:t>
                      </a:r>
                      <a:r>
                        <a:rPr lang="cs-CZ" sz="2200" b="1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ce</a:t>
                      </a:r>
                      <a:endParaRPr lang="de-DE" sz="2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noProof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Horizontal</a:t>
                      </a:r>
                      <a:r>
                        <a:rPr lang="cs-CZ" sz="2200" b="1" noProof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ní</a:t>
                      </a:r>
                      <a:r>
                        <a:rPr lang="en-GB" sz="2200" b="1" noProof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200" b="1" noProof="0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aspe</a:t>
                      </a:r>
                      <a:r>
                        <a:rPr lang="cs-CZ" sz="2200" b="1" noProof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en-GB" sz="2200" b="1" noProof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cs-CZ" sz="2200" b="1" noProof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 povolování</a:t>
                      </a:r>
                      <a:endParaRPr lang="de-DE" sz="2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200" b="1" noProof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Společné inspekce</a:t>
                      </a:r>
                      <a:endParaRPr lang="en-GB" sz="2200" b="1" noProof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BAT </a:t>
                      </a:r>
                      <a:r>
                        <a:rPr lang="cs-CZ" sz="2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 průmyslových odpadních vodách</a:t>
                      </a:r>
                      <a:endParaRPr lang="en-GB" sz="2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noProof="0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Apli</a:t>
                      </a:r>
                      <a:r>
                        <a:rPr lang="cs-CZ" sz="2200" b="1" kern="1200" noProof="0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kace</a:t>
                      </a:r>
                      <a:r>
                        <a:rPr lang="cs-CZ" sz="2200" b="1" kern="1200" noProof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200" b="1" kern="1200" noProof="0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čl</a:t>
                      </a:r>
                      <a:r>
                        <a:rPr lang="en-US" sz="2200" b="1" kern="1200" noProof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kern="1200" noProof="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 </a:t>
                      </a:r>
                      <a:r>
                        <a:rPr lang="en-US" sz="2200" b="1" kern="1200" noProof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cs-CZ" sz="2200" b="1" kern="1200" noProof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Hodnoty EL a limity kvality ovzduší</a:t>
                      </a:r>
                      <a:r>
                        <a:rPr lang="en-US" sz="2200" b="1" kern="1200" noProof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2200" b="1" kern="1200" noProof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Minim</a:t>
                      </a:r>
                      <a:r>
                        <a:rPr lang="cs-CZ" sz="2200" b="1" kern="1200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ální</a:t>
                      </a:r>
                      <a:r>
                        <a:rPr lang="cs-CZ" sz="2200" b="1" kern="12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kritéria rizik a inspekce</a:t>
                      </a:r>
                      <a:endParaRPr lang="en-GB" sz="2200" b="1" kern="1200" noProof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1" kern="1200" baseline="0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Zapojení</a:t>
                      </a:r>
                      <a:r>
                        <a:rPr lang="cs-CZ" sz="2200" b="1" baseline="0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200" b="1" kern="1200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inspektorů</a:t>
                      </a:r>
                      <a:r>
                        <a:rPr lang="cs-CZ" sz="2200" b="1" baseline="0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do </a:t>
                      </a:r>
                      <a:r>
                        <a:rPr lang="en-US" sz="2200" b="1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BREF cy</a:t>
                      </a:r>
                      <a:r>
                        <a:rPr lang="cs-CZ" sz="2200" b="1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en-US" sz="2200" b="1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cs-CZ" sz="2200" b="1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endParaRPr lang="en-GB" sz="2200" b="1" noProof="0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09E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noProof="0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Apli</a:t>
                      </a:r>
                      <a:r>
                        <a:rPr lang="cs-CZ" sz="2200" b="1" noProof="0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kace</a:t>
                      </a:r>
                      <a:r>
                        <a:rPr lang="en-US" sz="2200" b="1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200" b="1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emisních rozsahů</a:t>
                      </a:r>
                      <a:endParaRPr lang="en-US" sz="2200" b="1" noProof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3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IED </a:t>
            </a:r>
            <a:r>
              <a:rPr lang="de-DE" dirty="0" err="1"/>
              <a:t>Implementa</a:t>
            </a:r>
            <a:r>
              <a:rPr lang="cs-CZ" dirty="0" err="1"/>
              <a:t>ce</a:t>
            </a:r>
            <a:r>
              <a:rPr lang="de-DE" dirty="0"/>
              <a:t> 2018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800" dirty="0" err="1"/>
              <a:t>Inspe</a:t>
            </a:r>
            <a:r>
              <a:rPr lang="cs-CZ" sz="2800" dirty="0" err="1"/>
              <a:t>kce</a:t>
            </a:r>
            <a:endParaRPr lang="de-DE" sz="2800" dirty="0"/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de-DE" sz="2400" dirty="0"/>
              <a:t>Formal</a:t>
            </a:r>
            <a:r>
              <a:rPr lang="cs-CZ" sz="2400" dirty="0"/>
              <a:t>ní</a:t>
            </a:r>
            <a:r>
              <a:rPr lang="de-DE" sz="2400" dirty="0"/>
              <a:t> „</a:t>
            </a:r>
            <a:r>
              <a:rPr lang="cs-CZ" sz="2400" dirty="0"/>
              <a:t>Program výměny inspektorů</a:t>
            </a:r>
            <a:r>
              <a:rPr lang="de-DE" sz="2400" dirty="0"/>
              <a:t>“</a:t>
            </a:r>
          </a:p>
          <a:p>
            <a:r>
              <a:rPr lang="cs-CZ" sz="2800" dirty="0"/>
              <a:t>Pracovní skupiny</a:t>
            </a:r>
            <a:endParaRPr lang="de-DE" sz="2800" dirty="0"/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Probíhající a nová témata</a:t>
            </a:r>
            <a:endParaRPr lang="de-DE" sz="2400" dirty="0"/>
          </a:p>
          <a:p>
            <a:r>
              <a:rPr lang="cs-CZ" sz="2800" dirty="0"/>
              <a:t>Průvodce</a:t>
            </a:r>
            <a:endParaRPr lang="de-DE" sz="2800" dirty="0"/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Další spolupráce s </a:t>
            </a:r>
            <a:r>
              <a:rPr lang="de-DE" sz="2400" dirty="0"/>
              <a:t>DTRT</a:t>
            </a:r>
          </a:p>
          <a:p>
            <a:r>
              <a:rPr lang="cs-CZ" sz="2800" dirty="0"/>
              <a:t>Výukové </a:t>
            </a:r>
            <a:r>
              <a:rPr lang="de-DE" sz="2800" dirty="0" err="1"/>
              <a:t>materi</a:t>
            </a:r>
            <a:r>
              <a:rPr lang="cs-CZ" sz="2800" dirty="0" err="1"/>
              <a:t>ály</a:t>
            </a:r>
            <a:endParaRPr lang="de-DE" sz="2800" dirty="0"/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Vyvinuté z průvodce</a:t>
            </a:r>
            <a:endParaRPr lang="de-DE" sz="2400" dirty="0"/>
          </a:p>
          <a:p>
            <a:r>
              <a:rPr lang="cs-CZ" sz="2800" dirty="0"/>
              <a:t>Školení</a:t>
            </a:r>
            <a:endParaRPr lang="de-DE" sz="2800" dirty="0"/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První krok směrem k </a:t>
            </a:r>
            <a:r>
              <a:rPr lang="de-DE" sz="2400" dirty="0"/>
              <a:t>ECA </a:t>
            </a:r>
            <a:r>
              <a:rPr lang="de-DE" sz="2400" dirty="0" err="1"/>
              <a:t>Ini</a:t>
            </a:r>
            <a:r>
              <a:rPr lang="cs-CZ" sz="2400" dirty="0" err="1"/>
              <a:t>ci</a:t>
            </a:r>
            <a:r>
              <a:rPr lang="de-DE" sz="2400" dirty="0" err="1"/>
              <a:t>ativ</a:t>
            </a:r>
            <a:r>
              <a:rPr lang="cs-CZ" sz="2400" dirty="0"/>
              <a:t>ě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02975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Otevřené </a:t>
            </a:r>
            <a:r>
              <a:rPr lang="de-DE" dirty="0"/>
              <a:t>IED </a:t>
            </a:r>
            <a:r>
              <a:rPr lang="cs-CZ" dirty="0"/>
              <a:t>témata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Zapojení inspektorů do</a:t>
            </a:r>
            <a:r>
              <a:rPr lang="en-US" dirty="0"/>
              <a:t> BREF cy</a:t>
            </a:r>
            <a:r>
              <a:rPr lang="cs-CZ" dirty="0"/>
              <a:t>klu</a:t>
            </a:r>
            <a:endParaRPr lang="en-US" dirty="0"/>
          </a:p>
          <a:p>
            <a:r>
              <a:rPr lang="en-GB" dirty="0"/>
              <a:t>BAT / </a:t>
            </a:r>
            <a:r>
              <a:rPr lang="cs-CZ" dirty="0"/>
              <a:t>obecně závazná pravidla</a:t>
            </a:r>
            <a:endParaRPr lang="en-GB" dirty="0"/>
          </a:p>
          <a:p>
            <a:r>
              <a:rPr lang="en-GB" dirty="0" err="1"/>
              <a:t>Ap</a:t>
            </a:r>
            <a:r>
              <a:rPr lang="cs-CZ" dirty="0" err="1"/>
              <a:t>likace</a:t>
            </a:r>
            <a:r>
              <a:rPr lang="cs-CZ" dirty="0"/>
              <a:t> emisních rozsahů</a:t>
            </a:r>
            <a:endParaRPr lang="en-GB" dirty="0"/>
          </a:p>
          <a:p>
            <a:r>
              <a:rPr lang="cs-CZ" dirty="0"/>
              <a:t>Koncentrační</a:t>
            </a:r>
            <a:r>
              <a:rPr lang="en-GB" dirty="0"/>
              <a:t> versus</a:t>
            </a:r>
            <a:r>
              <a:rPr lang="cs-CZ" dirty="0"/>
              <a:t> hmotnostní</a:t>
            </a:r>
            <a:r>
              <a:rPr lang="en-GB" dirty="0"/>
              <a:t> </a:t>
            </a:r>
            <a:r>
              <a:rPr lang="en-GB" dirty="0" err="1"/>
              <a:t>emis</a:t>
            </a:r>
            <a:r>
              <a:rPr lang="cs-CZ" dirty="0"/>
              <a:t>ní limity</a:t>
            </a:r>
            <a:endParaRPr lang="en-GB" dirty="0"/>
          </a:p>
          <a:p>
            <a:r>
              <a:rPr lang="cs-CZ" dirty="0"/>
              <a:t>Změny povolení – co je významná změna</a:t>
            </a:r>
          </a:p>
          <a:p>
            <a:r>
              <a:rPr lang="cs-CZ" dirty="0"/>
              <a:t>Aplikace BAT v průběhu 4 let</a:t>
            </a:r>
          </a:p>
          <a:p>
            <a:pPr lvl="0"/>
            <a:r>
              <a:rPr lang="cs-CZ" dirty="0"/>
              <a:t>Zefektivnění </a:t>
            </a:r>
            <a:r>
              <a:rPr lang="en-GB" dirty="0"/>
              <a:t>IED a EIA </a:t>
            </a:r>
            <a:r>
              <a:rPr lang="cs-CZ" dirty="0"/>
              <a:t>povolení</a:t>
            </a:r>
          </a:p>
          <a:p>
            <a:r>
              <a:rPr lang="cs-CZ" dirty="0" smtClean="0"/>
              <a:t>Kontrola </a:t>
            </a:r>
            <a:r>
              <a:rPr lang="cs-CZ" dirty="0"/>
              <a:t>VOC zařízení pod IED</a:t>
            </a:r>
            <a:endParaRPr lang="de-DE" dirty="0"/>
          </a:p>
          <a:p>
            <a:pPr lvl="0"/>
            <a:r>
              <a:rPr lang="cs-CZ" dirty="0"/>
              <a:t>Monitoring půdy a podzemní vody</a:t>
            </a:r>
          </a:p>
          <a:p>
            <a:pPr lvl="0"/>
            <a:r>
              <a:rPr lang="cs-CZ" dirty="0"/>
              <a:t>Neplánované inspekce</a:t>
            </a:r>
          </a:p>
          <a:p>
            <a:r>
              <a:rPr lang="cs-CZ" dirty="0"/>
              <a:t>Účast veřejnosti</a:t>
            </a:r>
            <a:r>
              <a:rPr lang="en-GB" dirty="0"/>
              <a:t> / </a:t>
            </a:r>
            <a:r>
              <a:rPr lang="cs-CZ" dirty="0"/>
              <a:t>vyřizování podnětů</a:t>
            </a:r>
            <a:endParaRPr lang="en-GB" dirty="0"/>
          </a:p>
          <a:p>
            <a:r>
              <a:rPr lang="en-GB" dirty="0" smtClean="0"/>
              <a:t>IED </a:t>
            </a:r>
            <a:r>
              <a:rPr lang="cs-CZ" dirty="0"/>
              <a:t>zemědělské </a:t>
            </a:r>
            <a:r>
              <a:rPr lang="cs-CZ" dirty="0" smtClean="0"/>
              <a:t>činnosti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5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IED ve Španělsku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415926" y="1824010"/>
            <a:ext cx="8173244" cy="3981254"/>
            <a:chOff x="415925" y="1268413"/>
            <a:chExt cx="9244013" cy="4494437"/>
          </a:xfrm>
        </p:grpSpPr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19" b="3548"/>
            <a:stretch>
              <a:fillRect/>
            </a:stretch>
          </p:blipFill>
          <p:spPr bwMode="auto">
            <a:xfrm>
              <a:off x="3008313" y="1268413"/>
              <a:ext cx="4103687" cy="328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Line 8"/>
            <p:cNvSpPr>
              <a:spLocks noChangeShapeType="1"/>
            </p:cNvSpPr>
            <p:nvPr/>
          </p:nvSpPr>
          <p:spPr bwMode="auto">
            <a:xfrm flipV="1">
              <a:off x="1281113" y="3068638"/>
              <a:ext cx="2159000" cy="36036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2865438" y="4581524"/>
              <a:ext cx="4535487" cy="118132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400" u="sng" dirty="0">
                  <a:solidFill>
                    <a:srgbClr val="404040"/>
                  </a:solidFill>
                  <a:latin typeface="Tahoma" pitchFamily="34" charset="0"/>
                </a:rPr>
                <a:t>Spain: </a:t>
              </a:r>
            </a:p>
            <a:p>
              <a:pPr eaLnBrk="1" hangingPunct="1">
                <a:spcBef>
                  <a:spcPct val="0"/>
                </a:spcBef>
                <a:buFont typeface="Wingdings" pitchFamily="2" charset="2"/>
                <a:buNone/>
              </a:pPr>
              <a:r>
                <a:rPr lang="es-ES" altLang="es-ES" sz="1400" dirty="0">
                  <a:solidFill>
                    <a:srgbClr val="404040"/>
                  </a:solidFill>
                  <a:latin typeface="Tahoma" pitchFamily="34" charset="0"/>
                </a:rPr>
                <a:t> 46 million inhabitants  / 505,000 Km</a:t>
              </a:r>
              <a:r>
                <a:rPr lang="es-ES" altLang="es-ES" sz="1400" baseline="30000" dirty="0">
                  <a:solidFill>
                    <a:srgbClr val="404040"/>
                  </a:solidFill>
                  <a:latin typeface="Tahoma" pitchFamily="34" charset="0"/>
                </a:rPr>
                <a:t>2</a:t>
              </a:r>
            </a:p>
            <a:p>
              <a:pPr eaLnBrk="1" hangingPunct="1">
                <a:spcBef>
                  <a:spcPct val="0"/>
                </a:spcBef>
                <a:buFont typeface="Wingdings" pitchFamily="2" charset="2"/>
                <a:buNone/>
              </a:pPr>
              <a:r>
                <a:rPr lang="en-GB" altLang="es-ES" sz="1400" dirty="0">
                  <a:solidFill>
                    <a:srgbClr val="404040"/>
                  </a:solidFill>
                  <a:latin typeface="Verdana" pitchFamily="34" charset="0"/>
                </a:rPr>
                <a:t> 6,274 IED sites (PRTR)</a:t>
              </a:r>
              <a:endParaRPr lang="es-ES" altLang="es-ES" sz="1400" baseline="30000" dirty="0">
                <a:solidFill>
                  <a:srgbClr val="404040"/>
                </a:solidFill>
                <a:latin typeface="Tahoma" pitchFamily="34" charset="0"/>
              </a:endParaRPr>
            </a:p>
            <a:p>
              <a:pPr eaLnBrk="1" hangingPunct="1">
                <a:spcBef>
                  <a:spcPct val="0"/>
                </a:spcBef>
                <a:buFont typeface="Wingdings" pitchFamily="2" charset="2"/>
                <a:buNone/>
              </a:pPr>
              <a:r>
                <a:rPr lang="es-ES" altLang="es-ES" sz="2000" dirty="0">
                  <a:solidFill>
                    <a:srgbClr val="404040"/>
                  </a:solidFill>
                  <a:latin typeface="Tahoma" pitchFamily="34" charset="0"/>
                </a:rPr>
                <a:t> </a:t>
              </a:r>
              <a:endParaRPr lang="es-ES" altLang="es-ES" sz="2400" dirty="0">
                <a:solidFill>
                  <a:srgbClr val="404040"/>
                </a:solidFill>
                <a:latin typeface="Tahoma" pitchFamily="34" charset="0"/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7616826" y="3068638"/>
              <a:ext cx="1944688" cy="132030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400" u="sng" dirty="0">
                  <a:solidFill>
                    <a:srgbClr val="404040"/>
                  </a:solidFill>
                  <a:latin typeface="Tahoma" pitchFamily="34" charset="0"/>
                </a:rPr>
                <a:t>La Rioja: </a:t>
              </a:r>
            </a:p>
            <a:p>
              <a:pPr eaLnBrk="1" hangingPunct="1">
                <a:spcBef>
                  <a:spcPct val="0"/>
                </a:spcBef>
                <a:buFont typeface="Wingdings" pitchFamily="2" charset="2"/>
                <a:buNone/>
              </a:pPr>
              <a:r>
                <a:rPr lang="es-ES" altLang="es-ES" sz="1400" dirty="0">
                  <a:solidFill>
                    <a:srgbClr val="404040"/>
                  </a:solidFill>
                  <a:latin typeface="Tahoma" pitchFamily="34" charset="0"/>
                </a:rPr>
                <a:t> 300,000 inhabitants / 5,050 Km</a:t>
              </a:r>
              <a:r>
                <a:rPr lang="es-ES" altLang="es-ES" sz="1400" baseline="30000" dirty="0">
                  <a:solidFill>
                    <a:srgbClr val="404040"/>
                  </a:solidFill>
                  <a:latin typeface="Tahoma" pitchFamily="34" charset="0"/>
                </a:rPr>
                <a:t>2</a:t>
              </a:r>
            </a:p>
            <a:p>
              <a:pPr eaLnBrk="1" hangingPunct="1">
                <a:spcBef>
                  <a:spcPct val="0"/>
                </a:spcBef>
                <a:buFont typeface="Wingdings" pitchFamily="2" charset="2"/>
                <a:buNone/>
              </a:pPr>
              <a:r>
                <a:rPr lang="en-GB" altLang="es-ES" sz="1400" dirty="0">
                  <a:solidFill>
                    <a:srgbClr val="404040"/>
                  </a:solidFill>
                  <a:latin typeface="Verdana" pitchFamily="34" charset="0"/>
                </a:rPr>
                <a:t> 55 IED sites</a:t>
              </a:r>
              <a:endParaRPr lang="es-ES" altLang="es-ES" sz="1400" dirty="0">
                <a:solidFill>
                  <a:srgbClr val="404040"/>
                </a:solidFill>
                <a:latin typeface="Tahoma" pitchFamily="34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415925" y="3860800"/>
              <a:ext cx="2232025" cy="59066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400" u="sng" dirty="0">
                  <a:solidFill>
                    <a:srgbClr val="404040"/>
                  </a:solidFill>
                  <a:latin typeface="Tahoma" pitchFamily="34" charset="0"/>
                </a:rPr>
                <a:t>Europe: </a:t>
              </a:r>
            </a:p>
            <a:p>
              <a:pPr eaLnBrk="1" hangingPunct="1">
                <a:spcBef>
                  <a:spcPct val="0"/>
                </a:spcBef>
                <a:buFont typeface="Wingdings" pitchFamily="2" charset="2"/>
                <a:buNone/>
              </a:pPr>
              <a:r>
                <a:rPr lang="es-ES" altLang="es-ES" sz="1400" dirty="0">
                  <a:solidFill>
                    <a:srgbClr val="404040"/>
                  </a:solidFill>
                  <a:latin typeface="Tahoma" pitchFamily="34" charset="0"/>
                </a:rPr>
                <a:t> 55.000</a:t>
              </a:r>
              <a:r>
                <a:rPr lang="en-GB" altLang="es-ES" sz="1400" dirty="0">
                  <a:solidFill>
                    <a:srgbClr val="404040"/>
                  </a:solidFill>
                  <a:latin typeface="Verdana" pitchFamily="34" charset="0"/>
                </a:rPr>
                <a:t> IED sites</a:t>
              </a:r>
              <a:endParaRPr lang="es-ES" altLang="es-ES" sz="1400" dirty="0">
                <a:solidFill>
                  <a:srgbClr val="404040"/>
                </a:solidFill>
                <a:latin typeface="Tahoma" pitchFamily="34" charset="0"/>
              </a:endParaRPr>
            </a:p>
          </p:txBody>
        </p:sp>
        <p:pic>
          <p:nvPicPr>
            <p:cNvPr id="9" name="12 Imagen" descr="325px-EEA.sv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25" y="2060575"/>
              <a:ext cx="2162175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4" descr="1200px-Localización_de_La_Rioj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0925" y="1341438"/>
              <a:ext cx="2259013" cy="1706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5024438" y="1773238"/>
              <a:ext cx="3598862" cy="14287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93507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IED ve Španělsku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3 </a:t>
            </a:r>
            <a:r>
              <a:rPr lang="cs-CZ" dirty="0"/>
              <a:t>úrovně kompetentních úřadů.</a:t>
            </a:r>
          </a:p>
          <a:p>
            <a:r>
              <a:rPr lang="cs-CZ" dirty="0"/>
              <a:t>Ministerstvo </a:t>
            </a:r>
            <a:r>
              <a:rPr lang="cs-CZ" dirty="0" smtClean="0"/>
              <a:t>- zodpovědné </a:t>
            </a:r>
            <a:r>
              <a:rPr lang="cs-CZ" dirty="0"/>
              <a:t>za transpozici směrnic, vypouštění odpadních vod do vod povrchových, autorizaci a kontrolu přeshraniční přepravy odpadů (vč. zemí mimo EÚ). </a:t>
            </a:r>
            <a:endParaRPr lang="cs-CZ" dirty="0" smtClean="0"/>
          </a:p>
          <a:p>
            <a:r>
              <a:rPr lang="cs-CZ" dirty="0" smtClean="0"/>
              <a:t>Autonomní </a:t>
            </a:r>
            <a:r>
              <a:rPr lang="cs-CZ" dirty="0"/>
              <a:t>společenství – plánování, programování a inspekce IED zařízení a emise do ovzduší, znečištění půdy, odpady a vypouštění odpadních vod do vnitrostátních vod. </a:t>
            </a:r>
            <a:endParaRPr lang="cs-CZ" dirty="0" smtClean="0"/>
          </a:p>
          <a:p>
            <a:r>
              <a:rPr lang="cs-CZ" dirty="0" smtClean="0"/>
              <a:t>Obce </a:t>
            </a:r>
            <a:r>
              <a:rPr lang="cs-CZ" dirty="0"/>
              <a:t>zodpovídají za vypouštění odpadních vod do kanalizací zakončených ČOV a za hluk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975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ČIŽP">
      <a:dk1>
        <a:srgbClr val="99C100"/>
      </a:dk1>
      <a:lt1>
        <a:sysClr val="window" lastClr="FFFFFF"/>
      </a:lt1>
      <a:dk2>
        <a:srgbClr val="004089"/>
      </a:dk2>
      <a:lt2>
        <a:srgbClr val="EEECE1"/>
      </a:lt2>
      <a:accent1>
        <a:srgbClr val="00408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5630</TotalTime>
  <Words>1119</Words>
  <Application>Microsoft Office PowerPoint</Application>
  <PresentationFormat>Předvádění na obrazovce (4:3)</PresentationFormat>
  <Paragraphs>200</Paragraphs>
  <Slides>24</Slides>
  <Notes>24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systému Office</vt:lpstr>
      <vt:lpstr>Implementace IED</vt:lpstr>
      <vt:lpstr>Požadované výstupy </vt:lpstr>
      <vt:lpstr>Výsledky 2015 - 2017</vt:lpstr>
      <vt:lpstr>Výsledky 2015 - 2017</vt:lpstr>
      <vt:lpstr>IED pracovní skupiny</vt:lpstr>
      <vt:lpstr>IED Implementace 2018</vt:lpstr>
      <vt:lpstr>Otevřené IED témata</vt:lpstr>
      <vt:lpstr>IED ve Španělsku</vt:lpstr>
      <vt:lpstr>IED ve Španělsku</vt:lpstr>
      <vt:lpstr>IED ve Španělsku</vt:lpstr>
      <vt:lpstr>Zavedení IED v La Rioja</vt:lpstr>
      <vt:lpstr>Zavedení IED v La Rioja</vt:lpstr>
      <vt:lpstr>Zavedení IED v La Rioja</vt:lpstr>
      <vt:lpstr>Zavedení IED v La Rioja</vt:lpstr>
      <vt:lpstr>Zavedení IED v La Rioja</vt:lpstr>
      <vt:lpstr>Společná inspekce</vt:lpstr>
      <vt:lpstr>Společná inspekce</vt:lpstr>
      <vt:lpstr>IED projekt - různé</vt:lpstr>
      <vt:lpstr>Pracovní skupiny</vt:lpstr>
      <vt:lpstr>Organizace projektu</vt:lpstr>
      <vt:lpstr>Expertní tým</vt:lpstr>
      <vt:lpstr>Pracovní program E.T – 2016-2020</vt:lpstr>
      <vt:lpstr>Zaměření se na ECA (např. tréning a vzájemná hodnocení)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Mail</dc:creator>
  <cp:lastModifiedBy>augustin</cp:lastModifiedBy>
  <cp:revision>182</cp:revision>
  <cp:lastPrinted>2018-06-11T07:38:48Z</cp:lastPrinted>
  <dcterms:created xsi:type="dcterms:W3CDTF">2016-12-06T12:06:40Z</dcterms:created>
  <dcterms:modified xsi:type="dcterms:W3CDTF">2018-06-25T07:51:39Z</dcterms:modified>
</cp:coreProperties>
</file>