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trictFirstAndLastChars="0" saveSubsetFonts="1">
  <p:sldMasterIdLst>
    <p:sldMasterId id="2147483649" r:id="rId1"/>
  </p:sldMasterIdLst>
  <p:notesMasterIdLst>
    <p:notesMasterId r:id="rId13"/>
  </p:notesMasterIdLst>
  <p:handoutMasterIdLst>
    <p:handoutMasterId r:id="rId14"/>
  </p:handoutMasterIdLst>
  <p:sldIdLst>
    <p:sldId id="271" r:id="rId2"/>
    <p:sldId id="270" r:id="rId3"/>
    <p:sldId id="273" r:id="rId4"/>
    <p:sldId id="269" r:id="rId5"/>
    <p:sldId id="275" r:id="rId6"/>
    <p:sldId id="274" r:id="rId7"/>
    <p:sldId id="276" r:id="rId8"/>
    <p:sldId id="279" r:id="rId9"/>
    <p:sldId id="277" r:id="rId10"/>
    <p:sldId id="278" r:id="rId11"/>
    <p:sldId id="272" r:id="rId12"/>
  </p:sldIdLst>
  <p:sldSz cx="13004800" cy="9753600"/>
  <p:notesSz cx="6797675" cy="9926638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068">
          <p15:clr>
            <a:srgbClr val="A4A3A4"/>
          </p15:clr>
        </p15:guide>
        <p15:guide id="2" pos="78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BC143"/>
    <a:srgbClr val="66D2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3015" autoAdjust="0"/>
    <p:restoredTop sz="94667" autoAdjust="0"/>
  </p:normalViewPr>
  <p:slideViewPr>
    <p:cSldViewPr>
      <p:cViewPr>
        <p:scale>
          <a:sx n="66" d="100"/>
          <a:sy n="66" d="100"/>
        </p:scale>
        <p:origin x="-414" y="42"/>
      </p:cViewPr>
      <p:guideLst>
        <p:guide orient="horz" pos="5068"/>
        <p:guide pos="785"/>
      </p:guideLst>
    </p:cSldViewPr>
  </p:slideViewPr>
  <p:outlineViewPr>
    <p:cViewPr>
      <p:scale>
        <a:sx n="33" d="100"/>
        <a:sy n="33" d="100"/>
      </p:scale>
      <p:origin x="0" y="432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280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r">
              <a:defRPr sz="1200"/>
            </a:lvl1pPr>
          </a:lstStyle>
          <a:p>
            <a:pPr>
              <a:defRPr/>
            </a:pPr>
            <a:fld id="{341DE077-EFAD-45F7-9648-23A848E86495}" type="datetimeFigureOut">
              <a:rPr lang="cs-CZ"/>
              <a:pPr>
                <a:defRPr/>
              </a:pPr>
              <a:t>28.06.2017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5300"/>
          </a:xfrm>
          <a:prstGeom prst="rect">
            <a:avLst/>
          </a:prstGeom>
        </p:spPr>
        <p:txBody>
          <a:bodyPr vert="horz" lIns="91275" tIns="45638" rIns="91275" bIns="4563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</p:spPr>
        <p:txBody>
          <a:bodyPr vert="horz" lIns="91275" tIns="45638" rIns="91275" bIns="45638" rtlCol="0" anchor="b"/>
          <a:lstStyle>
            <a:lvl1pPr algn="r">
              <a:defRPr sz="1200"/>
            </a:lvl1pPr>
          </a:lstStyle>
          <a:p>
            <a:pPr>
              <a:defRPr/>
            </a:pPr>
            <a:fld id="{804138DD-3E93-4CB8-9D96-82F3872D97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142672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275" tIns="45638" rIns="91275" bIns="45638" rtlCol="0"/>
          <a:lstStyle>
            <a:lvl1pPr algn="r">
              <a:defRPr sz="1200"/>
            </a:lvl1pPr>
          </a:lstStyle>
          <a:p>
            <a:pPr>
              <a:defRPr/>
            </a:pPr>
            <a:fld id="{AC9FFA57-19BB-4AB4-989A-C6B18F6795E6}" type="datetimeFigureOut">
              <a:rPr lang="cs-CZ"/>
              <a:pPr>
                <a:defRPr/>
              </a:pPr>
              <a:t>28.06.2017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75" tIns="45638" rIns="91275" bIns="45638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275" tIns="45638" rIns="91275" bIns="45638" rtlCol="0"/>
          <a:lstStyle/>
          <a:p>
            <a:pPr lvl="0"/>
            <a:r>
              <a:rPr lang="cs-CZ" noProof="0"/>
              <a:t>Kliknutím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5300"/>
          </a:xfrm>
          <a:prstGeom prst="rect">
            <a:avLst/>
          </a:prstGeom>
        </p:spPr>
        <p:txBody>
          <a:bodyPr vert="horz" lIns="91275" tIns="45638" rIns="91275" bIns="4563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5300"/>
          </a:xfrm>
          <a:prstGeom prst="rect">
            <a:avLst/>
          </a:prstGeom>
        </p:spPr>
        <p:txBody>
          <a:bodyPr vert="horz" lIns="91275" tIns="45638" rIns="91275" bIns="45638" rtlCol="0" anchor="b"/>
          <a:lstStyle>
            <a:lvl1pPr algn="r">
              <a:defRPr sz="1200"/>
            </a:lvl1pPr>
          </a:lstStyle>
          <a:p>
            <a:pPr>
              <a:defRPr/>
            </a:pPr>
            <a:fld id="{7BEC0968-DD2B-40FF-B311-5D8530236E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96757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81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C4BC5016-DCB5-4C9D-94DF-6E34CFF6E3EF}" type="slidenum">
              <a:rPr lang="cs-CZ" altLang="cs-CZ" sz="1200" smtClean="0"/>
              <a:pPr/>
              <a:t>1</a:t>
            </a:fld>
            <a:endParaRPr lang="cs-CZ" altLang="cs-CZ" sz="1200"/>
          </a:p>
        </p:txBody>
      </p:sp>
    </p:spTree>
    <p:extLst>
      <p:ext uri="{BB962C8B-B14F-4D97-AF65-F5344CB8AC3E}">
        <p14:creationId xmlns:p14="http://schemas.microsoft.com/office/powerpoint/2010/main" val="1921964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5122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2969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14542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43404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14492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74395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07188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1419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>
            <a:lvl1pPr algn="ctr">
              <a:defRPr sz="5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 sz="44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0402731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28554893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118600" y="1257300"/>
            <a:ext cx="2616200" cy="60960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270000" y="1257300"/>
            <a:ext cx="7696200" cy="60960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74523653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70000" y="2284512"/>
            <a:ext cx="10464800" cy="57609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203210245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86539345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270000" y="2284413"/>
            <a:ext cx="5156200" cy="5761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78600" y="2284413"/>
            <a:ext cx="5156200" cy="57610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121129760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4166585834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</p:spTree>
    <p:extLst>
      <p:ext uri="{BB962C8B-B14F-4D97-AF65-F5344CB8AC3E}">
        <p14:creationId xmlns:p14="http://schemas.microsoft.com/office/powerpoint/2010/main" val="374997644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397015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499015927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>
                <a:sym typeface="Myriad Pro" charset="0"/>
              </a:rPr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368917055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8" y="0"/>
            <a:ext cx="13017501" cy="976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46188" y="2284413"/>
            <a:ext cx="10488612" cy="5761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>
                <a:sym typeface="Myriad Pro" charset="0"/>
              </a:rPr>
              <a:t>Kliknutím lze upravit styly předlohy textu.</a:t>
            </a:r>
          </a:p>
          <a:p>
            <a:pPr lvl="1"/>
            <a:r>
              <a:rPr lang="cs-CZ" altLang="cs-CZ" dirty="0">
                <a:sym typeface="Myriad Pro" charset="0"/>
              </a:rPr>
              <a:t>Druhá úroveň</a:t>
            </a:r>
          </a:p>
          <a:p>
            <a:pPr lvl="2"/>
            <a:r>
              <a:rPr lang="cs-CZ" altLang="cs-CZ" dirty="0">
                <a:sym typeface="Myriad Pro" charset="0"/>
              </a:rPr>
              <a:t>Třetí úroveň</a:t>
            </a:r>
          </a:p>
          <a:p>
            <a:pPr lvl="3"/>
            <a:r>
              <a:rPr lang="cs-CZ" altLang="cs-CZ" dirty="0">
                <a:sym typeface="Myriad Pro" charset="0"/>
              </a:rPr>
              <a:t>Čtvrtá úroveň</a:t>
            </a:r>
          </a:p>
          <a:p>
            <a:pPr lvl="4"/>
            <a:r>
              <a:rPr lang="cs-CZ" altLang="cs-CZ" dirty="0">
                <a:sym typeface="Myriad Pro" charset="0"/>
              </a:rPr>
              <a:t>Pátá úroveň</a:t>
            </a:r>
            <a:endParaRPr lang="en-US" altLang="cs-CZ" dirty="0">
              <a:sym typeface="Myriad Pro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484188"/>
            <a:ext cx="10464800" cy="165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>
                <a:sym typeface="Myriad Pro Bold Cond" charset="0"/>
              </a:rPr>
              <a:t>Kliknutím lze upravit styl.</a:t>
            </a:r>
            <a:endParaRPr lang="en-US" altLang="cs-CZ" dirty="0">
              <a:sym typeface="Myriad Pro Bold Cond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7BC143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Myriad Pro Bold Cond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Myriad Pro Bold Cond" charset="0"/>
          <a:ea typeface="ヒラギノ角ゴ ProN W6" charset="0"/>
          <a:cs typeface="ヒラギノ角ゴ ProN W6" charset="0"/>
          <a:sym typeface="Myriad Pro Bold Cond" charset="0"/>
        </a:defRPr>
      </a:lvl9pPr>
    </p:titleStyle>
    <p:bodyStyle>
      <a:lvl1pPr marL="571500" indent="-571500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•"/>
        <a:defRPr sz="2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Myriad Pro" charset="0"/>
        </a:defRPr>
      </a:lvl1pPr>
      <a:lvl2pPr marL="1162050" indent="-533400" algn="l" defTabSz="1162050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2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Myriad Pro" charset="0"/>
        </a:defRPr>
      </a:lvl2pPr>
      <a:lvl3pPr marL="1790700" indent="-571500" algn="l" rtl="0" eaLnBrk="1" fontAlgn="base" hangingPunct="1">
        <a:spcBef>
          <a:spcPct val="0"/>
        </a:spcBef>
        <a:spcAft>
          <a:spcPct val="0"/>
        </a:spcAft>
        <a:buChar char="-"/>
        <a:defRPr sz="2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Myriad Pro" charset="0"/>
        </a:defRPr>
      </a:lvl3pPr>
      <a:lvl4pPr marL="2324100" indent="-571500" algn="l" rtl="0" eaLnBrk="1" fontAlgn="base" hangingPunct="1">
        <a:spcBef>
          <a:spcPct val="0"/>
        </a:spcBef>
        <a:spcAft>
          <a:spcPct val="0"/>
        </a:spcAft>
        <a:buFont typeface="Arial" charset="0"/>
        <a:buChar char="•"/>
        <a:defRPr sz="2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Myriad Pro" charset="0"/>
        </a:defRPr>
      </a:lvl4pPr>
      <a:lvl5pPr marL="2781300" indent="-571500" algn="l" rtl="0" eaLnBrk="1" fontAlgn="base" hangingPunct="1">
        <a:spcBef>
          <a:spcPct val="0"/>
        </a:spcBef>
        <a:spcAft>
          <a:spcPct val="0"/>
        </a:spcAft>
        <a:buChar char="-"/>
        <a:defRPr sz="28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  <a:sym typeface="Myriad Pro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Myriad Pro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 descr="C:\Documents and Settings\user\Plocha\NOVA_PREZENTACE\Prezentace.00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33494" y="-325120"/>
            <a:ext cx="13871787" cy="10403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00150219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61FDA1-246A-4B87-BBD7-87B062521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0000" y="484188"/>
            <a:ext cx="10464800" cy="1080244"/>
          </a:xfrm>
        </p:spPr>
        <p:txBody>
          <a:bodyPr/>
          <a:lstStyle/>
          <a:p>
            <a:r>
              <a:rPr lang="cs-CZ" dirty="0"/>
              <a:t>Připravované 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8B6100-C728-4C09-AE73-F18361E7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0000" y="1780456"/>
            <a:ext cx="10464800" cy="6264994"/>
          </a:xfrm>
        </p:spPr>
        <p:txBody>
          <a:bodyPr/>
          <a:lstStyle/>
          <a:p>
            <a:pPr marL="0" lvl="0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pPr lvl="0"/>
            <a:r>
              <a:rPr lang="cs-CZ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POPs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 (</a:t>
            </a:r>
            <a:r>
              <a:rPr lang="cs-CZ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Recast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nařízení o perzistentních organických znečišťujících látkách by Evropská komise měla zveřejnit v září)</a:t>
            </a:r>
          </a:p>
          <a:p>
            <a:pPr lvl="0"/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REACH (Fitness </a:t>
            </a:r>
            <a:r>
              <a:rPr lang="cs-CZ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check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legislativy v oblasti chemických látek)</a:t>
            </a:r>
          </a:p>
          <a:p>
            <a:pPr lvl="0"/>
            <a:r>
              <a:rPr lang="cs-CZ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SDGs</a:t>
            </a: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(implementace)</a:t>
            </a:r>
          </a:p>
          <a:p>
            <a:pPr lvl="0"/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7.EAP</a:t>
            </a:r>
          </a:p>
          <a:p>
            <a:pPr lvl="0"/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Voda  (připravovaná zpráva k vodnímu hospodářství se zaměřením na financování)</a:t>
            </a:r>
          </a:p>
          <a:p>
            <a:pPr lvl="0"/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Správa Energetické unie  (spolupráce pracovní skupiny pro energetiku a pracovní skupiny pro životní prostředí)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2556052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414686" y="3940696"/>
            <a:ext cx="10390832" cy="4032448"/>
          </a:xfrm>
          <a:prstGeom prst="rect">
            <a:avLst/>
          </a:prstGeom>
        </p:spPr>
        <p:txBody>
          <a:bodyPr anchor="ctr"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rgbClr val="7BC14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  <a:sym typeface="Myriad Pro Bold Cond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60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Myriad Pro Bold Cond" charset="0"/>
                <a:ea typeface="ヒラギノ角ゴ ProN W6" charset="0"/>
                <a:cs typeface="ヒラギノ角ゴ ProN W6" charset="0"/>
                <a:sym typeface="Myriad Pro Bold Cond" charset="0"/>
              </a:defRPr>
            </a:lvl9pPr>
          </a:lstStyle>
          <a:p>
            <a:pPr>
              <a:defRPr/>
            </a:pPr>
            <a:r>
              <a:rPr lang="cs-CZ" altLang="cs-CZ" sz="5400" kern="0" dirty="0"/>
              <a:t>Děkuji Vám za pozornost</a:t>
            </a:r>
          </a:p>
          <a:p>
            <a:pPr>
              <a:defRPr/>
            </a:pPr>
            <a:endParaRPr lang="cs-CZ" altLang="cs-CZ" sz="5400" kern="0" dirty="0"/>
          </a:p>
          <a:p>
            <a:pPr algn="r"/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Jana Ponocná</a:t>
            </a:r>
          </a:p>
          <a:p>
            <a:pPr algn="r"/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Ministerstvo životního prostředí</a:t>
            </a:r>
          </a:p>
          <a:p>
            <a:pPr algn="r"/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Oddělení EU</a:t>
            </a:r>
          </a:p>
          <a:p>
            <a:pPr algn="r"/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Odbor mezinárodních vztahů</a:t>
            </a:r>
          </a:p>
          <a:p>
            <a:pPr algn="r"/>
            <a:r>
              <a:rPr lang="cs-CZ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jana.ponocna@mzp.cz</a:t>
            </a:r>
          </a:p>
          <a:p>
            <a:pPr>
              <a:defRPr/>
            </a:pPr>
            <a:endParaRPr lang="cs-CZ" altLang="cs-CZ" sz="5400" kern="0" dirty="0"/>
          </a:p>
          <a:p>
            <a:pPr>
              <a:defRPr/>
            </a:pPr>
            <a:r>
              <a:rPr lang="cs-CZ" altLang="cs-CZ" sz="5400" kern="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7778995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Obráze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004800" cy="975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207661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E90AD2-3A0B-4502-A07D-C83F3D0D31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4725" y="4660776"/>
            <a:ext cx="11055350" cy="288032"/>
          </a:xfrm>
        </p:spPr>
        <p:txBody>
          <a:bodyPr/>
          <a:lstStyle/>
          <a:p>
            <a:r>
              <a:rPr lang="cs-CZ" sz="3200" dirty="0"/>
              <a:t>25. porada národní sítě IMPEL </a:t>
            </a:r>
            <a:br>
              <a:rPr lang="cs-CZ" sz="3200" dirty="0"/>
            </a:br>
            <a:r>
              <a:rPr lang="cs-CZ" sz="3200" dirty="0"/>
              <a:t>a 41. porada skupiny pro mezinárodní spolupráci ČIŽP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8F9D38F-7DE8-459E-A6DA-F50CAAECCC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51038" y="6965032"/>
            <a:ext cx="9102725" cy="1055018"/>
          </a:xfrm>
        </p:spPr>
        <p:txBody>
          <a:bodyPr/>
          <a:lstStyle/>
          <a:p>
            <a:pPr algn="r"/>
            <a:r>
              <a:rPr lang="cs-CZ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29. červen 2017</a:t>
            </a:r>
            <a:endParaRPr lang="cs-CZ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926123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70000" y="484188"/>
            <a:ext cx="10464800" cy="1655762"/>
          </a:xfrm>
        </p:spPr>
        <p:txBody>
          <a:bodyPr/>
          <a:lstStyle/>
          <a:p>
            <a:r>
              <a:rPr lang="cs-CZ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Maltské předsednictví v Radě EU </a:t>
            </a:r>
            <a:br>
              <a:rPr lang="cs-CZ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sz="2800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leden – 30. červen 2017</a:t>
            </a:r>
            <a:br>
              <a:rPr lang="cs-CZ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cs-CZ" dirty="0">
                <a:solidFill>
                  <a:schemeClr val="accent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Důležitá jednání: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>
                <a:solidFill>
                  <a:schemeClr val="accent1"/>
                </a:solidFill>
              </a:rPr>
              <a:t>Rada pro životní prostředí, 28. únor, Brusel</a:t>
            </a:r>
          </a:p>
          <a:p>
            <a:pPr marL="0" indent="0">
              <a:buNone/>
            </a:pPr>
            <a:r>
              <a:rPr lang="cs-CZ" dirty="0"/>
              <a:t>Témata: EU ETS, Agenda 2030, EIR 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>
                <a:solidFill>
                  <a:schemeClr val="accent1"/>
                </a:solidFill>
              </a:rPr>
              <a:t>Neformální zasedání ministrů životního prostředí, 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    25.-26. duben, Valletta</a:t>
            </a:r>
          </a:p>
          <a:p>
            <a:pPr marL="0" indent="0">
              <a:buNone/>
            </a:pPr>
            <a:r>
              <a:rPr lang="cs-CZ" dirty="0"/>
              <a:t>Témata: oběhové hospodářství, plast v oceánech</a:t>
            </a: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r>
              <a:rPr lang="cs-CZ" dirty="0">
                <a:solidFill>
                  <a:schemeClr val="accent1"/>
                </a:solidFill>
              </a:rPr>
              <a:t>Rada pro životní prostředí 19. červen, Lucemburk</a:t>
            </a:r>
          </a:p>
          <a:p>
            <a:pPr marL="0" indent="0">
              <a:buNone/>
            </a:pPr>
            <a:r>
              <a:rPr lang="cs-CZ" dirty="0"/>
              <a:t>Témata: non ETS, Akční plán pro přírodu, lidi a hospodářství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1026" name="Picture 2" descr="https://osha.europa.eu/sites/default/files/images/large_Maltese%20presidency.jpg">
            <a:extLst>
              <a:ext uri="{FF2B5EF4-FFF2-40B4-BE49-F238E27FC236}">
                <a16:creationId xmlns:a16="http://schemas.microsoft.com/office/drawing/2014/main" id="{C5B3C0C4-09B9-4715-854A-3FC744437D49}"/>
              </a:ext>
            </a:extLst>
          </p:cNvPr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750" y="570012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259478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9AD7A6-D1DB-4CFE-8417-7FF50B7F2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Estonské předsednictví v Radě EU </a:t>
            </a:r>
            <a:br>
              <a:rPr lang="cs-CZ" dirty="0"/>
            </a:br>
            <a:r>
              <a:rPr lang="cs-CZ" sz="2800" dirty="0"/>
              <a:t>1. července – 31. prosince 2017</a:t>
            </a:r>
            <a:br>
              <a:rPr lang="cs-CZ" dirty="0"/>
            </a:br>
            <a:r>
              <a:rPr lang="cs-CZ" dirty="0"/>
              <a:t>Důležitá jednání během EE PRES: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BA7CB0F-9253-49D4-BB7B-8414BBE36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>
                <a:solidFill>
                  <a:schemeClr val="accent1"/>
                </a:solidFill>
              </a:rPr>
              <a:t>Neformální zasedání ministrů životního prostředí,  </a:t>
            </a:r>
          </a:p>
          <a:p>
            <a:pPr marL="0" indent="0">
              <a:buNone/>
            </a:pPr>
            <a:r>
              <a:rPr lang="cs-CZ" dirty="0">
                <a:solidFill>
                  <a:schemeClr val="accent1"/>
                </a:solidFill>
              </a:rPr>
              <a:t>    13.-14. červenec, </a:t>
            </a:r>
            <a:r>
              <a:rPr lang="cs-CZ" dirty="0" err="1">
                <a:solidFill>
                  <a:schemeClr val="accent1"/>
                </a:solidFill>
              </a:rPr>
              <a:t>Tallin</a:t>
            </a:r>
            <a:endParaRPr lang="cs-CZ" dirty="0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dirty="0"/>
              <a:t>Témata: </a:t>
            </a:r>
            <a:r>
              <a:rPr lang="cs-CZ" dirty="0" err="1"/>
              <a:t>ekoinovace</a:t>
            </a:r>
            <a:r>
              <a:rPr lang="cs-CZ" dirty="0"/>
              <a:t>, klima, bílá kniha o budoucnosti EU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>
                <a:solidFill>
                  <a:schemeClr val="accent1"/>
                </a:solidFill>
              </a:rPr>
              <a:t>Rada pro životní prostředí 13. říjen, Lucemburk</a:t>
            </a:r>
          </a:p>
          <a:p>
            <a:pPr marL="0" indent="0">
              <a:buNone/>
            </a:pPr>
            <a:r>
              <a:rPr lang="cs-CZ" dirty="0"/>
              <a:t>Témata: non ETS (ESR a LULUCF obecný přístup), COP23 závěry</a:t>
            </a:r>
          </a:p>
          <a:p>
            <a:pPr marL="0" indent="0">
              <a:buNone/>
            </a:pPr>
            <a:endParaRPr lang="cs-CZ" dirty="0">
              <a:solidFill>
                <a:schemeClr val="accent1"/>
              </a:solidFill>
            </a:endParaRPr>
          </a:p>
          <a:p>
            <a:r>
              <a:rPr lang="cs-CZ" dirty="0">
                <a:solidFill>
                  <a:schemeClr val="accent1"/>
                </a:solidFill>
              </a:rPr>
              <a:t>Rada pro životní prostředí 19. prosinec, Brusel</a:t>
            </a:r>
          </a:p>
          <a:p>
            <a:pPr marL="0" indent="0">
              <a:buNone/>
            </a:pPr>
            <a:r>
              <a:rPr lang="cs-CZ" dirty="0"/>
              <a:t>Témata: </a:t>
            </a:r>
            <a:r>
              <a:rPr lang="cs-CZ" dirty="0" err="1"/>
              <a:t>Ekoinovace</a:t>
            </a:r>
            <a:r>
              <a:rPr lang="cs-CZ" dirty="0"/>
              <a:t> závěry, informace PRES k non ETS</a:t>
            </a:r>
          </a:p>
          <a:p>
            <a:endParaRPr lang="cs-CZ" dirty="0"/>
          </a:p>
        </p:txBody>
      </p:sp>
      <p:pic>
        <p:nvPicPr>
          <p:cNvPr id="6" name="Zástupný symbol pro obsah 4">
            <a:extLst>
              <a:ext uri="{FF2B5EF4-FFF2-40B4-BE49-F238E27FC236}">
                <a16:creationId xmlns:a16="http://schemas.microsoft.com/office/drawing/2014/main" id="{E6A5859B-D016-4A8F-B2CA-444492A45F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62" y="988368"/>
            <a:ext cx="1749872" cy="1760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43240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A06C6B-D0E1-44B2-933C-128A386C0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0000" y="484188"/>
            <a:ext cx="10464800" cy="2520404"/>
          </a:xfrm>
        </p:spPr>
        <p:txBody>
          <a:bodyPr/>
          <a:lstStyle/>
          <a:p>
            <a:br>
              <a:rPr lang="cs-CZ" dirty="0"/>
            </a:br>
            <a:br>
              <a:rPr lang="cs-CZ" dirty="0"/>
            </a:br>
            <a:r>
              <a:rPr lang="cs-CZ" dirty="0"/>
              <a:t> </a:t>
            </a:r>
            <a:br>
              <a:rPr lang="cs-CZ" dirty="0"/>
            </a:br>
            <a:br>
              <a:rPr lang="cs-CZ" dirty="0"/>
            </a:br>
            <a:r>
              <a:rPr lang="cs-CZ" dirty="0"/>
              <a:t>Projednávaná legislativa: </a:t>
            </a:r>
            <a:br>
              <a:rPr lang="cs-CZ" dirty="0"/>
            </a:br>
            <a:r>
              <a:rPr lang="cs-CZ" dirty="0"/>
              <a:t> Ochrana klimatu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0653D4A-96EA-400F-B222-31FBCF3C4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0000" y="2716560"/>
            <a:ext cx="10464800" cy="4824536"/>
          </a:xfrm>
        </p:spPr>
        <p:txBody>
          <a:bodyPr/>
          <a:lstStyle/>
          <a:p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EU ETS</a:t>
            </a:r>
          </a:p>
          <a:p>
            <a:pPr marL="0" indent="0">
              <a:buNone/>
            </a:pPr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obecný přístup přijat na únorové Radě EU za MT PRES</a:t>
            </a:r>
          </a:p>
          <a:p>
            <a:pPr marL="0" indent="0">
              <a:buNone/>
            </a:pPr>
            <a:endParaRPr lang="cs-CZ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cs-CZ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Non ETS (ESR a LULUCF)</a:t>
            </a:r>
          </a:p>
          <a:p>
            <a:pPr marL="0" indent="0">
              <a:buNone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EE PRES plánuje přijetí obecného přístupu na říjnové Radě </a:t>
            </a:r>
          </a:p>
          <a:p>
            <a:pPr marL="0" indent="0">
              <a:buNone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ETS letectví</a:t>
            </a:r>
          </a:p>
          <a:p>
            <a:pPr marL="0" indent="0">
              <a:buNone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Prodloužení obchodovacího období</a:t>
            </a:r>
          </a:p>
          <a:p>
            <a:pPr marL="0" indent="0">
              <a:buNone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Pařížská dohoda </a:t>
            </a:r>
          </a:p>
          <a:p>
            <a:pPr marL="0" indent="0">
              <a:buNone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Paříž</a:t>
            </a:r>
          </a:p>
          <a:p>
            <a:pPr marL="0" indent="0">
              <a:buNone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cs-CZ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buNone/>
            </a:pPr>
            <a:endParaRPr lang="cs-CZ" sz="3200" b="1" dirty="0">
              <a:solidFill>
                <a:srgbClr val="7BC143"/>
              </a:solidFill>
            </a:endParaRPr>
          </a:p>
          <a:p>
            <a:pPr marL="0" indent="0">
              <a:buNone/>
            </a:pPr>
            <a:endParaRPr lang="cs-CZ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0" indent="0">
              <a:buNone/>
            </a:pPr>
            <a:endParaRPr lang="cs-CZ" sz="3200" b="1" dirty="0">
              <a:solidFill>
                <a:srgbClr val="7BC14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788376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22F4B3-4F41-47B8-B8D8-B6DAA272BC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Oběhové hospodářství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9DFAFEE-1D4B-4937-97A9-45DBD8A024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r>
              <a:rPr lang="cs-CZ" dirty="0"/>
              <a:t>Obaly a obalové odpady</a:t>
            </a:r>
          </a:p>
          <a:p>
            <a:endParaRPr lang="cs-CZ" dirty="0"/>
          </a:p>
          <a:p>
            <a:r>
              <a:rPr lang="cs-CZ" dirty="0"/>
              <a:t>Skládkování odpadů</a:t>
            </a:r>
          </a:p>
          <a:p>
            <a:endParaRPr lang="cs-CZ" dirty="0"/>
          </a:p>
          <a:p>
            <a:r>
              <a:rPr lang="cs-CZ" dirty="0"/>
              <a:t>Vozidla s ukončenou životností, baterie a akumulátory a odpadních elektrická a elektronická zařízení </a:t>
            </a:r>
          </a:p>
          <a:p>
            <a:endParaRPr lang="cs-CZ" dirty="0"/>
          </a:p>
          <a:p>
            <a:r>
              <a:rPr lang="cs-CZ" dirty="0"/>
              <a:t>Návrh směrnice o odpadech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179756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9AB39B-084D-44F3-A20C-AA535C5570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4725" y="844353"/>
            <a:ext cx="11055350" cy="792088"/>
          </a:xfrm>
        </p:spPr>
        <p:txBody>
          <a:bodyPr/>
          <a:lstStyle/>
          <a:p>
            <a:r>
              <a:rPr lang="cs-CZ" sz="3200" dirty="0">
                <a:solidFill>
                  <a:schemeClr val="accent2">
                    <a:lumMod val="75000"/>
                  </a:schemeClr>
                </a:solidFill>
              </a:rPr>
              <a:t>Další: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FD063C6-86B5-42D8-8658-74779F8271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51037" y="2068488"/>
            <a:ext cx="9102725" cy="5012656"/>
          </a:xfrm>
        </p:spPr>
        <p:txBody>
          <a:bodyPr/>
          <a:lstStyle/>
          <a:p>
            <a:pPr algn="l"/>
            <a:r>
              <a:rPr lang="cs-CZ" sz="2800" dirty="0" err="1"/>
              <a:t>Minamatský</a:t>
            </a:r>
            <a:r>
              <a:rPr lang="cs-CZ" sz="2800" dirty="0"/>
              <a:t> balíček: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Návrh na ratifikaci </a:t>
            </a:r>
            <a:r>
              <a:rPr lang="cs-CZ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Minamatské</a:t>
            </a: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úmluvy a návrhu nařízení EP a Rady o rtuti a o zrušení nařízení (ES) č. 1102/2008</a:t>
            </a:r>
          </a:p>
          <a:p>
            <a:pPr algn="l"/>
            <a:endParaRPr lang="cs-CZ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Akční plán pro přírodu, lidi a hospodářství</a:t>
            </a:r>
          </a:p>
          <a:p>
            <a:pPr algn="l"/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 Závěry na červnové Radě</a:t>
            </a:r>
          </a:p>
          <a:p>
            <a:pPr algn="l"/>
            <a:endParaRPr lang="cs-CZ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/>
            <a:endParaRPr lang="cs-CZ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/>
            <a:endParaRPr lang="cs-CZ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5057581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F358B2-83D6-4085-9B79-81966FCB24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4725" y="2068487"/>
            <a:ext cx="11055350" cy="720081"/>
          </a:xfrm>
        </p:spPr>
        <p:txBody>
          <a:bodyPr/>
          <a:lstStyle/>
          <a:p>
            <a:r>
              <a:rPr lang="cs-CZ" sz="3200" dirty="0"/>
              <a:t>Další priority EE PRES v oblasti ŽP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67E9387-3F08-46C4-8010-3C03D232A6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5896" y="3004592"/>
            <a:ext cx="9102725" cy="4032447"/>
          </a:xfrm>
        </p:spPr>
        <p:txBody>
          <a:bodyPr/>
          <a:lstStyle/>
          <a:p>
            <a:pPr algn="l"/>
            <a:r>
              <a:rPr lang="cs-CZ" sz="2800" dirty="0" err="1">
                <a:solidFill>
                  <a:schemeClr val="accent1"/>
                </a:solidFill>
              </a:rPr>
              <a:t>Ekoinovace</a:t>
            </a:r>
            <a:endParaRPr lang="cs-CZ" sz="2800" dirty="0">
              <a:solidFill>
                <a:schemeClr val="accent1"/>
              </a:solidFill>
            </a:endParaRPr>
          </a:p>
          <a:p>
            <a:pPr algn="l"/>
            <a:endParaRPr lang="cs-CZ" sz="2800" dirty="0">
              <a:solidFill>
                <a:schemeClr val="accent1"/>
              </a:solidFill>
            </a:endParaRPr>
          </a:p>
          <a:p>
            <a:pPr algn="l"/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zaměří se na identifikaci bariér pro průmysl, propojení s financováním, oběhovým hospodářstvím, chemickým průmyslem, </a:t>
            </a:r>
            <a:r>
              <a:rPr lang="cs-CZ" sz="2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SDGs</a:t>
            </a:r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 další</a:t>
            </a:r>
          </a:p>
          <a:p>
            <a:pPr algn="l"/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algn="l"/>
            <a:r>
              <a:rPr lang="cs-CZ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Cíl: závěry Rady</a:t>
            </a:r>
          </a:p>
          <a:p>
            <a:pPr algn="l"/>
            <a:endParaRPr lang="cs-CZ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/>
            <a:endParaRPr lang="cs-CZ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l"/>
            <a:endParaRPr 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93863CB-8966-4427-A8CA-342556316D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712" y="484312"/>
            <a:ext cx="2631233" cy="379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52481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nk">
  <a:themeElements>
    <a:clrScheme name="Lucie_logomanual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BC143"/>
      </a:accent1>
      <a:accent2>
        <a:srgbClr val="CEE5B8"/>
      </a:accent2>
      <a:accent3>
        <a:srgbClr val="467A26"/>
      </a:accent3>
      <a:accent4>
        <a:srgbClr val="000000"/>
      </a:accent4>
      <a:accent5>
        <a:srgbClr val="A5A5A5"/>
      </a:accent5>
      <a:accent6>
        <a:srgbClr val="404040"/>
      </a:accent6>
      <a:hlink>
        <a:srgbClr val="99CC00"/>
      </a:hlink>
      <a:folHlink>
        <a:srgbClr val="99CC00"/>
      </a:folHlink>
    </a:clrScheme>
    <a:fontScheme name="Nazev kapitoly">
      <a:majorFont>
        <a:latin typeface="Myriad Pro Bold Cond"/>
        <a:ea typeface="ヒラギノ角ゴ ProN W6"/>
        <a:cs typeface="ヒラギノ角ゴ ProN W6"/>
      </a:majorFont>
      <a:minorFont>
        <a:latin typeface="Myriad Pro"/>
        <a:ea typeface="ヒラギノ角ゴ ProN W3"/>
        <a:cs typeface="ヒラギノ角ゴ ProN W3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Nazev kapito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_MŽP_čj_new.pptx" id="{09A7FC06-68CF-4403-A956-597BCCA30FE1}" vid="{91F8BF33-444B-4C6E-AEAD-75163C87C836}"/>
    </a:ext>
  </a:ext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Pages>0</Pages>
  <Words>326</Words>
  <Characters>0</Characters>
  <Application>Microsoft Office PowerPoint</Application>
  <PresentationFormat>Vlastní</PresentationFormat>
  <Lines>0</Lines>
  <Paragraphs>87</Paragraphs>
  <Slides>11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10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22" baseType="lpstr">
      <vt:lpstr>Arial</vt:lpstr>
      <vt:lpstr>Calibri</vt:lpstr>
      <vt:lpstr>Gill Sans</vt:lpstr>
      <vt:lpstr>Myriad Pro</vt:lpstr>
      <vt:lpstr>Myriad Pro Bold Cond</vt:lpstr>
      <vt:lpstr>Times New Roman</vt:lpstr>
      <vt:lpstr>Verdana</vt:lpstr>
      <vt:lpstr>Wingdings</vt:lpstr>
      <vt:lpstr>ヒラギノ角ゴ ProN W3</vt:lpstr>
      <vt:lpstr>ヒラギノ角ゴ ProN W6</vt:lpstr>
      <vt:lpstr>Blank</vt:lpstr>
      <vt:lpstr>Prezentace aplikace PowerPoint</vt:lpstr>
      <vt:lpstr>Prezentace aplikace PowerPoint</vt:lpstr>
      <vt:lpstr>25. porada národní sítě IMPEL  a 41. porada skupiny pro mezinárodní spolupráci ČIŽP</vt:lpstr>
      <vt:lpstr>Maltské předsednictví v Radě EU  1. leden – 30. červen 2017 Důležitá jednání: </vt:lpstr>
      <vt:lpstr>Estonské předsednictví v Radě EU  1. července – 31. prosince 2017 Důležitá jednání během EE PRES:</vt:lpstr>
      <vt:lpstr>     Projednávaná legislativa:   Ochrana klimatu </vt:lpstr>
      <vt:lpstr>Oběhové hospodářství</vt:lpstr>
      <vt:lpstr>Další: </vt:lpstr>
      <vt:lpstr>Další priority EE PRES v oblasti ŽP </vt:lpstr>
      <vt:lpstr>Připravované :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2017-06-28T04:58:23Z</dcterms:created>
  <dcterms:modified xsi:type="dcterms:W3CDTF">2017-06-29T04:17:27Z</dcterms:modified>
</cp:coreProperties>
</file>