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71" r:id="rId2"/>
    <p:sldId id="270" r:id="rId3"/>
    <p:sldId id="273" r:id="rId4"/>
    <p:sldId id="269" r:id="rId5"/>
    <p:sldId id="275" r:id="rId6"/>
    <p:sldId id="274" r:id="rId7"/>
    <p:sldId id="276" r:id="rId8"/>
    <p:sldId id="279" r:id="rId9"/>
    <p:sldId id="277" r:id="rId10"/>
    <p:sldId id="278" r:id="rId11"/>
    <p:sldId id="272" r:id="rId12"/>
  </p:sldIdLst>
  <p:sldSz cx="13004800" cy="9753600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68">
          <p15:clr>
            <a:srgbClr val="A4A3A4"/>
          </p15:clr>
        </p15:guide>
        <p15:guide id="2" pos="7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C143"/>
    <a:srgbClr val="66D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015" autoAdjust="0"/>
    <p:restoredTop sz="94667" autoAdjust="0"/>
  </p:normalViewPr>
  <p:slideViewPr>
    <p:cSldViewPr>
      <p:cViewPr>
        <p:scale>
          <a:sx n="66" d="100"/>
          <a:sy n="66" d="100"/>
        </p:scale>
        <p:origin x="-414" y="42"/>
      </p:cViewPr>
      <p:guideLst>
        <p:guide orient="horz" pos="5068"/>
        <p:guide pos="785"/>
      </p:guideLst>
    </p:cSldViewPr>
  </p:slideViewPr>
  <p:outlineViewPr>
    <p:cViewPr>
      <p:scale>
        <a:sx n="33" d="100"/>
        <a:sy n="33" d="100"/>
      </p:scale>
      <p:origin x="0" y="43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28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341DE077-EFAD-45F7-9648-23A848E86495}" type="datetimeFigureOut">
              <a:rPr lang="cs-CZ"/>
              <a:pPr>
                <a:defRPr/>
              </a:pPr>
              <a:t>28.06.2017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804138DD-3E93-4CB8-9D96-82F3872D97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4267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AC9FFA57-19BB-4AB4-989A-C6B18F6795E6}" type="datetimeFigureOut">
              <a:rPr lang="cs-CZ"/>
              <a:pPr>
                <a:defRPr/>
              </a:pPr>
              <a:t>28.06.2017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275" tIns="45638" rIns="91275" bIns="45638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7BEC0968-DD2B-40FF-B311-5D8530236E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6757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BC5016-DCB5-4C9D-94DF-6E34CFF6E3EF}" type="slidenum">
              <a:rPr lang="cs-CZ" altLang="cs-CZ" sz="1200" smtClean="0"/>
              <a:pPr/>
              <a:t>1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21964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122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96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454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40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449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439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718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1419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>
            <a:lvl1pPr algn="ctr">
              <a:defRPr sz="5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40273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55489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18600" y="1257300"/>
            <a:ext cx="2616200" cy="6096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0000" y="1257300"/>
            <a:ext cx="7696200" cy="6096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452365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512"/>
            <a:ext cx="10464800" cy="57609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0321024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8653934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00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786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1129760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665858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7499764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9701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9901592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>
                <a:sym typeface="Myriad Pro" charset="0"/>
              </a:rPr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689170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13017501" cy="976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6188" y="2284413"/>
            <a:ext cx="10488612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>
                <a:sym typeface="Myriad Pro" charset="0"/>
              </a:rPr>
              <a:t>Kliknutím lze upravit styly předlohy textu.</a:t>
            </a:r>
          </a:p>
          <a:p>
            <a:pPr lvl="1"/>
            <a:r>
              <a:rPr lang="cs-CZ" altLang="cs-CZ" dirty="0">
                <a:sym typeface="Myriad Pro" charset="0"/>
              </a:rPr>
              <a:t>Druhá úroveň</a:t>
            </a:r>
          </a:p>
          <a:p>
            <a:pPr lvl="2"/>
            <a:r>
              <a:rPr lang="cs-CZ" altLang="cs-CZ" dirty="0">
                <a:sym typeface="Myriad Pro" charset="0"/>
              </a:rPr>
              <a:t>Třetí úroveň</a:t>
            </a:r>
          </a:p>
          <a:p>
            <a:pPr lvl="3"/>
            <a:r>
              <a:rPr lang="cs-CZ" altLang="cs-CZ" dirty="0">
                <a:sym typeface="Myriad Pro" charset="0"/>
              </a:rPr>
              <a:t>Čtvrtá úroveň</a:t>
            </a:r>
          </a:p>
          <a:p>
            <a:pPr lvl="4"/>
            <a:r>
              <a:rPr lang="cs-CZ" altLang="cs-CZ" dirty="0">
                <a:sym typeface="Myriad Pro" charset="0"/>
              </a:rPr>
              <a:t>Pátá úroveň</a:t>
            </a:r>
            <a:endParaRPr lang="en-US" altLang="cs-CZ" dirty="0">
              <a:sym typeface="Myriad Pro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484188"/>
            <a:ext cx="104648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>
                <a:sym typeface="Myriad Pro Bold Cond" charset="0"/>
              </a:rPr>
              <a:t>Kliknutím lze upravit styl.</a:t>
            </a:r>
            <a:endParaRPr lang="en-US" altLang="cs-CZ" dirty="0">
              <a:sym typeface="Myriad Pro Bold Con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BC14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 Bold Con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9pPr>
    </p:titleStyle>
    <p:bodyStyle>
      <a:lvl1pPr marL="571500" indent="-5715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1pPr>
      <a:lvl2pPr marL="1162050" indent="-533400" algn="l" defTabSz="1162050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2pPr>
      <a:lvl3pPr marL="17907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3pPr>
      <a:lvl4pPr marL="2324100" indent="-571500" algn="l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4pPr>
      <a:lvl5pPr marL="27813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C:\Documents and Settings\user\Plocha\NOVA_PREZENTACE\Prezentace.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3494" y="-325120"/>
            <a:ext cx="13871787" cy="1040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15021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1FDA1-246A-4B87-BBD7-87B062521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484188"/>
            <a:ext cx="10464800" cy="1080244"/>
          </a:xfrm>
        </p:spPr>
        <p:txBody>
          <a:bodyPr/>
          <a:lstStyle/>
          <a:p>
            <a:r>
              <a:rPr lang="cs-CZ" dirty="0"/>
              <a:t>Připravované 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8B6100-C728-4C09-AE73-F18361E7D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00" y="1780456"/>
            <a:ext cx="10464800" cy="6264994"/>
          </a:xfrm>
        </p:spPr>
        <p:txBody>
          <a:bodyPr/>
          <a:lstStyle/>
          <a:p>
            <a:pPr marL="0" lv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lvl="0"/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POPs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(</a:t>
            </a: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Recast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nařízení o perzistentních organických znečišťujících látkách by Evropská komise měla zveřejnit v září)</a:t>
            </a:r>
          </a:p>
          <a:p>
            <a:pPr lvl="0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REACH (Fitness </a:t>
            </a: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check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legislativy v oblasti chemických látek)</a:t>
            </a:r>
          </a:p>
          <a:p>
            <a:pPr lvl="0"/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SDGs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(implementace)</a:t>
            </a:r>
          </a:p>
          <a:p>
            <a:pPr lvl="0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7.EAP</a:t>
            </a:r>
          </a:p>
          <a:p>
            <a:pPr lvl="0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Voda  (připravovaná zpráva k vodnímu hospodářství se zaměřením na financování)</a:t>
            </a:r>
          </a:p>
          <a:p>
            <a:pPr lvl="0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Správa Energetické unie  (spolupráce pracovní skupiny pro energetiku a pracovní skupiny pro životní prostředí)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55605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14686" y="3940696"/>
            <a:ext cx="10390832" cy="4032448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BC1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Myriad Pro Bold Cond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9pPr>
          </a:lstStyle>
          <a:p>
            <a:pPr>
              <a:defRPr/>
            </a:pPr>
            <a:r>
              <a:rPr lang="cs-CZ" altLang="cs-CZ" sz="5400" kern="0" dirty="0"/>
              <a:t>Děkuji Vám za pozornost</a:t>
            </a:r>
          </a:p>
          <a:p>
            <a:pPr>
              <a:defRPr/>
            </a:pPr>
            <a:endParaRPr lang="cs-CZ" altLang="cs-CZ" sz="5400" kern="0" dirty="0"/>
          </a:p>
          <a:p>
            <a:pPr algn="r"/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Jana Ponocná</a:t>
            </a:r>
          </a:p>
          <a:p>
            <a:pPr algn="r"/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Ministerstvo životního prostředí</a:t>
            </a:r>
          </a:p>
          <a:p>
            <a:pPr algn="r"/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Oddělení EU</a:t>
            </a:r>
          </a:p>
          <a:p>
            <a:pPr algn="r"/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Odbor mezinárodních vztahů</a:t>
            </a:r>
          </a:p>
          <a:p>
            <a:pPr algn="r"/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jana.ponocna@mzp.cz</a:t>
            </a:r>
          </a:p>
          <a:p>
            <a:pPr>
              <a:defRPr/>
            </a:pPr>
            <a:endParaRPr lang="cs-CZ" altLang="cs-CZ" sz="5400" kern="0" dirty="0"/>
          </a:p>
          <a:p>
            <a:pPr>
              <a:defRPr/>
            </a:pPr>
            <a:r>
              <a:rPr lang="cs-CZ" altLang="cs-CZ" sz="5400" kern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778995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07661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90AD2-3A0B-4502-A07D-C83F3D0D3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4725" y="4660776"/>
            <a:ext cx="11055350" cy="288032"/>
          </a:xfrm>
        </p:spPr>
        <p:txBody>
          <a:bodyPr/>
          <a:lstStyle/>
          <a:p>
            <a:r>
              <a:rPr lang="cs-CZ" sz="3200" dirty="0"/>
              <a:t>25. porada národní sítě IMPEL </a:t>
            </a:r>
            <a:br>
              <a:rPr lang="cs-CZ" sz="3200" dirty="0"/>
            </a:br>
            <a:r>
              <a:rPr lang="cs-CZ" sz="3200" dirty="0"/>
              <a:t>a 41. porada skupiny pro mezinárodní spolupráci ČIŽP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F9D38F-7DE8-459E-A6DA-F50CAAECC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1038" y="6965032"/>
            <a:ext cx="9102725" cy="1055018"/>
          </a:xfrm>
        </p:spPr>
        <p:txBody>
          <a:bodyPr/>
          <a:lstStyle/>
          <a:p>
            <a:pPr algn="r"/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29. červen 2017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92612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0000" y="484188"/>
            <a:ext cx="10464800" cy="1655762"/>
          </a:xfrm>
        </p:spPr>
        <p:txBody>
          <a:bodyPr/>
          <a:lstStyle/>
          <a:p>
            <a:r>
              <a:rPr lang="cs-CZ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Maltské předsednictví v Radě EU </a:t>
            </a:r>
            <a:br>
              <a:rPr lang="cs-CZ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leden – 30. červen 2017</a:t>
            </a:r>
            <a:br>
              <a:rPr lang="cs-CZ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Důležitá jednání: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Rada pro životní prostředí, 28. únor, Brusel</a:t>
            </a:r>
          </a:p>
          <a:p>
            <a:pPr marL="0" indent="0">
              <a:buNone/>
            </a:pPr>
            <a:r>
              <a:rPr lang="cs-CZ" dirty="0"/>
              <a:t>Témata: EU ETS, Agenda 2030, EIR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Neformální zasedání ministrů životního prostředí,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    25.-26. duben, Valletta</a:t>
            </a:r>
          </a:p>
          <a:p>
            <a:pPr marL="0" indent="0">
              <a:buNone/>
            </a:pPr>
            <a:r>
              <a:rPr lang="cs-CZ" dirty="0"/>
              <a:t>Témata: oběhové hospodářství, plast v oceánech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r>
              <a:rPr lang="cs-CZ" dirty="0">
                <a:solidFill>
                  <a:schemeClr val="accent1"/>
                </a:solidFill>
              </a:rPr>
              <a:t>Rada pro životní prostředí 19. červen, Lucemburk</a:t>
            </a:r>
          </a:p>
          <a:p>
            <a:pPr marL="0" indent="0">
              <a:buNone/>
            </a:pPr>
            <a:r>
              <a:rPr lang="cs-CZ" dirty="0"/>
              <a:t>Témata: non ETS, Akční plán pro přírodu, lidi a hospodářství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1026" name="Picture 2" descr="https://osha.europa.eu/sites/default/files/images/large_Maltese%20presidency.jpg">
            <a:extLst>
              <a:ext uri="{FF2B5EF4-FFF2-40B4-BE49-F238E27FC236}">
                <a16:creationId xmlns:a16="http://schemas.microsoft.com/office/drawing/2014/main" id="{C5B3C0C4-09B9-4715-854A-3FC744437D49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570012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59478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AD7A6-D1DB-4CFE-8417-7FF50B7F2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Estonské předsednictví v Radě EU </a:t>
            </a:r>
            <a:br>
              <a:rPr lang="cs-CZ" dirty="0"/>
            </a:br>
            <a:r>
              <a:rPr lang="cs-CZ" sz="2800" dirty="0"/>
              <a:t>1. července – 31. prosince 2017</a:t>
            </a:r>
            <a:br>
              <a:rPr lang="cs-CZ" dirty="0"/>
            </a:br>
            <a:r>
              <a:rPr lang="cs-CZ" dirty="0"/>
              <a:t>Důležitá jednání během EE PRES: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A7CB0F-9253-49D4-BB7B-8414BBE36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Neformální zasedání ministrů životního prostředí, 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    13.-14. červenec, </a:t>
            </a:r>
            <a:r>
              <a:rPr lang="cs-CZ" dirty="0" err="1">
                <a:solidFill>
                  <a:schemeClr val="accent1"/>
                </a:solidFill>
              </a:rPr>
              <a:t>Tallin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/>
              <a:t>Témata: </a:t>
            </a:r>
            <a:r>
              <a:rPr lang="cs-CZ" dirty="0" err="1"/>
              <a:t>ekoinovace</a:t>
            </a:r>
            <a:r>
              <a:rPr lang="cs-CZ" dirty="0"/>
              <a:t>, klima, bílá kniha o budoucnosti EU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Rada pro životní prostředí 13. říjen, Lucemburk</a:t>
            </a:r>
          </a:p>
          <a:p>
            <a:pPr marL="0" indent="0">
              <a:buNone/>
            </a:pPr>
            <a:r>
              <a:rPr lang="cs-CZ" dirty="0"/>
              <a:t>Témata: non ETS (ESR a LULUCF obecný přístup), COP23 závěry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r>
              <a:rPr lang="cs-CZ" dirty="0">
                <a:solidFill>
                  <a:schemeClr val="accent1"/>
                </a:solidFill>
              </a:rPr>
              <a:t>Rada pro životní prostředí 19. prosinec, Brusel</a:t>
            </a:r>
          </a:p>
          <a:p>
            <a:pPr marL="0" indent="0">
              <a:buNone/>
            </a:pPr>
            <a:r>
              <a:rPr lang="cs-CZ" dirty="0"/>
              <a:t>Témata: </a:t>
            </a:r>
            <a:r>
              <a:rPr lang="cs-CZ" dirty="0" err="1"/>
              <a:t>Ekoinovace</a:t>
            </a:r>
            <a:r>
              <a:rPr lang="cs-CZ" dirty="0"/>
              <a:t> závěry, informace PRES k non ETS</a:t>
            </a:r>
          </a:p>
          <a:p>
            <a:endParaRPr lang="cs-CZ" dirty="0"/>
          </a:p>
        </p:txBody>
      </p:sp>
      <p:pic>
        <p:nvPicPr>
          <p:cNvPr id="6" name="Zástupný symbol pro obsah 4">
            <a:extLst>
              <a:ext uri="{FF2B5EF4-FFF2-40B4-BE49-F238E27FC236}">
                <a16:creationId xmlns:a16="http://schemas.microsoft.com/office/drawing/2014/main" id="{E6A5859B-D016-4A8F-B2CA-444492A45F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62" y="988368"/>
            <a:ext cx="1749872" cy="176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3240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06C6B-D0E1-44B2-933C-128A386C0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484188"/>
            <a:ext cx="10464800" cy="2520404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Projednávaná legislativa: </a:t>
            </a:r>
            <a:br>
              <a:rPr lang="cs-CZ" dirty="0"/>
            </a:br>
            <a:r>
              <a:rPr lang="cs-CZ" dirty="0"/>
              <a:t> Ochrana klimatu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653D4A-96EA-400F-B222-31FBCF3C4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00" y="2716560"/>
            <a:ext cx="10464800" cy="4824536"/>
          </a:xfrm>
        </p:spPr>
        <p:txBody>
          <a:bodyPr/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EU ETS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obecný přístup přijat na únorové Radě EU za MT PRES</a:t>
            </a:r>
          </a:p>
          <a:p>
            <a:pPr marL="0" indent="0">
              <a:buNone/>
            </a:pP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Non ETS (ESR a LULUCF)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EE PRES plánuje přijetí obecného přístupu na říjnové Radě </a:t>
            </a:r>
          </a:p>
          <a:p>
            <a:pPr marL="0" indent="0">
              <a:buNone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ETS letectví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Prodloužení obchodovacího období</a:t>
            </a:r>
          </a:p>
          <a:p>
            <a:pPr marL="0" indent="0">
              <a:buNone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Pařížská dohoda </a:t>
            </a:r>
          </a:p>
          <a:p>
            <a:pPr marL="0" indent="0">
              <a:buNone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Paříž</a:t>
            </a:r>
          </a:p>
          <a:p>
            <a:pPr marL="0" indent="0">
              <a:buNone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cs-CZ" sz="3200" b="1" dirty="0">
              <a:solidFill>
                <a:srgbClr val="7BC143"/>
              </a:solidFill>
            </a:endParaRPr>
          </a:p>
          <a:p>
            <a:pPr marL="0" indent="0">
              <a:buNone/>
            </a:pPr>
            <a:endParaRPr lang="cs-CZ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cs-CZ" sz="3200" b="1" dirty="0">
              <a:solidFill>
                <a:srgbClr val="7BC1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88376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2F4B3-4F41-47B8-B8D8-B6DAA272B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Oběhové hospodářství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DFAFEE-1D4B-4937-97A9-45DBD8A02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Obaly a obalové odpady</a:t>
            </a:r>
          </a:p>
          <a:p>
            <a:endParaRPr lang="cs-CZ" dirty="0"/>
          </a:p>
          <a:p>
            <a:r>
              <a:rPr lang="cs-CZ" dirty="0"/>
              <a:t>Skládkování odpadů</a:t>
            </a:r>
          </a:p>
          <a:p>
            <a:endParaRPr lang="cs-CZ" dirty="0"/>
          </a:p>
          <a:p>
            <a:r>
              <a:rPr lang="cs-CZ" dirty="0"/>
              <a:t>Vozidla s ukončenou životností, baterie a akumulátory a odpadních elektrická a elektronická zařízení </a:t>
            </a:r>
          </a:p>
          <a:p>
            <a:endParaRPr lang="cs-CZ" dirty="0"/>
          </a:p>
          <a:p>
            <a:r>
              <a:rPr lang="cs-CZ" dirty="0"/>
              <a:t>Návrh směrnice o odpadech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7975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AB39B-084D-44F3-A20C-AA535C557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4725" y="844353"/>
            <a:ext cx="11055350" cy="792088"/>
          </a:xfrm>
        </p:spPr>
        <p:txBody>
          <a:bodyPr/>
          <a:lstStyle/>
          <a:p>
            <a:r>
              <a:rPr lang="cs-CZ" sz="3200" dirty="0">
                <a:solidFill>
                  <a:schemeClr val="accent2">
                    <a:lumMod val="75000"/>
                  </a:schemeClr>
                </a:solidFill>
              </a:rPr>
              <a:t>Další: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D063C6-86B5-42D8-8658-74779F827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1037" y="2068488"/>
            <a:ext cx="9102725" cy="5012656"/>
          </a:xfrm>
        </p:spPr>
        <p:txBody>
          <a:bodyPr/>
          <a:lstStyle/>
          <a:p>
            <a:pPr algn="l"/>
            <a:r>
              <a:rPr lang="cs-CZ" sz="2800" dirty="0" err="1"/>
              <a:t>Minamatský</a:t>
            </a:r>
            <a:r>
              <a:rPr lang="cs-CZ" sz="2800" dirty="0"/>
              <a:t> balíček: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Návrh na ratifikaci </a:t>
            </a:r>
            <a:r>
              <a:rPr lang="cs-CZ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Minamatské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úmluvy a návrhu nařízení EP a Rady o rtuti a o zrušení nařízení (ES) č. 1102/2008</a:t>
            </a:r>
          </a:p>
          <a:p>
            <a:pPr algn="l"/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Akční plán pro přírodu, lidi a hospodářství</a:t>
            </a:r>
          </a:p>
          <a:p>
            <a:pPr algn="l"/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Závěry na červnové Radě</a:t>
            </a:r>
          </a:p>
          <a:p>
            <a:pPr algn="l"/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05758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358B2-83D6-4085-9B79-81966FCB2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4725" y="2068487"/>
            <a:ext cx="11055350" cy="720081"/>
          </a:xfrm>
        </p:spPr>
        <p:txBody>
          <a:bodyPr/>
          <a:lstStyle/>
          <a:p>
            <a:r>
              <a:rPr lang="cs-CZ" sz="3200" dirty="0"/>
              <a:t>Další priority EE PRES v oblasti ŽP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7E9387-3F08-46C4-8010-3C03D232A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5896" y="3004592"/>
            <a:ext cx="9102725" cy="4032447"/>
          </a:xfrm>
        </p:spPr>
        <p:txBody>
          <a:bodyPr/>
          <a:lstStyle/>
          <a:p>
            <a:pPr algn="l"/>
            <a:r>
              <a:rPr lang="cs-CZ" sz="2800" dirty="0" err="1">
                <a:solidFill>
                  <a:schemeClr val="accent1"/>
                </a:solidFill>
              </a:rPr>
              <a:t>Ekoinovace</a:t>
            </a:r>
            <a:endParaRPr lang="cs-CZ" sz="2800" dirty="0">
              <a:solidFill>
                <a:schemeClr val="accent1"/>
              </a:solidFill>
            </a:endParaRPr>
          </a:p>
          <a:p>
            <a:pPr algn="l"/>
            <a:endParaRPr lang="cs-CZ" sz="2800" dirty="0">
              <a:solidFill>
                <a:schemeClr val="accent1"/>
              </a:solidFill>
            </a:endParaRPr>
          </a:p>
          <a:p>
            <a:pPr algn="l"/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zaměří se na identifikaci bariér pro průmysl, propojení s financováním, oběhovým hospodářstvím, chemickým průmyslem, </a:t>
            </a:r>
            <a:r>
              <a:rPr lang="cs-CZ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SDGs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 další</a:t>
            </a:r>
          </a:p>
          <a:p>
            <a:pPr algn="l"/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l"/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Cíl: závěry Rady</a:t>
            </a:r>
          </a:p>
          <a:p>
            <a:pPr algn="l"/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93863CB-8966-4427-A8CA-342556316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712" y="484312"/>
            <a:ext cx="2631233" cy="37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52481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k">
  <a:themeElements>
    <a:clrScheme name="Lucie_logomanual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BC143"/>
      </a:accent1>
      <a:accent2>
        <a:srgbClr val="CEE5B8"/>
      </a:accent2>
      <a:accent3>
        <a:srgbClr val="467A26"/>
      </a:accent3>
      <a:accent4>
        <a:srgbClr val="000000"/>
      </a:accent4>
      <a:accent5>
        <a:srgbClr val="A5A5A5"/>
      </a:accent5>
      <a:accent6>
        <a:srgbClr val="404040"/>
      </a:accent6>
      <a:hlink>
        <a:srgbClr val="99CC00"/>
      </a:hlink>
      <a:folHlink>
        <a:srgbClr val="99CC00"/>
      </a:folHlink>
    </a:clrScheme>
    <a:fontScheme name="Nazev kapitoly">
      <a:majorFont>
        <a:latin typeface="Myriad Pro Bold Cond"/>
        <a:ea typeface="ヒラギノ角ゴ ProN W6"/>
        <a:cs typeface="ヒラギノ角ゴ ProN W6"/>
      </a:majorFont>
      <a:minorFont>
        <a:latin typeface="Myriad Pro"/>
        <a:ea typeface="ヒラギノ角ゴ ProN W3"/>
        <a:cs typeface="ヒラギノ角ゴ ProN W3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Nazev kapito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_MŽP_čj_new.pptx" id="{09A7FC06-68CF-4403-A956-597BCCA30FE1}" vid="{91F8BF33-444B-4C6E-AEAD-75163C87C836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Pages>0</Pages>
  <Words>326</Words>
  <Characters>0</Characters>
  <Application>Microsoft Office PowerPoint</Application>
  <PresentationFormat>Vlastní</PresentationFormat>
  <Lines>0</Lines>
  <Paragraphs>87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22" baseType="lpstr">
      <vt:lpstr>Arial</vt:lpstr>
      <vt:lpstr>Calibri</vt:lpstr>
      <vt:lpstr>Gill Sans</vt:lpstr>
      <vt:lpstr>Myriad Pro</vt:lpstr>
      <vt:lpstr>Myriad Pro Bold Cond</vt:lpstr>
      <vt:lpstr>Times New Roman</vt:lpstr>
      <vt:lpstr>Verdana</vt:lpstr>
      <vt:lpstr>Wingdings</vt:lpstr>
      <vt:lpstr>ヒラギノ角ゴ ProN W3</vt:lpstr>
      <vt:lpstr>ヒラギノ角ゴ ProN W6</vt:lpstr>
      <vt:lpstr>Blank</vt:lpstr>
      <vt:lpstr>Prezentace aplikace PowerPoint</vt:lpstr>
      <vt:lpstr>Prezentace aplikace PowerPoint</vt:lpstr>
      <vt:lpstr>25. porada národní sítě IMPEL  a 41. porada skupiny pro mezinárodní spolupráci ČIŽP</vt:lpstr>
      <vt:lpstr>Maltské předsednictví v Radě EU  1. leden – 30. červen 2017 Důležitá jednání: </vt:lpstr>
      <vt:lpstr>Estonské předsednictví v Radě EU  1. července – 31. prosince 2017 Důležitá jednání během EE PRES:</vt:lpstr>
      <vt:lpstr>     Projednávaná legislativa:   Ochrana klimatu </vt:lpstr>
      <vt:lpstr>Oběhové hospodářství</vt:lpstr>
      <vt:lpstr>Další: </vt:lpstr>
      <vt:lpstr>Další priority EE PRES v oblasti ŽP </vt:lpstr>
      <vt:lpstr>Připravované :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2017-06-28T04:58:23Z</dcterms:created>
  <dcterms:modified xsi:type="dcterms:W3CDTF">2017-06-29T04:17:27Z</dcterms:modified>
</cp:coreProperties>
</file>