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3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271" r:id="rId2"/>
    <p:sldId id="270" r:id="rId3"/>
    <p:sldId id="278" r:id="rId4"/>
    <p:sldId id="279" r:id="rId5"/>
    <p:sldId id="268" r:id="rId6"/>
    <p:sldId id="277" r:id="rId7"/>
    <p:sldId id="273" r:id="rId8"/>
    <p:sldId id="275" r:id="rId9"/>
    <p:sldId id="276" r:id="rId10"/>
    <p:sldId id="274" r:id="rId11"/>
    <p:sldId id="272" r:id="rId12"/>
  </p:sldIdLst>
  <p:sldSz cx="13004800" cy="9753600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068">
          <p15:clr>
            <a:srgbClr val="A4A3A4"/>
          </p15:clr>
        </p15:guide>
        <p15:guide id="2" pos="7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D292"/>
    <a:srgbClr val="7BC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75" d="100"/>
          <a:sy n="75" d="100"/>
        </p:scale>
        <p:origin x="498" y="78"/>
      </p:cViewPr>
      <p:guideLst>
        <p:guide orient="horz" pos="5068"/>
        <p:guide pos="785"/>
      </p:guideLst>
    </p:cSldViewPr>
  </p:slideViewPr>
  <p:outlineViewPr>
    <p:cViewPr>
      <p:scale>
        <a:sx n="33" d="100"/>
        <a:sy n="33" d="100"/>
      </p:scale>
      <p:origin x="0" y="43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>
              <a:defRPr sz="1200"/>
            </a:lvl1pPr>
          </a:lstStyle>
          <a:p>
            <a:pPr>
              <a:defRPr/>
            </a:pPr>
            <a:fld id="{341DE077-EFAD-45F7-9648-23A848E86495}" type="datetimeFigureOut">
              <a:rPr lang="cs-CZ"/>
              <a:pPr>
                <a:defRPr/>
              </a:pPr>
              <a:t>27.6.2018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r">
              <a:defRPr sz="1200"/>
            </a:lvl1pPr>
          </a:lstStyle>
          <a:p>
            <a:pPr>
              <a:defRPr/>
            </a:pPr>
            <a:fld id="{804138DD-3E93-4CB8-9D96-82F3872D97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14267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>
              <a:defRPr sz="1200"/>
            </a:lvl1pPr>
          </a:lstStyle>
          <a:p>
            <a:pPr>
              <a:defRPr/>
            </a:pPr>
            <a:fld id="{AC9FFA57-19BB-4AB4-989A-C6B18F6795E6}" type="datetimeFigureOut">
              <a:rPr lang="cs-CZ"/>
              <a:pPr>
                <a:defRPr/>
              </a:pPr>
              <a:t>27.6.2018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5" tIns="45638" rIns="91275" bIns="45638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275" tIns="45638" rIns="91275" bIns="45638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r">
              <a:defRPr sz="1200"/>
            </a:lvl1pPr>
          </a:lstStyle>
          <a:p>
            <a:pPr>
              <a:defRPr/>
            </a:pPr>
            <a:fld id="{7BEC0968-DD2B-40FF-B311-5D8530236E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96757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81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4BC5016-DCB5-4C9D-94DF-6E34CFF6E3EF}" type="slidenum">
              <a:rPr lang="cs-CZ" altLang="cs-CZ" sz="1200" smtClean="0"/>
              <a:pPr/>
              <a:t>1</a:t>
            </a:fld>
            <a:endParaRPr lang="cs-CZ" altLang="cs-CZ" sz="1200" smtClean="0"/>
          </a:p>
        </p:txBody>
      </p:sp>
    </p:spTree>
    <p:extLst>
      <p:ext uri="{BB962C8B-B14F-4D97-AF65-F5344CB8AC3E}">
        <p14:creationId xmlns:p14="http://schemas.microsoft.com/office/powerpoint/2010/main" val="1758478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Sdělení Evropské</a:t>
            </a:r>
            <a:r>
              <a:rPr lang="cs-CZ" baseline="0" dirty="0" smtClean="0"/>
              <a:t> komise „Opatření EU ke zlepšení dodržování právních předpisů v oblasti životního prostředí a správy věcí veřejných v této oblasti“ bylo vydáno 18. ledna 2018. Dokument je součástí širší iniciativy k lepší právní úpravě (</a:t>
            </a:r>
            <a:r>
              <a:rPr lang="cs-CZ" baseline="0" dirty="0" err="1" smtClean="0"/>
              <a:t>better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regulation</a:t>
            </a:r>
            <a:r>
              <a:rPr lang="cs-CZ" baseline="0" dirty="0" smtClean="0"/>
              <a:t>) a navazuje na sdělení „Právo EU: lepší výsledky díky lepšímu uplatňování“. Cílem Akčního plánu je zajistit vyšší soulad s evropskou environmentální legislativou a zlepšit environmentální správu. Jsou zde identifikovány nejčastější příčiny nesouladu, jako jsou nepochopení pravidel, kriminalita, nedostatek investic aj. Ty mohou být řešeny prostřednictvím různých </a:t>
            </a:r>
            <a:r>
              <a:rPr lang="cs-CZ" baseline="0" dirty="0" err="1" smtClean="0"/>
              <a:t>nástorjů</a:t>
            </a:r>
            <a:r>
              <a:rPr lang="cs-CZ" baseline="0" dirty="0" smtClean="0"/>
              <a:t>, které v jednotlivých ČS spravují různé orgány (inspekce, kontroly, vymáhání, sankce a další). 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9651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Doplnit zapojení IMPEL do jednotlivých akcí</a:t>
            </a:r>
            <a:r>
              <a:rPr lang="cs-CZ" baseline="0" dirty="0" smtClean="0"/>
              <a:t> a workshopy (únor </a:t>
            </a:r>
            <a:r>
              <a:rPr lang="cs-CZ" baseline="0" dirty="0" err="1" smtClean="0"/>
              <a:t>E.Šalplachtová</a:t>
            </a:r>
            <a:r>
              <a:rPr lang="cs-CZ" baseline="0" dirty="0" smtClean="0"/>
              <a:t> , červen V. </a:t>
            </a:r>
            <a:r>
              <a:rPr lang="cs-CZ" baseline="0" dirty="0" err="1" smtClean="0"/>
              <a:t>Rampírová</a:t>
            </a:r>
            <a:r>
              <a:rPr lang="cs-CZ" baseline="0" dirty="0" smtClean="0"/>
              <a:t> akce 7, červenec </a:t>
            </a:r>
            <a:r>
              <a:rPr lang="cs-CZ" baseline="0" dirty="0" err="1" smtClean="0"/>
              <a:t>Envicrime</a:t>
            </a:r>
            <a:r>
              <a:rPr lang="cs-CZ" baseline="0" dirty="0" smtClean="0"/>
              <a:t> – bez účasti?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0296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Akční plán identifikuje příčiny nedostatečné implementace legislativy a zaměřuje se na zlepšení spolupráce aktérů, kteří se podílejí na zajištění souladu – národních autorit, sítí odborníků, inspektorů, auditorů, policie, atd. Akční plán je v souladu s principy 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better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regulation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má přesahy do řady existujících iniciativ (EIR, 7.EAP, Make 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Obsahuje 9 akcí, které by měly být implementovány v průběhu let 2018 a 2019.  Seznam workshopů:</a:t>
            </a:r>
            <a:r>
              <a:rPr lang="cs-CZ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8.6. (</a:t>
            </a:r>
            <a:r>
              <a:rPr lang="cs-CZ" sz="120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Handling</a:t>
            </a:r>
            <a:r>
              <a:rPr lang="cs-CZ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environmental</a:t>
            </a:r>
            <a:r>
              <a:rPr lang="cs-CZ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complaints</a:t>
            </a:r>
            <a:r>
              <a:rPr lang="cs-CZ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Veronika </a:t>
            </a:r>
            <a:r>
              <a:rPr lang="cs-CZ" sz="120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Rampírová</a:t>
            </a:r>
            <a:r>
              <a:rPr lang="cs-CZ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15.6 (</a:t>
            </a:r>
            <a:r>
              <a:rPr lang="cs-CZ" sz="120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rural</a:t>
            </a:r>
            <a:r>
              <a:rPr lang="cs-CZ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areas</a:t>
            </a:r>
            <a:r>
              <a:rPr lang="cs-CZ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Světlana Chovancová). 3.7. (</a:t>
            </a:r>
            <a:r>
              <a:rPr lang="cs-CZ" sz="120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envicrime</a:t>
            </a:r>
            <a:r>
              <a:rPr lang="cs-CZ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9062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Aktuálně</a:t>
            </a:r>
            <a:r>
              <a:rPr lang="cs-CZ" baseline="0" dirty="0" smtClean="0"/>
              <a:t> probíhající řádné zasedání Rady pro životní prostředí, 25. červen 2018, Lucemburk. Účast M R. Brabce. Plánuje se přijetí závěrů o provedení akčního plánu EU pro oběhové hospodářství. Cílem je schválení text závěrů Rady k plnění Akčního plánu EU pro oběhové hospodářství. Priority ČR dlouhodobě udržitelné nakládání s plasty a plastovými odpady v kontextu oběhového hospodářství. Vítáme předloženou Strategii pro plasty. Nedostatečně v ní bohužel byly zohledněny některé aspekty např. formulace reakce EU na kroky Číny v oblasti omezení dovoz plastů. Za přínosné považujeme zveřejnění návrh nové směrnice týkající se redukce jednorázových plastů.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Sdělení k provázanosti mezi chemickými látkami, výrobky a odpady. V tomto směru dokument nenaplnil předpoklady, že ozřejmí vazby mezi jednotlivými částmi legislativy (chemické látky, výrobky a odpady) a nabídne řešení problémů. ČR by uvítalo zjednodušení a vyjasnění přechodu odpad/</a:t>
            </a:r>
            <a:r>
              <a:rPr lang="cs-CZ" baseline="0" dirty="0" err="1" smtClean="0"/>
              <a:t>neodpad</a:t>
            </a:r>
            <a:r>
              <a:rPr lang="cs-CZ" baseline="0" dirty="0" smtClean="0"/>
              <a:t>, vedlejších produktů a hodnocení výrobků z odpadů v kontextu nařízení REACH a nařízení o přeshraniční přepravě odpadů. V této souvislosti je potřeba vymezit, co se považuje za druhotné suroviny.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err="1" smtClean="0"/>
              <a:t>POP´s</a:t>
            </a:r>
            <a:r>
              <a:rPr lang="cs-CZ" baseline="0" dirty="0" smtClean="0"/>
              <a:t>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Cílem nařízení o perzistentních organických znečišťujících látkách (dále jen „nařízení o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“) je ochrana lidského zdraví a životního prostředí před těmito látkami, vztahuje se na látky, které byly zařazeny do mezinárodních úmluv Stockholmské úmluvy a Protokolu o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 úmluvě CLRTAP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Protokol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perzistentních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organických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znečišťujících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látkách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 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Úmluvě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 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1979 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dálkovém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znečišťování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ovzduší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přesahujícím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hranice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států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 EK předložila návrh přepracovaného znění nařízení, především z důvodu nutných procedurálních změn pro provádění nařízení.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toto třetí jednání je předložen první návrh kompromisního textu, který je založen na výsledcích diskuze předchozích dvou jednání a dvou kol písemných připomínek. </a:t>
            </a: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Stockholmská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úmluva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perzistentních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organických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polutantech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385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 err="1" smtClean="0"/>
              <a:t>Water</a:t>
            </a:r>
            <a:r>
              <a:rPr lang="cs-CZ" dirty="0" smtClean="0"/>
              <a:t> </a:t>
            </a:r>
            <a:r>
              <a:rPr lang="cs-CZ" dirty="0" err="1" smtClean="0"/>
              <a:t>reuse</a:t>
            </a:r>
            <a:r>
              <a:rPr lang="cs-CZ" dirty="0" smtClean="0"/>
              <a:t> - V</a:t>
            </a:r>
            <a:r>
              <a:rPr lang="cs-CZ" baseline="0" dirty="0" smtClean="0"/>
              <a:t> řešení je odpovědný resort (diskuze mezi </a:t>
            </a:r>
            <a:r>
              <a:rPr lang="cs-CZ" baseline="0" dirty="0" err="1" smtClean="0"/>
              <a:t>MZe</a:t>
            </a:r>
            <a:r>
              <a:rPr lang="cs-CZ" baseline="0" dirty="0" smtClean="0"/>
              <a:t> a MŽP). V ČR není vyčištěná odpadní voda k zavlažování používána. Tato praxe se však vlivem rostoucího nedostatku vody stále více používá v jižní Evropě. Předběžná pozice ČR: Je třeba trvat na možnosti volného rozhodnutí ČS, zda a v jakém rozsahu bude odpadní vodu pro účely dané nařízením recyklovat, a to bez nutnosti toto rozhodnutí EK závazně a přezkoumatelně zdůvodňovat. Nedostatečný je  závazný rozsah chemických ukazatelů, definujících kvalitu recyklované vody, kde požadavky na </a:t>
            </a:r>
            <a:r>
              <a:rPr lang="cs-CZ" baseline="0" dirty="0" err="1" smtClean="0"/>
              <a:t>cemické</a:t>
            </a:r>
            <a:r>
              <a:rPr lang="cs-CZ" baseline="0" dirty="0" smtClean="0"/>
              <a:t> složení jsou na úrovni poznání poloviny 20 století (tj. bez limitů léčiv, hormonů atd., jejichž obsah se dnes významně řeší i v povrchové vodě, ale i bez limitů látek, jež mohou zhoršovat růst rostlin a kvalitu půdy – bór, anorganické soli, a není tak garantováno, že použití odpadních vod vyhovujících nařízení nezpůsobí následné škody na rostlinách nebo kvalitě produktů (potravin)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OPYLOVAČI ČR vítá Iniciativu EU, problematika úbytku se týká bohužel i ČR. Dlouhodobě  nás ubývají všechny druhy opylovačů, a to zejména v souvislosti s intenzivním využíváním krajiny, intenzivním zemědělstvím a používáním pesticidů. Na úbytku má rovněž podíl nižší druhová pestrost pěstovaných hospodářských rostlin, likvidace ovocných sadů a sekání luk před květem a nedostatek pylodárných a </a:t>
            </a:r>
            <a:r>
              <a:rPr lang="cs-CZ" baseline="0" dirty="0" err="1" smtClean="0"/>
              <a:t>nektarodárných</a:t>
            </a:r>
            <a:r>
              <a:rPr lang="cs-CZ" baseline="0" dirty="0" smtClean="0"/>
              <a:t> rostlin. ČR z tohoto hlediska považuje za zásadní úpravu společné zemědělské 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cs-CZ" dirty="0" smtClean="0"/>
              <a:t>MOBILITY PACKAGE III.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Dne 17. května zveřejnila EK tzv.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Balíček mobility III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který je poslední částí z balíčku „Evropa v pohybu“.  Cílem je bezpečnější a čistší doprava, použití pokročilých technologií a podpora konkurenceschopnosti průmyslu EU. Nové modely aut mají být např. vybaveny vyspělým systémem nouzového brzdění, systémem na udržení vozidla v jízdním pruhu či detekcí chodců a cyklistů. V něm také žádá vůbec právní normy CO</a:t>
            </a:r>
            <a:r>
              <a:rPr lang="cs-CZ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 nákladní auta – do roku 2030 se mají snížit alespoň o 30 % oproti 2019. Součástí balíčku je také akční plán pro vývoj a výrobu baterií a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sdělení </a:t>
            </a:r>
            <a:r>
              <a:rPr lang="cs-CZ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Clean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Air </a:t>
            </a:r>
            <a:r>
              <a:rPr lang="cs-CZ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MŽP připravuje rámcovou pozici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Cílem</a:t>
            </a:r>
            <a:r>
              <a:rPr lang="cs-CZ" dirty="0" smtClean="0"/>
              <a:t> třetího balíčku „Evropa v pohybu“, který uskutečňuje novou strategii průmyslové politiky ze září 2017, a má završit proces, díky němuž Evropa bude moci plně využívat výhod modernizace mobility. Cílem je učinit evropskou mobilitu bezpečnější a zvýšit její dostupnost, posílit konkurenceschopnost evropského průmyslu, upevnit zaměstnanost v EU a celé odvětví učinit čistším a přizpůsobit je požadavkům boje proti změně klimatu. Bude k tomu zapotřebí plné odhodlání EU, členských států a zúčastněných stran, zejména v oblasti posílení investic do dopravní infrastruktury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7685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Evropská strategie pro plasty</a:t>
            </a:r>
            <a:r>
              <a:rPr lang="cs-CZ" baseline="0" dirty="0" smtClean="0"/>
              <a:t> v oběhovém hospodářství byla zveřejněna v lednu 2018.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Dne 28. května byl zveřejněn legislativní návrh k 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single use </a:t>
            </a:r>
            <a:r>
              <a:rPr lang="cs-CZ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plastics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různé výrobky se budou uplatňovat rozdílná opatření: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Zákaz některých plastových výrobků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Pokud existují dostupné a cenově přijatelné alternativy, bude prodej plastových výrobků na jedno použití zakázán. Zákaz se bude vztahovat na plastové vatové tyčinky, příbory, talíře, brčka, míchátka a tyčky k balonkům, které budou muset být vyrobeny výlučně z udržitelnějších materiálů.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Nápojové obaly na jedno použití obsahující plasty budou na trhu povoleny pouze v případě, že jejich uzávěry a víčka zůstanou připevněny k nádobě.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Cíle snížení spotřeby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Členské státy budou muset omezit používání plastových nádob na potraviny a nápojových kelímků. Mohou například stanovit vnitrostátní cíle pro snižování spotřeby, poskytovat v místě prodeje alternativní produkty nebo zajistit, aby plastové výrobky na jedno použití nebyly nabízeny bezplatně.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Povinnosti pro výrobce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Výrobci se budou podílet na nákladech spojených </a:t>
            </a:r>
            <a:b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nakládáním s odpady a úklidem a také s osvětovými opatřeními, pokud jde o nádoby na potraviny, sáčky a obaly (např. od bramborových lupínků a cukrovinek), nápojové obaly a kelímky, tabákové výrobky s filtry (např. cigaretové nedopalky), vlhčené ubrousky, balonky a lehké plastové tašky. Dostanou také pobídky k vývoji méně znečišťujících alternativ k těmto produktům.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Cíle v oblasti sběru: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Členské státy budou povinny do roku 2025 zajistit sběr 90 % jednorázových plastových lahví od nápojů, například prostřednictvím systémů vratných záloh.</a:t>
            </a:r>
          </a:p>
          <a:p>
            <a:endParaRPr lang="cs-CZ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Dne 6. června Evropská komise zveřejnila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návrh nového kosmického programu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Komise pro příští dlouhodobý rozpočet EU na období 2021–2027 navrhuje vyčlenit 16 miliard eur na činnosti, které EU pomohou udržet si postavení hlavního světového aktéra v oblasti vesmíru a dále je podpoří. Cílem kosmického programu, který Komise navrhuje na období let 2021–2027, je zajistit, aby si EU i nadále udržela vedoucí postavení v oblasti vesmíru. Zajistí kontinuitu investic u aktivit EU v oblasti vesmíru, bude podporovat vědecký a technický pokrok a konkurenceschopnost a inovační kapacitu evropského kosmického průmyslu, zejména pokud jde o malé a střední podniky, začínající podniky (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startupy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 inovační podniky. Rovněž bude využívat možností, které vesmír nabízí pro bezpečnost evropských občanů, a to i s využitím součinnosti mezi civilním a obranným sektorem.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7563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AT PRES</a:t>
            </a:r>
            <a:r>
              <a:rPr lang="cs-CZ" baseline="0" dirty="0" smtClean="0"/>
              <a:t> je poslední z tria EE-BG-AT. Od nového roku Rumunsko. Nebude to lehký časový úsek: Volby do EP květen 2019, vyjednávání o </a:t>
            </a:r>
            <a:r>
              <a:rPr lang="cs-CZ" baseline="0" dirty="0" err="1" smtClean="0"/>
              <a:t>Brexitu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Multiannual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Financial</a:t>
            </a:r>
            <a:r>
              <a:rPr lang="cs-CZ" baseline="0" dirty="0" smtClean="0"/>
              <a:t> Framework (MFF) víceletý finanční rámec – vyjednávání (pro období 2021 -2027), posilování národních politik flexibilita vs. Spolupráce.  </a:t>
            </a:r>
            <a:r>
              <a:rPr lang="cs-CZ" dirty="0" smtClean="0"/>
              <a:t>Řádná</a:t>
            </a:r>
            <a:r>
              <a:rPr lang="cs-CZ" baseline="0" dirty="0" smtClean="0"/>
              <a:t> zasedání Rady pro životní prostředí proběhnou 9. října (Lucemburk) a 20. prosince (Brusel). Neformální zasedání ministrů pro životní prostředí se skuteční 29.-30. října v Graz spolu s neformálním jednání m ministrů pro dopravu (formace Rady TTE).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744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 algn="ctr">
              <a:defRPr sz="5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 sz="4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040273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4893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18600" y="1257300"/>
            <a:ext cx="2616200" cy="6096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70000" y="1257300"/>
            <a:ext cx="7696200" cy="60960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523653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70000" y="2284512"/>
            <a:ext cx="10464800" cy="57609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2102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8653934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70000" y="2284413"/>
            <a:ext cx="5156200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78600" y="2284413"/>
            <a:ext cx="5156200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29760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658583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997644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97015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49901592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>
                <a:sym typeface="Myriad Pro" charset="0"/>
              </a:rPr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36891705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3017500" cy="976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6188" y="2284413"/>
            <a:ext cx="10488612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>
                <a:sym typeface="Myriad Pro" charset="0"/>
              </a:rPr>
              <a:t>Kliknutím lze upravit styly předlohy textu.</a:t>
            </a:r>
          </a:p>
          <a:p>
            <a:pPr lvl="1"/>
            <a:r>
              <a:rPr lang="cs-CZ" altLang="cs-CZ" dirty="0" smtClean="0">
                <a:sym typeface="Myriad Pro" charset="0"/>
              </a:rPr>
              <a:t>Druhá úroveň</a:t>
            </a:r>
          </a:p>
          <a:p>
            <a:pPr lvl="2"/>
            <a:r>
              <a:rPr lang="cs-CZ" altLang="cs-CZ" dirty="0" smtClean="0">
                <a:sym typeface="Myriad Pro" charset="0"/>
              </a:rPr>
              <a:t>Třetí úroveň</a:t>
            </a:r>
          </a:p>
          <a:p>
            <a:pPr lvl="3"/>
            <a:r>
              <a:rPr lang="cs-CZ" altLang="cs-CZ" dirty="0" smtClean="0">
                <a:sym typeface="Myriad Pro" charset="0"/>
              </a:rPr>
              <a:t>Čtvrtá úroveň</a:t>
            </a:r>
          </a:p>
          <a:p>
            <a:pPr lvl="4"/>
            <a:r>
              <a:rPr lang="cs-CZ" altLang="cs-CZ" dirty="0" smtClean="0">
                <a:sym typeface="Myriad Pro" charset="0"/>
              </a:rPr>
              <a:t>Pátá úroveň</a:t>
            </a:r>
            <a:endParaRPr lang="en-US" altLang="cs-CZ" dirty="0" smtClean="0">
              <a:sym typeface="Myriad Pro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484188"/>
            <a:ext cx="104648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>
                <a:sym typeface="Myriad Pro Bold Cond" charset="0"/>
              </a:rPr>
              <a:t>Kliknutím lze upravit styl.</a:t>
            </a:r>
            <a:endParaRPr lang="en-US" altLang="cs-CZ" dirty="0" smtClean="0">
              <a:sym typeface="Myriad Pro Bold Con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BC143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Myriad Pro Bold Cond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9pPr>
    </p:titleStyle>
    <p:bodyStyle>
      <a:lvl1pPr marL="571500" indent="-5715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Myriad Pro" charset="0"/>
        </a:defRPr>
      </a:lvl1pPr>
      <a:lvl2pPr marL="1162050" indent="-533400" algn="l" defTabSz="1162050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Myriad Pro" charset="0"/>
        </a:defRPr>
      </a:lvl2pPr>
      <a:lvl3pPr marL="1790700" indent="-571500" algn="l" rtl="0" eaLnBrk="1" fontAlgn="base" hangingPunct="1">
        <a:spcBef>
          <a:spcPct val="0"/>
        </a:spcBef>
        <a:spcAft>
          <a:spcPct val="0"/>
        </a:spcAft>
        <a:buChar char="-"/>
        <a:defRPr sz="28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Myriad Pro" charset="0"/>
        </a:defRPr>
      </a:lvl3pPr>
      <a:lvl4pPr marL="2324100" indent="-571500" algn="l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Myriad Pro" charset="0"/>
        </a:defRPr>
      </a:lvl4pPr>
      <a:lvl5pPr marL="2781300" indent="-571500" algn="l" rtl="0" eaLnBrk="1" fontAlgn="base" hangingPunct="1">
        <a:spcBef>
          <a:spcPct val="0"/>
        </a:spcBef>
        <a:spcAft>
          <a:spcPct val="0"/>
        </a:spcAft>
        <a:buChar char="-"/>
        <a:defRPr sz="28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Myriad Pro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Myriad Pro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Myriad Pro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Myriad Pro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Myriad Pro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Documents and Settings\user\Plocha\NOVA_PREZENTACE\Prezentace.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4464" y="-307776"/>
            <a:ext cx="13871787" cy="1040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1502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AT PRES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 smtClean="0">
                <a:solidFill>
                  <a:srgbClr val="FF0000"/>
                </a:solidFill>
              </a:rPr>
              <a:t>AT </a:t>
            </a:r>
            <a:r>
              <a:rPr lang="cs-CZ" dirty="0">
                <a:solidFill>
                  <a:srgbClr val="FF0000"/>
                </a:solidFill>
              </a:rPr>
              <a:t>PRES </a:t>
            </a:r>
            <a:r>
              <a:rPr lang="cs-CZ" dirty="0" smtClean="0">
                <a:solidFill>
                  <a:srgbClr val="FF0000"/>
                </a:solidFill>
              </a:rPr>
              <a:t> Priority v oblasti životního prostředí</a:t>
            </a:r>
          </a:p>
          <a:p>
            <a:r>
              <a:rPr lang="cs-CZ" dirty="0" smtClean="0"/>
              <a:t>Emisní standardy CO2 </a:t>
            </a:r>
            <a:r>
              <a:rPr lang="cs-CZ" dirty="0" smtClean="0"/>
              <a:t>z </a:t>
            </a:r>
            <a:r>
              <a:rPr lang="cs-CZ" dirty="0" smtClean="0"/>
              <a:t>aut a LV</a:t>
            </a:r>
          </a:p>
          <a:p>
            <a:r>
              <a:rPr lang="cs-CZ" dirty="0" smtClean="0"/>
              <a:t>Emisní standardy pro těžká vozidla</a:t>
            </a:r>
          </a:p>
          <a:p>
            <a:r>
              <a:rPr lang="cs-CZ" dirty="0" err="1" smtClean="0"/>
              <a:t>Recast</a:t>
            </a:r>
            <a:r>
              <a:rPr lang="cs-CZ" dirty="0" smtClean="0"/>
              <a:t> k nařízení k perzistentním organickým znečišťujícím látkám (</a:t>
            </a:r>
            <a:r>
              <a:rPr lang="cs-CZ" dirty="0" err="1" smtClean="0"/>
              <a:t>POP´s</a:t>
            </a:r>
            <a:r>
              <a:rPr lang="cs-CZ" dirty="0" smtClean="0"/>
              <a:t>) </a:t>
            </a:r>
          </a:p>
          <a:p>
            <a:r>
              <a:rPr lang="cs-CZ" dirty="0" smtClean="0"/>
              <a:t>Plasty na jedno použití</a:t>
            </a:r>
          </a:p>
          <a:p>
            <a:r>
              <a:rPr lang="cs-CZ" dirty="0" smtClean="0"/>
              <a:t>LIFE</a:t>
            </a:r>
          </a:p>
          <a:p>
            <a:r>
              <a:rPr lang="cs-CZ" dirty="0" smtClean="0"/>
              <a:t>Závěry ke COP24 UNFCCC (klima) a COP14 (biodiverzita)</a:t>
            </a:r>
          </a:p>
          <a:p>
            <a:r>
              <a:rPr lang="cs-CZ" dirty="0" smtClean="0"/>
              <a:t>Iniciativa EU k opylovačům 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https://pbs.twimg.com/profile_images/1000983462474604544/c2TFYMfX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233" y="268288"/>
            <a:ext cx="2808312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61023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14686" y="3004592"/>
            <a:ext cx="10390832" cy="2952328"/>
          </a:xfrm>
          <a:prstGeom prst="rect">
            <a:avLst/>
          </a:prstGeom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BC1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yriad Pro Bold Cond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9pPr>
          </a:lstStyle>
          <a:p>
            <a:pPr>
              <a:defRPr/>
            </a:pPr>
            <a:r>
              <a:rPr lang="cs-CZ" altLang="cs-CZ" sz="4000" kern="0" dirty="0" smtClean="0"/>
              <a:t>Děkuji za pozornost.</a:t>
            </a:r>
          </a:p>
          <a:p>
            <a:pPr>
              <a:defRPr/>
            </a:pPr>
            <a:r>
              <a:rPr lang="cs-CZ" altLang="cs-CZ" sz="4000" kern="0" dirty="0" smtClean="0"/>
              <a:t>Prostor pro vaše dotazy…</a:t>
            </a:r>
          </a:p>
          <a:p>
            <a:pPr>
              <a:defRPr/>
            </a:pPr>
            <a:endParaRPr lang="cs-CZ" altLang="cs-CZ" sz="4000" kern="0" dirty="0"/>
          </a:p>
          <a:p>
            <a:pPr>
              <a:defRPr/>
            </a:pPr>
            <a:r>
              <a:rPr lang="cs-CZ" altLang="cs-CZ" sz="1800" kern="0" dirty="0" smtClean="0">
                <a:solidFill>
                  <a:schemeClr val="tx1"/>
                </a:solidFill>
              </a:rPr>
              <a:t>Jana Ponocná, Oddělení Evropské unie, odbor mezinárodních vztahů</a:t>
            </a:r>
          </a:p>
          <a:p>
            <a:pPr>
              <a:defRPr/>
            </a:pPr>
            <a:r>
              <a:rPr lang="cs-CZ" altLang="cs-CZ" sz="1800" kern="0" dirty="0" smtClean="0">
                <a:solidFill>
                  <a:schemeClr val="tx1"/>
                </a:solidFill>
              </a:rPr>
              <a:t>jana.ponocna@mzp.cz</a:t>
            </a:r>
          </a:p>
        </p:txBody>
      </p:sp>
    </p:spTree>
    <p:extLst>
      <p:ext uri="{BB962C8B-B14F-4D97-AF65-F5344CB8AC3E}">
        <p14:creationId xmlns:p14="http://schemas.microsoft.com/office/powerpoint/2010/main" val="26777899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0766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70000" y="484188"/>
            <a:ext cx="10224592" cy="864220"/>
          </a:xfrm>
        </p:spPr>
        <p:txBody>
          <a:bodyPr/>
          <a:lstStyle/>
          <a:p>
            <a:r>
              <a:rPr lang="cs-CZ" sz="2000" dirty="0" err="1" smtClean="0">
                <a:solidFill>
                  <a:schemeClr val="accent1"/>
                </a:solidFill>
              </a:rPr>
              <a:t>Enviromental</a:t>
            </a:r>
            <a:r>
              <a:rPr lang="cs-CZ" sz="2000" dirty="0" smtClean="0">
                <a:solidFill>
                  <a:schemeClr val="accent1"/>
                </a:solidFill>
              </a:rPr>
              <a:t> </a:t>
            </a:r>
            <a:r>
              <a:rPr lang="cs-CZ" sz="2000" dirty="0" err="1" smtClean="0">
                <a:solidFill>
                  <a:schemeClr val="accent1"/>
                </a:solidFill>
              </a:rPr>
              <a:t>compliance</a:t>
            </a:r>
            <a:r>
              <a:rPr lang="cs-CZ" sz="2000" dirty="0" smtClean="0">
                <a:solidFill>
                  <a:schemeClr val="accent1"/>
                </a:solidFill>
              </a:rPr>
              <a:t> </a:t>
            </a:r>
            <a:r>
              <a:rPr lang="cs-CZ" sz="2000" dirty="0" err="1" smtClean="0">
                <a:solidFill>
                  <a:schemeClr val="accent1"/>
                </a:solidFill>
              </a:rPr>
              <a:t>assurance</a:t>
            </a:r>
            <a:r>
              <a:rPr lang="cs-CZ" dirty="0" smtClean="0">
                <a:solidFill>
                  <a:schemeClr val="accent1"/>
                </a:solidFill>
              </a:rPr>
              <a:t/>
            </a:r>
            <a:br>
              <a:rPr lang="cs-CZ" dirty="0" smtClean="0">
                <a:solidFill>
                  <a:schemeClr val="accent1"/>
                </a:solidFill>
              </a:rPr>
            </a:br>
            <a:endParaRPr lang="cs-CZ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9792" y="2356520"/>
            <a:ext cx="10464800" cy="5760938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Sdělení Opatření EU ke zlepšení dodržování právních předpisů v oblasti životního prostředí a správy věcí veřejných v této oblasti</a:t>
            </a:r>
          </a:p>
          <a:p>
            <a:pPr>
              <a:buFontTx/>
              <a:buChar char="-"/>
            </a:pPr>
            <a:r>
              <a:rPr lang="cs-CZ" dirty="0" smtClean="0"/>
              <a:t>Vydáno 18. ledna 2018</a:t>
            </a:r>
          </a:p>
          <a:p>
            <a:pPr>
              <a:buFontTx/>
              <a:buChar char="-"/>
            </a:pPr>
            <a:r>
              <a:rPr lang="cs-CZ" dirty="0" smtClean="0"/>
              <a:t>Zřízení nové expertní skupiny EK – </a:t>
            </a:r>
            <a:r>
              <a:rPr lang="cs-CZ" dirty="0" err="1" smtClean="0"/>
              <a:t>Environmental</a:t>
            </a:r>
            <a:r>
              <a:rPr lang="cs-CZ" dirty="0" smtClean="0"/>
              <a:t> </a:t>
            </a:r>
            <a:r>
              <a:rPr lang="cs-CZ" dirty="0" err="1" smtClean="0"/>
              <a:t>Compliance</a:t>
            </a:r>
            <a:r>
              <a:rPr lang="cs-CZ" dirty="0" smtClean="0"/>
              <a:t> and </a:t>
            </a:r>
            <a:r>
              <a:rPr lang="cs-CZ" dirty="0" err="1" smtClean="0"/>
              <a:t>Governance</a:t>
            </a:r>
            <a:r>
              <a:rPr lang="cs-CZ" dirty="0" smtClean="0"/>
              <a:t> </a:t>
            </a:r>
            <a:r>
              <a:rPr lang="cs-CZ" dirty="0" err="1" smtClean="0"/>
              <a:t>Forum</a:t>
            </a:r>
            <a:r>
              <a:rPr lang="cs-CZ" dirty="0" smtClean="0"/>
              <a:t> </a:t>
            </a:r>
            <a:r>
              <a:rPr lang="cs-CZ" b="1" dirty="0" smtClean="0"/>
              <a:t>13. březen 2018 </a:t>
            </a:r>
            <a:r>
              <a:rPr lang="cs-CZ" dirty="0" smtClean="0"/>
              <a:t>účast MŽP a ČIŽP</a:t>
            </a:r>
          </a:p>
          <a:p>
            <a:pPr>
              <a:buFontTx/>
              <a:buChar char="-"/>
            </a:pPr>
            <a:r>
              <a:rPr lang="cs-CZ" dirty="0"/>
              <a:t>Akční plán o devíti bodech/akcích/opatřeních </a:t>
            </a:r>
            <a:r>
              <a:rPr lang="cs-CZ" dirty="0" smtClean="0"/>
              <a:t>:</a:t>
            </a:r>
          </a:p>
          <a:p>
            <a:pPr>
              <a:buFontTx/>
              <a:buChar char="-"/>
            </a:pPr>
            <a:endParaRPr lang="cs-CZ" dirty="0" smtClean="0"/>
          </a:p>
        </p:txBody>
      </p:sp>
      <p:pic>
        <p:nvPicPr>
          <p:cNvPr id="4" name="Zástupný symbol pro obsah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6624" y="888690"/>
            <a:ext cx="3411136" cy="217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7873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36" y="306334"/>
            <a:ext cx="12013991" cy="795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6749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484188"/>
            <a:ext cx="10464800" cy="1655762"/>
          </a:xfrm>
        </p:spPr>
        <p:txBody>
          <a:bodyPr/>
          <a:lstStyle/>
          <a:p>
            <a:r>
              <a:rPr lang="cs-CZ" smtClean="0"/>
              <a:t/>
            </a:r>
            <a:br>
              <a:rPr lang="cs-CZ" smtClean="0"/>
            </a:br>
            <a:endParaRPr lang="cs-CZ" dirty="0"/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729320926"/>
              </p:ext>
            </p:extLst>
          </p:nvPr>
        </p:nvGraphicFramePr>
        <p:xfrm>
          <a:off x="1677864" y="484188"/>
          <a:ext cx="9505056" cy="76607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3692"/>
                <a:gridCol w="7276614"/>
                <a:gridCol w="1604750"/>
              </a:tblGrid>
              <a:tr h="521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s-CZ" sz="900" dirty="0">
                          <a:effectLst/>
                        </a:rPr>
                        <a:t>Č.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3" marR="481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s-CZ" sz="900">
                          <a:effectLst/>
                        </a:rPr>
                        <a:t>Opatření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3" marR="481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s-CZ" sz="900">
                          <a:effectLst/>
                        </a:rPr>
                        <a:t>Termíny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3" marR="48133" marT="0" marB="0"/>
                </a:tc>
              </a:tr>
              <a:tr h="9369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1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3" marR="481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Zlepšit využívání odborných znalostí v oblasti zajištění dodržování environmentálních předpisů v celé EU prostřednictvím vzájemného hodnocení, společných akcí v rámci vymáhání práva, návštěv  zaměřených na zajišťování předpisů a využívání nástroje TAIEX-EIR Peer2Peer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3" marR="481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dirty="0">
                          <a:effectLst/>
                        </a:rPr>
                        <a:t>2019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3" marR="48133" marT="0" marB="0"/>
                </a:tc>
              </a:tr>
              <a:tr h="755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>
                          <a:effectLst/>
                        </a:rPr>
                        <a:t>2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3" marR="481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Identifikovat nezbytné soubory odborných dovedností a vzdělávací potřeby pro inspektory v oblasti životního prostředí a zlepšit spolupráci s odborníky  a dalšími subjekty, které zajišťují excelenci a poskytují odbornou přípravu pro odborníky, kteří se zabývají zajišťováním dodržování právních předpisů, na vnitrostátní i evropské úrovni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3" marR="481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>
                          <a:effectLst/>
                        </a:rPr>
                        <a:t>2018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3" marR="48133" marT="0" marB="0"/>
                </a:tc>
              </a:tr>
              <a:tr h="9369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>
                          <a:effectLst/>
                        </a:rPr>
                        <a:t>3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3" marR="481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Usnadnit sdílení osvědčených postupů, podkladových a referenčních materiálů, podporovat  možnosti financování zajišťování dodržování environmentálních právních předpisů a zvážit možnost vytvoření rozsáhlejšího portálu o provádění právních předpisů v oblasti životního prostředí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3" marR="481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dirty="0">
                          <a:effectLst/>
                        </a:rPr>
                        <a:t>2019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3" marR="48133" marT="0" marB="0"/>
                </a:tc>
              </a:tr>
              <a:tr h="9369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>
                          <a:effectLst/>
                        </a:rPr>
                        <a:t>4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3" marR="481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Připravit dokument o osvědčených postupech v oblasti strategií pro potírání trestné činnosti proti životnímu prostředí a dalších souvisejících typů nedodržování předpisů se zvláštním důrazem na nakládání s odpady a trestnou činnost poškozující volně žijící a planě rostoucí druhy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3" marR="481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dirty="0">
                          <a:effectLst/>
                        </a:rPr>
                        <a:t>2019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3" marR="48133" marT="0" marB="0"/>
                </a:tc>
              </a:tr>
              <a:tr h="562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>
                          <a:effectLst/>
                        </a:rPr>
                        <a:t>5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3" marR="481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Připravit jeden nebo několik souborů pokynů k osvědčeným postupům při zajišťování dodržování environmentálních předpisů na venkově (ve vztahu k půdě a vodě) 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3" marR="481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>
                          <a:effectLst/>
                        </a:rPr>
                        <a:t>2019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3" marR="48133" marT="0" marB="0"/>
                </a:tc>
              </a:tr>
              <a:tr h="374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>
                          <a:effectLst/>
                        </a:rPr>
                        <a:t>6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3" marR="481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Připravit technické pokyny pro kontroly zařízení pro nakládání s těžebními odpady 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3" marR="481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>
                          <a:effectLst/>
                        </a:rPr>
                        <a:t>2018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3" marR="48133" marT="0" marB="0"/>
                </a:tc>
              </a:tr>
              <a:tr h="11243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>
                          <a:effectLst/>
                        </a:rPr>
                        <a:t>7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3" marR="481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Připravit dokumentaci o osvědčených postupech při vyřizování stížností  z oblasti životního prostředí a při zapojování občanů na úrovni členského státu, včetně vědeckých iniciativ pro občany a spolupráce s členskými státy při sdílení informací o osvědčených a účinných vnitrostátních mechanismech vyřizování stížností týkajících se práva EU v oblasti životního prostředí. 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3" marR="481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dirty="0">
                          <a:effectLst/>
                        </a:rPr>
                        <a:t>2019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3" marR="48133" marT="0" marB="0"/>
                </a:tc>
              </a:tr>
              <a:tr h="562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>
                          <a:effectLst/>
                        </a:rPr>
                        <a:t>8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3" marR="481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Budovat kapacitu a využití zpravodajství o Zemi pro zajištění dodržování předpisů a podporovat projekty vycházející z osvědčených postupů (např. s využitím dat programu </a:t>
                      </a:r>
                      <a:r>
                        <a:rPr lang="cs-CZ" sz="1200" dirty="0" err="1">
                          <a:effectLst/>
                        </a:rPr>
                        <a:t>Copernicus</a:t>
                      </a:r>
                      <a:r>
                        <a:rPr lang="cs-CZ" sz="1200" dirty="0">
                          <a:effectLst/>
                        </a:rPr>
                        <a:t>) 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3" marR="481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>
                          <a:effectLst/>
                        </a:rPr>
                        <a:t>2019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3" marR="48133" marT="0" marB="0"/>
                </a:tc>
              </a:tr>
              <a:tr h="9214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dirty="0">
                          <a:effectLst/>
                        </a:rPr>
                        <a:t>9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3" marR="481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Hodnotit vnitrostátní systémy pro dodržování předpisů v širším rámci posuzování správy věcí veřejných a pravidelně poskytovat členským státům zpětnou vazbu, například také  jako součást přezkumu provádění právních předpisů v oblasti životního prostředí 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3" marR="481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dirty="0">
                          <a:effectLst/>
                        </a:rPr>
                        <a:t>2019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3" marR="4813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9415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70000" y="484188"/>
            <a:ext cx="10464800" cy="720204"/>
          </a:xfrm>
        </p:spPr>
        <p:txBody>
          <a:bodyPr/>
          <a:lstStyle/>
          <a:p>
            <a:r>
              <a:rPr lang="cs-CZ" sz="2800" dirty="0" smtClean="0"/>
              <a:t>Navržené schéma </a:t>
            </a:r>
            <a:r>
              <a:rPr lang="cs-CZ" sz="2800" dirty="0"/>
              <a:t>I</a:t>
            </a:r>
            <a:r>
              <a:rPr lang="cs-CZ" sz="2800" dirty="0" smtClean="0"/>
              <a:t>mplementace akčního plánu</a:t>
            </a:r>
            <a:endParaRPr lang="cs-CZ" sz="2800" dirty="0"/>
          </a:p>
        </p:txBody>
      </p:sp>
      <p:pic>
        <p:nvPicPr>
          <p:cNvPr id="3" name="Obrázek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880" y="1852464"/>
            <a:ext cx="8856984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42288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Aktuální vývoj v oblasti evropské legislativy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Balíček </a:t>
            </a:r>
            <a:r>
              <a:rPr lang="cs-CZ" dirty="0"/>
              <a:t>k oběhovému </a:t>
            </a:r>
            <a:r>
              <a:rPr lang="cs-CZ" dirty="0" smtClean="0"/>
              <a:t>hospodářství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 err="1" smtClean="0"/>
              <a:t>POP´s</a:t>
            </a:r>
            <a:r>
              <a:rPr lang="cs-CZ" dirty="0" smtClean="0"/>
              <a:t> 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600" y="2644552"/>
            <a:ext cx="3023172" cy="246121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216" y="4853621"/>
            <a:ext cx="3664661" cy="192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703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270000" y="1204392"/>
            <a:ext cx="10464800" cy="6841058"/>
          </a:xfrm>
        </p:spPr>
        <p:txBody>
          <a:bodyPr/>
          <a:lstStyle/>
          <a:p>
            <a:r>
              <a:rPr lang="cs-CZ" dirty="0"/>
              <a:t>Opětovné využití vody </a:t>
            </a: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Opylovači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Doprava </a:t>
            </a:r>
            <a:r>
              <a:rPr lang="cs-CZ" dirty="0"/>
              <a:t>Balíček mobility III</a:t>
            </a:r>
            <a:r>
              <a:rPr lang="cs-CZ" dirty="0" smtClean="0"/>
              <a:t>. (čisté ovzduší pro všechny RP)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72" y="916360"/>
            <a:ext cx="3672411" cy="203285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17" b="26891"/>
          <a:stretch/>
        </p:blipFill>
        <p:spPr>
          <a:xfrm>
            <a:off x="4702200" y="2500536"/>
            <a:ext cx="2232248" cy="153873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5236840"/>
            <a:ext cx="3514823" cy="213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750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Strategie pro plasty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Jednorázové plasty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en-US" dirty="0"/>
              <a:t>#</a:t>
            </a:r>
            <a:r>
              <a:rPr lang="cs-CZ" dirty="0" smtClean="0"/>
              <a:t>Dost bylo plastu 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en-US" dirty="0" smtClean="0"/>
          </a:p>
          <a:p>
            <a:r>
              <a:rPr lang="cs-CZ" dirty="0" smtClean="0"/>
              <a:t>Kosmický balíček</a:t>
            </a:r>
            <a:r>
              <a:rPr lang="en-US" dirty="0" smtClean="0"/>
              <a:t> </a:t>
            </a:r>
            <a:r>
              <a:rPr lang="cs-CZ" dirty="0" smtClean="0"/>
              <a:t>(6. červen)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512" y="2284512"/>
            <a:ext cx="3600400" cy="206774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576" y="5524872"/>
            <a:ext cx="2686866" cy="144016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216" y="4386312"/>
            <a:ext cx="24860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045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">
  <a:themeElements>
    <a:clrScheme name="Lucie_logomanual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BC143"/>
      </a:accent1>
      <a:accent2>
        <a:srgbClr val="CEE5B8"/>
      </a:accent2>
      <a:accent3>
        <a:srgbClr val="467A26"/>
      </a:accent3>
      <a:accent4>
        <a:srgbClr val="000000"/>
      </a:accent4>
      <a:accent5>
        <a:srgbClr val="A5A5A5"/>
      </a:accent5>
      <a:accent6>
        <a:srgbClr val="404040"/>
      </a:accent6>
      <a:hlink>
        <a:srgbClr val="99CC00"/>
      </a:hlink>
      <a:folHlink>
        <a:srgbClr val="99CC00"/>
      </a:folHlink>
    </a:clrScheme>
    <a:fontScheme name="Nazev kapitoly">
      <a:majorFont>
        <a:latin typeface="Myriad Pro Bold Cond"/>
        <a:ea typeface="ヒラギノ角ゴ ProN W6"/>
        <a:cs typeface="ヒラギノ角ゴ ProN W6"/>
      </a:majorFont>
      <a:minorFont>
        <a:latin typeface="Myriad Pro"/>
        <a:ea typeface="ヒラギノ角ゴ ProN W3"/>
        <a:cs typeface="ヒラギノ角ゴ ProN W3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Nazev kapito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405</TotalTime>
  <Pages>0</Pages>
  <Words>1270</Words>
  <Characters>0</Characters>
  <Application>Microsoft Office PowerPoint</Application>
  <PresentationFormat>Vlastní</PresentationFormat>
  <Lines>0</Lines>
  <Paragraphs>108</Paragraphs>
  <Slides>11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22" baseType="lpstr">
      <vt:lpstr>Arial</vt:lpstr>
      <vt:lpstr>Calibri</vt:lpstr>
      <vt:lpstr>Gill Sans</vt:lpstr>
      <vt:lpstr>Myriad Pro</vt:lpstr>
      <vt:lpstr>Myriad Pro Bold Cond</vt:lpstr>
      <vt:lpstr>Times New Roman</vt:lpstr>
      <vt:lpstr>Verdana</vt:lpstr>
      <vt:lpstr>Wingdings</vt:lpstr>
      <vt:lpstr>ヒラギノ角ゴ ProN W3</vt:lpstr>
      <vt:lpstr>ヒラギノ角ゴ ProN W6</vt:lpstr>
      <vt:lpstr>Blank</vt:lpstr>
      <vt:lpstr>Prezentace aplikace PowerPoint</vt:lpstr>
      <vt:lpstr>Prezentace aplikace PowerPoint</vt:lpstr>
      <vt:lpstr>Enviromental compliance assurance </vt:lpstr>
      <vt:lpstr>Prezentace aplikace PowerPoint</vt:lpstr>
      <vt:lpstr> </vt:lpstr>
      <vt:lpstr>Navržené schéma Implementace akčního plánu</vt:lpstr>
      <vt:lpstr>Aktuální vývoj v oblasti evropské legislativy</vt:lpstr>
      <vt:lpstr>Prezentace aplikace PowerPoint</vt:lpstr>
      <vt:lpstr>Prezentace aplikace PowerPoint</vt:lpstr>
      <vt:lpstr>AT PRES </vt:lpstr>
      <vt:lpstr>Prezentace aplikace PowerPoint</vt:lpstr>
    </vt:vector>
  </TitlesOfParts>
  <Company>Ministerstvo životního prostředí ČR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Romana Trubačíková</dc:creator>
  <cp:lastModifiedBy>User</cp:lastModifiedBy>
  <cp:revision>41</cp:revision>
  <cp:lastPrinted>2012-11-29T12:41:50Z</cp:lastPrinted>
  <dcterms:created xsi:type="dcterms:W3CDTF">2016-07-12T09:25:32Z</dcterms:created>
  <dcterms:modified xsi:type="dcterms:W3CDTF">2018-06-27T11:49:17Z</dcterms:modified>
</cp:coreProperties>
</file>