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61" r:id="rId2"/>
  </p:sldMasterIdLst>
  <p:notesMasterIdLst>
    <p:notesMasterId r:id="rId12"/>
  </p:notesMasterIdLst>
  <p:handoutMasterIdLst>
    <p:handoutMasterId r:id="rId13"/>
  </p:handoutMasterIdLst>
  <p:sldIdLst>
    <p:sldId id="271" r:id="rId3"/>
    <p:sldId id="273" r:id="rId4"/>
    <p:sldId id="274" r:id="rId5"/>
    <p:sldId id="269" r:id="rId6"/>
    <p:sldId id="276" r:id="rId7"/>
    <p:sldId id="277" r:id="rId8"/>
    <p:sldId id="278" r:id="rId9"/>
    <p:sldId id="279" r:id="rId10"/>
    <p:sldId id="272" r:id="rId11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68">
          <p15:clr>
            <a:srgbClr val="A4A3A4"/>
          </p15:clr>
        </p15:guide>
        <p15:guide id="2" pos="7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143"/>
    <a:srgbClr val="66D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1116" y="78"/>
      </p:cViewPr>
      <p:guideLst>
        <p:guide orient="horz" pos="5068"/>
        <p:guide pos="785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341DE077-EFAD-45F7-9648-23A848E86495}" type="datetimeFigureOut">
              <a:rPr lang="cs-CZ"/>
              <a:pPr>
                <a:defRPr/>
              </a:pPr>
              <a:t>4.12.2019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804138DD-3E93-4CB8-9D96-82F3872D97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267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pPr>
              <a:defRPr/>
            </a:pPr>
            <a:fld id="{AC9FFA57-19BB-4AB4-989A-C6B18F6795E6}" type="datetimeFigureOut">
              <a:rPr lang="cs-CZ"/>
              <a:pPr>
                <a:defRPr/>
              </a:pPr>
              <a:t>4.12.2019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pPr>
              <a:defRPr/>
            </a:pPr>
            <a:fld id="{7BEC0968-DD2B-40FF-B311-5D8530236E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75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BC5016-DCB5-4C9D-94DF-6E34CFF6E3EF}" type="slidenum">
              <a:rPr lang="cs-CZ" altLang="cs-CZ" sz="1200" smtClean="0"/>
              <a:pPr/>
              <a:t>1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76955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09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Jana Ponocná, Oddělení Evropské unie, Odbor mezinárodních vztahů. </a:t>
            </a:r>
            <a:r>
              <a:rPr lang="cs-CZ" dirty="0" smtClean="0"/>
              <a:t>Tentokrát</a:t>
            </a:r>
            <a:r>
              <a:rPr lang="cs-CZ" baseline="0" dirty="0" smtClean="0"/>
              <a:t> Vám chci krátce představit aktuální vývoj v novém institucionálním cyklu EU. V květnu byl zvolen nový EP a nedávno sestavena nová EK.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20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Nová EK bud</a:t>
            </a:r>
            <a:r>
              <a:rPr lang="cs-CZ" baseline="0" dirty="0" smtClean="0"/>
              <a:t>e působit po dobu 5ti let.  </a:t>
            </a:r>
            <a:r>
              <a:rPr lang="cs-CZ" dirty="0" smtClean="0"/>
              <a:t>Předsedkyně</a:t>
            </a:r>
            <a:r>
              <a:rPr lang="cs-CZ" baseline="0" dirty="0" smtClean="0"/>
              <a:t> Evropské komise, bývala ministryně obrany německá Ursula von der </a:t>
            </a:r>
            <a:r>
              <a:rPr lang="cs-CZ" baseline="0" dirty="0" err="1" smtClean="0"/>
              <a:t>Leyenová</a:t>
            </a:r>
            <a:r>
              <a:rPr lang="cs-CZ" baseline="0" dirty="0" smtClean="0"/>
              <a:t> je první ženou v čele této instituce </a:t>
            </a:r>
            <a:r>
              <a:rPr lang="cs-CZ" dirty="0" smtClean="0"/>
              <a:t>10. 9. představila</a:t>
            </a:r>
            <a:r>
              <a:rPr lang="cs-CZ" baseline="0" dirty="0" smtClean="0"/>
              <a:t> svůj team nových komisařů. Následovala slyšení jednotlivých kandidátů před Evropským parlamentem. Celý proces slyšení se uzavřel 27. listopadu a Komise se ujala funkce dne 1. 12. (o měsíc později, než bylo původně plánováno kvůli problémům s kandidáty z HU, RO a FR). Komisařem pro životní prostředí se stal Litevec </a:t>
            </a:r>
            <a:r>
              <a:rPr lang="cs-CZ" baseline="0" dirty="0" err="1" smtClean="0"/>
              <a:t>Virginius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Sinkevičius</a:t>
            </a:r>
            <a:r>
              <a:rPr lang="cs-CZ" baseline="0" dirty="0" smtClean="0"/>
              <a:t> a výkonný předseda Frans </a:t>
            </a:r>
            <a:r>
              <a:rPr lang="cs-CZ" baseline="0" dirty="0" err="1" smtClean="0"/>
              <a:t>Timmermans</a:t>
            </a:r>
            <a:r>
              <a:rPr lang="cs-CZ" baseline="0" dirty="0" smtClean="0"/>
              <a:t>, zodpovědný za Zelenou dohodu pro Evropu (</a:t>
            </a:r>
            <a:r>
              <a:rPr lang="cs-CZ" baseline="0" dirty="0" err="1" smtClean="0"/>
              <a:t>European</a:t>
            </a:r>
            <a:r>
              <a:rPr lang="cs-CZ" baseline="0" dirty="0" smtClean="0"/>
              <a:t> Green </a:t>
            </a:r>
            <a:r>
              <a:rPr lang="cs-CZ" baseline="0" dirty="0" err="1" smtClean="0"/>
              <a:t>Deal</a:t>
            </a:r>
            <a:r>
              <a:rPr lang="cs-CZ" baseline="0" dirty="0" smtClean="0"/>
              <a:t> ) – k té se dostaneme později, má na starosti také DG </a:t>
            </a:r>
            <a:r>
              <a:rPr lang="cs-CZ" baseline="0" dirty="0" err="1" smtClean="0"/>
              <a:t>Clima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Action</a:t>
            </a:r>
            <a:r>
              <a:rPr lang="cs-CZ" baseline="0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1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</a:t>
            </a:r>
            <a:r>
              <a:rPr lang="cs-CZ" baseline="0" dirty="0" smtClean="0"/>
              <a:t> zajímavost dopravu má na starosti RO kandidátka: Adina </a:t>
            </a:r>
            <a:r>
              <a:rPr lang="cs-CZ" baseline="0" dirty="0" err="1" smtClean="0"/>
              <a:t>Valean</a:t>
            </a:r>
            <a:r>
              <a:rPr lang="cs-CZ" baseline="0" dirty="0" smtClean="0"/>
              <a:t>, energetiku EE </a:t>
            </a:r>
            <a:r>
              <a:rPr lang="cs-CZ" baseline="0" dirty="0" err="1" smtClean="0"/>
              <a:t>Kadri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Simson</a:t>
            </a:r>
            <a:r>
              <a:rPr lang="cs-CZ" baseline="0" dirty="0" smtClean="0"/>
              <a:t>, zemědělství Janusz </a:t>
            </a:r>
            <a:r>
              <a:rPr lang="cs-CZ" baseline="0" dirty="0" err="1" smtClean="0"/>
              <a:t>Wojciechowski</a:t>
            </a:r>
            <a:r>
              <a:rPr lang="cs-CZ" baseline="0" dirty="0" smtClean="0"/>
              <a:t> PL a zdraví Stella </a:t>
            </a:r>
            <a:r>
              <a:rPr lang="cs-CZ" baseline="0" dirty="0" err="1" smtClean="0"/>
              <a:t>Kyriakides</a:t>
            </a:r>
            <a:r>
              <a:rPr lang="cs-CZ" baseline="0" dirty="0" smtClean="0"/>
              <a:t> z Kypru.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7228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Nová</a:t>
            </a:r>
            <a:r>
              <a:rPr lang="cs-CZ" baseline="0" dirty="0" smtClean="0"/>
              <a:t> Evropská komise slíbila, že během prvních 100 dní ve funkci představí tzv. </a:t>
            </a:r>
            <a:r>
              <a:rPr lang="cs-CZ" baseline="0" dirty="0" err="1" smtClean="0"/>
              <a:t>European</a:t>
            </a:r>
            <a:r>
              <a:rPr lang="cs-CZ" baseline="0" dirty="0" smtClean="0"/>
              <a:t> Green </a:t>
            </a:r>
            <a:r>
              <a:rPr lang="cs-CZ" baseline="0" dirty="0" err="1" smtClean="0"/>
              <a:t>Deal</a:t>
            </a:r>
            <a:r>
              <a:rPr lang="cs-CZ" baseline="0" dirty="0" smtClean="0"/>
              <a:t> – Zelenou dohodu pro Evropu. Plánované datum zveřejnění je 11. 12. Pravděpodobně půjde nejprve o sdělení obecnějšího charakteru, později budou následovat konkrétnější návrhy.  Prioritou číslo jedna je dosažení tzv. prvního klimaticky neutrálního kontinentu to bude vyžadovat: Revize klimaticko-energetických cílů do roku 2030, rozšíření systému obchodování s emisními povolenkami EU ETS na sektor námořní dopravy, návrh na zavedení </a:t>
            </a:r>
            <a:r>
              <a:rPr lang="cs-CZ" baseline="0" dirty="0" err="1" smtClean="0"/>
              <a:t>uhlíkováho</a:t>
            </a:r>
            <a:r>
              <a:rPr lang="cs-CZ" baseline="0" dirty="0" smtClean="0"/>
              <a:t> cla (</a:t>
            </a:r>
            <a:r>
              <a:rPr lang="cs-CZ" baseline="0" dirty="0" err="1" smtClean="0"/>
              <a:t>Carbon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Border</a:t>
            </a:r>
            <a:r>
              <a:rPr lang="cs-CZ" baseline="0" dirty="0" smtClean="0"/>
              <a:t> Tax), Evropský klimatický pakt (propojení lokálních </a:t>
            </a:r>
            <a:r>
              <a:rPr lang="cs-CZ" baseline="0" dirty="0" err="1" smtClean="0"/>
              <a:t>komunt</a:t>
            </a:r>
            <a:r>
              <a:rPr lang="cs-CZ" baseline="0" dirty="0" smtClean="0"/>
              <a:t>, regionů, průmyslu, občanské společnosti a škol). ŽIVOTNI PROSTREDI zde se pozornost upře na K části o ŽP podrobněji : 1) Biodiversita 2030 je přípravou na COP v Číně, půjde o globální cíle, národní závazky, financování a monitorovací mechanismy. EU by měla v tomto případě jít příkladem a : zasáhnout proti ztrátě biodiverzity v klíčových oblastech – změny při využívání půdy a oceánů, - nadměrné využívání, - klimatická změna, - znečištění a – invazní druhy. Dále – chránit, obnovovat, </a:t>
            </a:r>
            <a:r>
              <a:rPr lang="cs-CZ" baseline="0" dirty="0" err="1" smtClean="0"/>
              <a:t>mainstreamovat</a:t>
            </a:r>
            <a:r>
              <a:rPr lang="cs-CZ" baseline="0" dirty="0" smtClean="0"/>
              <a:t> (dostat do širšího povědomí, propagovat) a vyřešit financování financí 2) Nový akční plán pro oběhové hospodářství : Zaměření se a vyřešení všech fází životního cyklu výrobku: těžba, výroba, distribuce, spotřeba, odpad a recyklace a použití kvalitních druhotných surovin. Zaměření na textil, potraviny a stavebnictví!. Zapojení průmyslu a členských států, využití digitálních technologií. ZERO POLLUTION – příprava strategie nulové znečištění se má týkat oblastí : kvalita ovzduší, vody, nebezpečné chemické látky, průmyslové emise- posílení legislativního rámce, zvýšené vymáhání !!!, inovace a financování, podpora členským státům, změna chování společnosti…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82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Vše</a:t>
            </a:r>
            <a:r>
              <a:rPr lang="cs-CZ" baseline="0" dirty="0" smtClean="0"/>
              <a:t> propojené, proto i Frans </a:t>
            </a:r>
            <a:r>
              <a:rPr lang="cs-CZ" baseline="0" dirty="0" err="1" smtClean="0"/>
              <a:t>Timmermans</a:t>
            </a:r>
            <a:r>
              <a:rPr lang="cs-CZ" baseline="0" dirty="0" smtClean="0"/>
              <a:t> bude mít „pod sebou“ všechny příslušné komisaře. </a:t>
            </a:r>
            <a:br>
              <a:rPr lang="cs-CZ" baseline="0" dirty="0" smtClean="0"/>
            </a:br>
            <a:r>
              <a:rPr lang="cs-CZ" baseline="0" dirty="0" smtClean="0"/>
              <a:t>ŽP, zdraví, energetika, doprava zemědělství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31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Evropská agentura</a:t>
            </a:r>
            <a:r>
              <a:rPr lang="cs-CZ" baseline="0" dirty="0" smtClean="0"/>
              <a:t> pro životní prostředí (EEA) pravidelně každých 5 let publikuje zprávu o stavu a výhledu životního prostředí a souvisejících trendech. Letošní zpráva: Evropské životní prostředí – stav a výhled 2020 (SOER 2020) je dosud nejkomplexnější integrované hodnocení publikované EEA (zprávy vycházejí od roku 1995) a první, která se zabývá také nutností transformace systémů směrem  k udržitelnému rozvoji. Zpráva se skládá ze dvou částí: integrované hodnocení a syntéza. Integrované hodnocení zveřejněné </a:t>
            </a:r>
            <a:r>
              <a:rPr lang="cs-CZ" baseline="0" dirty="0" err="1" smtClean="0"/>
              <a:t>včer</a:t>
            </a:r>
            <a:r>
              <a:rPr lang="cs-CZ" baseline="0" dirty="0" smtClean="0"/>
              <a:t> poskytuje základ pro proces konzultace se </a:t>
            </a:r>
            <a:r>
              <a:rPr lang="cs-CZ" baseline="0" dirty="0" err="1" smtClean="0"/>
              <a:t>stakeholdery</a:t>
            </a:r>
            <a:r>
              <a:rPr lang="cs-CZ" baseline="0" dirty="0" smtClean="0"/>
              <a:t>. Druhá část zprávy, syntéza bude zveřejněna na podzim 2020. Na vydání publikace naváže v průběhu příštího roku oficiální představení v jednotlivých členských státech – v Praze je naplánována na 5. října 2020. Doplnění k různé: Rada 19. prosince 2019 (účast M, noví komisaři), </a:t>
            </a:r>
            <a:r>
              <a:rPr lang="cs-CZ" baseline="0" dirty="0" err="1" smtClean="0"/>
              <a:t>Environmental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Compliance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Assurance</a:t>
            </a:r>
            <a:r>
              <a:rPr lang="cs-CZ" baseline="0" dirty="0" smtClean="0"/>
              <a:t> 14.2. – nový pracovní program této iniciativy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392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roce 2020 se naplno rozběhne práce nové Evropské komise. Nově zvolená předsedkyně Ursula von der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Leyenová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ohlásila, že během prvních 100 dní nová EK představí tzv.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Zelenou dohodu pro Evropu. Plánované datum zveřejnění sdělení je 11.12. 2019.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Ohlášený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měl dle programového dokumentu von der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Leyenové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mj. obsahovat: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Návrh legislativy k dosažení klimatické neutrality do 2050 (bude to znamenat změnu řady existujících předpisů).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Revize klimaticko-energetických cílů do roku 2030 (snížení emisí EU minimálně o 50 %)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Rozšíření systému obchodování s emisními povolenkami (EU ETS) na sektor námořní dopravy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Návrh na zavedení uhlíkového cla 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Tax)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Založení fondu pro spravedlivý přechod (Just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Evropský klimatický pakt (propojení lokálních komunit, regionů, průmyslu, občanské společnosti a škol)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Návrh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biodiverzitní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strategie 2030 (stručně, budou následovat akční plány/předpisy)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Nový akční plán k oběhovému hospodářství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Strategie pro nulové znečištění -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pollution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(celkově, ovzduší, voda atd.)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Strategie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(gesce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food)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Strategie pro zelené finance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Investiční plán pro udržitelnou Evropu.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29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5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4027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4893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23653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>
            <a:lvl1pPr algn="ctr">
              <a:defRPr sz="5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 sz="4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5183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81395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890122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054111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773910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121143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4530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188044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760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210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305626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6850308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257300"/>
            <a:ext cx="2616200" cy="6096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257300"/>
            <a:ext cx="7696200" cy="6096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134337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653934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2284413"/>
            <a:ext cx="515620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976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5858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97644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01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90159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>
                <a:sym typeface="Myriad Pro" charset="0"/>
              </a:rPr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89170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3017500" cy="97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 smtClean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 smtClean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 smtClean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 smtClean="0">
                <a:sym typeface="Myriad Pro" charset="0"/>
              </a:rPr>
              <a:t>Pátá úroveň</a:t>
            </a:r>
            <a:endParaRPr lang="en-US" altLang="cs-CZ" dirty="0" smtClean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>
                <a:sym typeface="Myriad Pro Bold Cond" charset="0"/>
              </a:rPr>
              <a:t>Kliknutím lze upravit styl.</a:t>
            </a:r>
            <a:endParaRPr lang="en-US" altLang="cs-CZ" dirty="0" smtClean="0">
              <a:sym typeface="Myriad Pro Bold Con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13017501" cy="976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46188" y="2284413"/>
            <a:ext cx="10488612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" charset="0"/>
              </a:rPr>
              <a:t>Kliknutím lze upravit styly předlohy textu.</a:t>
            </a:r>
          </a:p>
          <a:p>
            <a:pPr lvl="1"/>
            <a:r>
              <a:rPr lang="cs-CZ" altLang="cs-CZ" dirty="0">
                <a:sym typeface="Myriad Pro" charset="0"/>
              </a:rPr>
              <a:t>Druhá úroveň</a:t>
            </a:r>
          </a:p>
          <a:p>
            <a:pPr lvl="2"/>
            <a:r>
              <a:rPr lang="cs-CZ" altLang="cs-CZ" dirty="0">
                <a:sym typeface="Myriad Pro" charset="0"/>
              </a:rPr>
              <a:t>Třetí úroveň</a:t>
            </a:r>
          </a:p>
          <a:p>
            <a:pPr lvl="3"/>
            <a:r>
              <a:rPr lang="cs-CZ" altLang="cs-CZ" dirty="0">
                <a:sym typeface="Myriad Pro" charset="0"/>
              </a:rPr>
              <a:t>Čtvrtá úroveň</a:t>
            </a:r>
          </a:p>
          <a:p>
            <a:pPr lvl="4"/>
            <a:r>
              <a:rPr lang="cs-CZ" altLang="cs-CZ" dirty="0">
                <a:sym typeface="Myriad Pro" charset="0"/>
              </a:rPr>
              <a:t>Pátá úroveň</a:t>
            </a:r>
            <a:endParaRPr lang="en-US" altLang="cs-CZ" dirty="0">
              <a:sym typeface="Myriad Pro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484188"/>
            <a:ext cx="104648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>
                <a:sym typeface="Myriad Pro Bold Cond" charset="0"/>
              </a:rPr>
              <a:t>Kliknutím lze upravit styl.</a:t>
            </a:r>
            <a:endParaRPr lang="en-US" altLang="cs-CZ" dirty="0">
              <a:sym typeface="Myriad Pro Bold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7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7BC14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 Bold Con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Myriad Pro Bold Cond" charset="0"/>
          <a:ea typeface="ヒラギノ角ゴ ProN W6" charset="0"/>
          <a:cs typeface="ヒラギノ角ゴ ProN W6" charset="0"/>
          <a:sym typeface="Myriad Pro Bold Cond" charset="0"/>
        </a:defRPr>
      </a:lvl9pPr>
    </p:titleStyle>
    <p:bodyStyle>
      <a:lvl1pPr marL="571500" indent="-571500" algn="l" rtl="0" eaLnBrk="1" fontAlgn="base" hangingPunct="1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1pPr>
      <a:lvl2pPr marL="1162050" indent="-533400" algn="l" defTabSz="1162050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2pPr>
      <a:lvl3pPr marL="17907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3pPr>
      <a:lvl4pPr marL="2324100" indent="-5715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4pPr>
      <a:lvl5pPr marL="2781300" indent="-571500" algn="l" rtl="0" eaLnBrk="1" fontAlgn="base" hangingPunct="1">
        <a:spcBef>
          <a:spcPct val="0"/>
        </a:spcBef>
        <a:spcAft>
          <a:spcPct val="0"/>
        </a:spcAft>
        <a:buChar char="-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Myriad Pro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Myriad Pro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Plocha\NOVA_PREZENTACE\Prezentace.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4" y="-325120"/>
            <a:ext cx="13871787" cy="104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50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474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7784" y="2500536"/>
            <a:ext cx="11072291" cy="2088232"/>
          </a:xfrm>
        </p:spPr>
        <p:txBody>
          <a:bodyPr/>
          <a:lstStyle/>
          <a:p>
            <a:pPr algn="ctr"/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aktuálních mezinárodních aktivitách v rámci MŽP se zaměřením na </a:t>
            </a:r>
            <a:r>
              <a:rPr lang="cs-CZ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EU/EK</a:t>
            </a:r>
            <a:r>
              <a:rPr lang="cs-CZ" sz="3600" b="1" dirty="0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3600" b="1" dirty="0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3600" b="1" dirty="0">
              <a:solidFill>
                <a:srgbClr val="7BC1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951038" y="4228729"/>
            <a:ext cx="9102725" cy="2736303"/>
          </a:xfrm>
        </p:spPr>
        <p:txBody>
          <a:bodyPr/>
          <a:lstStyle/>
          <a:p>
            <a:endParaRPr lang="cs-CZ" sz="18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cs-CZ" sz="1800" dirty="0">
              <a:solidFill>
                <a:srgbClr val="92D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sz="2800" dirty="0" smtClean="0"/>
              <a:t>Evropská komise – </a:t>
            </a:r>
            <a:r>
              <a:rPr lang="cs-CZ" sz="2800" dirty="0"/>
              <a:t>Z</a:t>
            </a:r>
            <a:r>
              <a:rPr lang="cs-CZ" sz="2800" dirty="0" smtClean="0"/>
              <a:t>elená dohoda pro Evropu (</a:t>
            </a:r>
            <a:r>
              <a:rPr lang="cs-CZ" sz="2800" dirty="0" err="1" smtClean="0"/>
              <a:t>European</a:t>
            </a:r>
            <a:r>
              <a:rPr lang="cs-CZ" sz="2800" dirty="0" smtClean="0"/>
              <a:t> Green </a:t>
            </a:r>
            <a:r>
              <a:rPr lang="cs-CZ" sz="2800" dirty="0" err="1" smtClean="0"/>
              <a:t>Deal</a:t>
            </a:r>
            <a:r>
              <a:rPr lang="cs-CZ" sz="2800" dirty="0" smtClean="0"/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cs-CZ" sz="2800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cs-CZ" sz="2800" dirty="0" smtClean="0"/>
              <a:t>SOER 2020</a:t>
            </a:r>
            <a:endParaRPr lang="cs-CZ" sz="2800" dirty="0" smtClean="0"/>
          </a:p>
          <a:p>
            <a:endParaRPr lang="cs-CZ" dirty="0">
              <a:solidFill>
                <a:srgbClr val="92D05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34" y="6487979"/>
            <a:ext cx="3019916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8" y="6487979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59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9832" y="412304"/>
            <a:ext cx="10416976" cy="3026853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Evropská komise </a:t>
            </a:r>
            <a:r>
              <a:rPr lang="cs-CZ" dirty="0" smtClean="0">
                <a:solidFill>
                  <a:schemeClr val="accent1"/>
                </a:solidFill>
              </a:rPr>
              <a:t>2019-2024</a:t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 smtClean="0">
                <a:solidFill>
                  <a:schemeClr val="accent1"/>
                </a:solidFill>
              </a:rPr>
              <a:t/>
            </a:r>
            <a:br>
              <a:rPr lang="cs-CZ" dirty="0" smtClean="0">
                <a:solidFill>
                  <a:schemeClr val="accent1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Ursula </a:t>
            </a:r>
            <a:r>
              <a:rPr lang="cs-CZ" dirty="0"/>
              <a:t>von der </a:t>
            </a:r>
            <a:r>
              <a:rPr lang="cs-CZ" dirty="0" err="1" smtClean="0"/>
              <a:t>Leyenová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27 komisařů (bez UK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Od 1. prosince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/>
              <a:t>Virginius</a:t>
            </a:r>
            <a:r>
              <a:rPr lang="cs-CZ" dirty="0"/>
              <a:t> </a:t>
            </a:r>
            <a:r>
              <a:rPr lang="cs-CZ" dirty="0" err="1"/>
              <a:t>Sinkevičius</a:t>
            </a:r>
            <a:r>
              <a:rPr lang="cs-CZ" dirty="0"/>
              <a:t> – životní prostředí, oceány a </a:t>
            </a:r>
            <a:r>
              <a:rPr lang="cs-CZ" dirty="0" smtClean="0"/>
              <a:t>rybolov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Frans </a:t>
            </a:r>
            <a:r>
              <a:rPr lang="cs-CZ" dirty="0" err="1"/>
              <a:t>Timmermans</a:t>
            </a:r>
            <a:r>
              <a:rPr lang="cs-CZ" dirty="0"/>
              <a:t> – </a:t>
            </a:r>
            <a:r>
              <a:rPr lang="cs-CZ" dirty="0" err="1"/>
              <a:t>European</a:t>
            </a:r>
            <a:r>
              <a:rPr lang="cs-CZ" dirty="0"/>
              <a:t> Green </a:t>
            </a:r>
            <a:r>
              <a:rPr lang="cs-CZ" dirty="0" err="1"/>
              <a:t>Deal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8" y="1132384"/>
            <a:ext cx="4069854" cy="281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947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0000" y="484188"/>
            <a:ext cx="10464800" cy="504180"/>
          </a:xfrm>
        </p:spPr>
        <p:txBody>
          <a:bodyPr/>
          <a:lstStyle/>
          <a:p>
            <a:r>
              <a:rPr lang="cs-CZ" dirty="0" smtClean="0"/>
              <a:t>Složení Evropské komise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14" y="988368"/>
            <a:ext cx="10497971" cy="735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Zelená dohoda pro Evropu – </a:t>
            </a:r>
            <a:br>
              <a:rPr lang="cs-CZ" dirty="0" smtClean="0"/>
            </a:br>
            <a:r>
              <a:rPr lang="cs-CZ" dirty="0" err="1" smtClean="0"/>
              <a:t>European</a:t>
            </a:r>
            <a:r>
              <a:rPr lang="cs-CZ" dirty="0" smtClean="0"/>
              <a:t> Green </a:t>
            </a:r>
            <a:r>
              <a:rPr lang="cs-CZ" dirty="0" err="1" smtClean="0"/>
              <a:t>Deal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1. První klimaticky neutrální kontinent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Snížení emisí do 2030 minimálně o 50 % a pokusit se dosáhnout 55%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Dosáhnout klimatické neutrality do 2050</a:t>
            </a:r>
          </a:p>
          <a:p>
            <a:pPr marL="0" indent="0">
              <a:buNone/>
            </a:pPr>
            <a:r>
              <a:rPr lang="cs-CZ" b="1" dirty="0" smtClean="0"/>
              <a:t>2. Udržitelné investice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Strategie pro zelené finance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„Just </a:t>
            </a:r>
            <a:r>
              <a:rPr lang="cs-CZ" dirty="0" err="1" smtClean="0"/>
              <a:t>Transition</a:t>
            </a:r>
            <a:r>
              <a:rPr lang="cs-CZ" dirty="0" smtClean="0"/>
              <a:t> </a:t>
            </a:r>
            <a:r>
              <a:rPr lang="cs-CZ" dirty="0" err="1" smtClean="0"/>
              <a:t>Fund</a:t>
            </a:r>
            <a:r>
              <a:rPr lang="cs-CZ" dirty="0" smtClean="0"/>
              <a:t>“ (fond pro spravedlivý přechod)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Investiční plán pro udržitelnou Evropu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Změny v Evropské investiční bance</a:t>
            </a:r>
          </a:p>
          <a:p>
            <a:pPr marL="0" indent="0">
              <a:buNone/>
            </a:pPr>
            <a:r>
              <a:rPr lang="cs-CZ" b="1" dirty="0" smtClean="0"/>
              <a:t>3.  Životní prostředí</a:t>
            </a:r>
            <a:endParaRPr lang="cs-CZ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Strategie pro biodiversitu 2030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Nový akční plán pro oběhové hospodářství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„</a:t>
            </a:r>
            <a:r>
              <a:rPr lang="cs-CZ" dirty="0" err="1" smtClean="0"/>
              <a:t>Zero</a:t>
            </a:r>
            <a:r>
              <a:rPr lang="cs-CZ" dirty="0" smtClean="0"/>
              <a:t> </a:t>
            </a:r>
            <a:r>
              <a:rPr lang="cs-CZ" dirty="0" err="1" smtClean="0"/>
              <a:t>pollution</a:t>
            </a:r>
            <a:r>
              <a:rPr lang="cs-CZ" dirty="0" smtClean="0"/>
              <a:t>“  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16" y="532213"/>
            <a:ext cx="2261030" cy="1752299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4" y="484188"/>
            <a:ext cx="2370940" cy="17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69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96" y="628328"/>
            <a:ext cx="12647710" cy="72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94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48" y="484188"/>
            <a:ext cx="5688632" cy="2879664"/>
          </a:xfrm>
        </p:spPr>
      </p:pic>
      <p:sp>
        <p:nvSpPr>
          <p:cNvPr id="9" name="Obdélník 8"/>
          <p:cNvSpPr/>
          <p:nvPr/>
        </p:nvSpPr>
        <p:spPr>
          <a:xfrm>
            <a:off x="1270000" y="4012704"/>
            <a:ext cx="9289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cs-CZ" sz="28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rPr>
              <a:t>4. prosince vydaná zpráva EEA Evropské životní prostředí – stav a výhled 2020 </a:t>
            </a:r>
          </a:p>
          <a:p>
            <a:pPr lvl="0" algn="l"/>
            <a:r>
              <a:rPr lang="cs-CZ" sz="28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rPr>
              <a:t>2 části:</a:t>
            </a: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cs-CZ" sz="28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rPr>
              <a:t>Integrované hodnocení (4. 12. 2019)</a:t>
            </a: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r>
              <a:rPr lang="cs-CZ" sz="28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" charset="0"/>
              </a:rPr>
              <a:t>Syntéza  (v ČR představeno dne 5.10. 2020)</a:t>
            </a: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endParaRPr lang="cs-CZ" sz="28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yriad Pro" charset="0"/>
            </a:endParaRPr>
          </a:p>
          <a:p>
            <a:pPr lvl="0" algn="l"/>
            <a:endParaRPr lang="cs-CZ" sz="2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yriad Pro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endParaRPr lang="cs-CZ" sz="2800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yriad Pro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endParaRPr lang="cs-CZ" sz="2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yriad Pro" charset="0"/>
            </a:endParaRPr>
          </a:p>
          <a:p>
            <a:pPr marL="571500" lvl="0" indent="-571500" algn="l">
              <a:buFont typeface="Wingdings" panose="05000000000000000000" pitchFamily="2" charset="2"/>
              <a:buChar char="ü"/>
            </a:pPr>
            <a:endParaRPr lang="cs-CZ" sz="28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439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14686" y="4516760"/>
            <a:ext cx="10390832" cy="144016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7BC1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Myriad Pro Bold Cond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Myriad Pro Bold Cond" charset="0"/>
                <a:ea typeface="ヒラギノ角ゴ ProN W6" charset="0"/>
                <a:cs typeface="ヒラギノ角ゴ ProN W6" charset="0"/>
                <a:sym typeface="Myriad Pro Bold Cond" charset="0"/>
              </a:defRPr>
            </a:lvl9pPr>
          </a:lstStyle>
          <a:p>
            <a:pPr>
              <a:defRPr/>
            </a:pPr>
            <a:r>
              <a:rPr lang="cs-CZ" altLang="cs-CZ" sz="5400" kern="0" dirty="0" smtClean="0"/>
              <a:t>Děkuji za pozornost.  Prostor pro Vaše dotazy</a:t>
            </a:r>
            <a:r>
              <a:rPr lang="cs-CZ" altLang="cs-CZ" sz="5400" kern="0" dirty="0" smtClean="0"/>
              <a:t>…</a:t>
            </a:r>
            <a:endParaRPr lang="cs-CZ" altLang="cs-CZ" sz="5400" kern="0" dirty="0" smtClean="0"/>
          </a:p>
        </p:txBody>
      </p:sp>
    </p:spTree>
    <p:extLst>
      <p:ext uri="{BB962C8B-B14F-4D97-AF65-F5344CB8AC3E}">
        <p14:creationId xmlns:p14="http://schemas.microsoft.com/office/powerpoint/2010/main" val="2677789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Lucie_logomanual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BC143"/>
      </a:accent1>
      <a:accent2>
        <a:srgbClr val="CEE5B8"/>
      </a:accent2>
      <a:accent3>
        <a:srgbClr val="467A26"/>
      </a:accent3>
      <a:accent4>
        <a:srgbClr val="000000"/>
      </a:accent4>
      <a:accent5>
        <a:srgbClr val="A5A5A5"/>
      </a:accent5>
      <a:accent6>
        <a:srgbClr val="404040"/>
      </a:accent6>
      <a:hlink>
        <a:srgbClr val="99CC00"/>
      </a:hlink>
      <a:folHlink>
        <a:srgbClr val="99CC00"/>
      </a:folHlink>
    </a:clrScheme>
    <a:fontScheme name="Nazev kapitoly">
      <a:majorFont>
        <a:latin typeface="Myriad Pro Bold Cond"/>
        <a:ea typeface="ヒラギノ角ゴ ProN W6"/>
        <a:cs typeface="ヒラギノ角ゴ ProN W6"/>
      </a:majorFont>
      <a:minorFont>
        <a:latin typeface="Myriad Pro"/>
        <a:ea typeface="ヒラギノ角ゴ ProN W3"/>
        <a:cs typeface="ヒラギノ角ゴ ProN W3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Nazev kapito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MŽP_čj_new.pptx" id="{09A7FC06-68CF-4403-A956-597BCCA30FE1}" vid="{91F8BF33-444B-4C6E-AEAD-75163C87C836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1229</TotalTime>
  <Pages>0</Pages>
  <Words>836</Words>
  <Characters>0</Characters>
  <Application>Microsoft Office PowerPoint</Application>
  <PresentationFormat>Vlastní</PresentationFormat>
  <Lines>0</Lines>
  <Paragraphs>62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21" baseType="lpstr">
      <vt:lpstr>Arial</vt:lpstr>
      <vt:lpstr>Calibri</vt:lpstr>
      <vt:lpstr>Gill Sans</vt:lpstr>
      <vt:lpstr>Myriad Pro</vt:lpstr>
      <vt:lpstr>Myriad Pro Bold Cond</vt:lpstr>
      <vt:lpstr>Times New Roman</vt:lpstr>
      <vt:lpstr>Verdana</vt:lpstr>
      <vt:lpstr>Wingdings</vt:lpstr>
      <vt:lpstr>ヒラギノ角ゴ ProN W3</vt:lpstr>
      <vt:lpstr>ヒラギノ角ゴ ProN W6</vt:lpstr>
      <vt:lpstr>Blank</vt:lpstr>
      <vt:lpstr>1_Blank</vt:lpstr>
      <vt:lpstr>Prezentace aplikace PowerPoint</vt:lpstr>
      <vt:lpstr>Prezentace aplikace PowerPoint</vt:lpstr>
      <vt:lpstr> Informace o aktuálních mezinárodních aktivitách v rámci MŽP se zaměřením na EU/EK </vt:lpstr>
      <vt:lpstr>Evropská komise 2019-2024    </vt:lpstr>
      <vt:lpstr>Složení Evropské komise</vt:lpstr>
      <vt:lpstr>Zelená dohoda pro Evropu –  European Green Deal</vt:lpstr>
      <vt:lpstr>Prezentace aplikace PowerPoint</vt:lpstr>
      <vt:lpstr>                           </vt:lpstr>
      <vt:lpstr>Prezentace aplikace PowerPoint</vt:lpstr>
    </vt:vector>
  </TitlesOfParts>
  <Company>Ministerstvo životního prostředí ČR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Romana Trubačíková</dc:creator>
  <cp:lastModifiedBy>Jana Ponocna</cp:lastModifiedBy>
  <cp:revision>38</cp:revision>
  <cp:lastPrinted>2012-11-29T12:41:50Z</cp:lastPrinted>
  <dcterms:created xsi:type="dcterms:W3CDTF">2016-07-12T09:25:32Z</dcterms:created>
  <dcterms:modified xsi:type="dcterms:W3CDTF">2019-12-05T06:25:46Z</dcterms:modified>
</cp:coreProperties>
</file>