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74" r:id="rId2"/>
    <p:sldId id="272" r:id="rId3"/>
    <p:sldId id="286" r:id="rId4"/>
    <p:sldId id="287" r:id="rId5"/>
    <p:sldId id="284" r:id="rId6"/>
    <p:sldId id="294" r:id="rId7"/>
    <p:sldId id="293" r:id="rId8"/>
    <p:sldId id="292" r:id="rId9"/>
    <p:sldId id="291" r:id="rId10"/>
    <p:sldId id="344" r:id="rId11"/>
    <p:sldId id="340" r:id="rId12"/>
    <p:sldId id="297" r:id="rId13"/>
    <p:sldId id="295" r:id="rId14"/>
    <p:sldId id="300" r:id="rId15"/>
    <p:sldId id="302" r:id="rId16"/>
    <p:sldId id="319" r:id="rId17"/>
    <p:sldId id="320" r:id="rId18"/>
    <p:sldId id="317" r:id="rId19"/>
    <p:sldId id="316" r:id="rId20"/>
    <p:sldId id="325" r:id="rId21"/>
    <p:sldId id="324" r:id="rId22"/>
    <p:sldId id="323" r:id="rId23"/>
    <p:sldId id="275" r:id="rId24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718" autoAdjust="0"/>
  </p:normalViewPr>
  <p:slideViewPr>
    <p:cSldViewPr>
      <p:cViewPr>
        <p:scale>
          <a:sx n="55" d="100"/>
          <a:sy n="55" d="100"/>
        </p:scale>
        <p:origin x="-2340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9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D20FA-D788-4778-8E98-FD6C3DD0FE20}" type="datetimeFigureOut">
              <a:rPr lang="cs-CZ" smtClean="0"/>
              <a:t>1.6.2016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3BE7C-B691-48E6-8DB0-B639BBE8CEB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46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3365A-CF01-4EAD-9FE2-8289AF69D3F0}" type="datetimeFigureOut">
              <a:rPr lang="cs-CZ" smtClean="0"/>
              <a:t>1.6.2016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CF461-8B5D-4DBC-9349-F6BC6EE54B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10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11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18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20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21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096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10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8E3A-3766-4E2C-A613-CDE65C99DAAF}" type="datetime1">
              <a:rPr lang="cs-CZ" smtClean="0"/>
              <a:t>1.6.2016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07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6F54-E6CD-4523-BFD0-895E2F292336}" type="datetime1">
              <a:rPr lang="cs-CZ" smtClean="0"/>
              <a:t>1.6.2016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6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8BCF-66BA-4693-9D8E-C7D43368D11E}" type="datetime1">
              <a:rPr lang="cs-CZ" smtClean="0"/>
              <a:t>1.6.2016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59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F2C7-4B10-44E3-93B1-F721A1DD1635}" type="datetime1">
              <a:rPr lang="cs-CZ" smtClean="0"/>
              <a:t>1.6.2016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0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0D3E-D43C-459A-B42F-290F3B693489}" type="datetime1">
              <a:rPr lang="cs-CZ" smtClean="0"/>
              <a:t>1.6.2016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53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AF53-5D7A-45F3-B00C-45B55A3607B9}" type="datetime1">
              <a:rPr lang="cs-CZ" smtClean="0"/>
              <a:t>1.6.2016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706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0D86E-0930-4ADC-8853-CBA9FB0E61EB}" type="datetime1">
              <a:rPr lang="cs-CZ" smtClean="0"/>
              <a:t>1.6.2016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40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0B6A-3DDE-422C-BC97-57D653DBD65E}" type="datetime1">
              <a:rPr lang="cs-CZ" smtClean="0"/>
              <a:t>1.6.2016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06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6663-286C-456B-A4B3-0A52237266B5}" type="datetime1">
              <a:rPr lang="cs-CZ" smtClean="0"/>
              <a:t>1.6.2016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5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EFD-D8EA-4671-A5B7-8EAC32039FA2}" type="datetime1">
              <a:rPr lang="cs-CZ" smtClean="0"/>
              <a:t>1.6.2016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3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CD51-6226-4F0F-844B-DCD5C289280D}" type="datetime1">
              <a:rPr lang="cs-CZ" smtClean="0"/>
              <a:t>1.6.2016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59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F41A-BA57-4ED3-8676-877A92155064}" type="datetime1">
              <a:rPr lang="cs-CZ" smtClean="0"/>
              <a:t>1.6.2016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63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r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projekt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Augustin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síť IMPEL, 2.6.2016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229200"/>
            <a:ext cx="1296144" cy="122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projekt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Rozpracovaná  témata:</a:t>
            </a:r>
          </a:p>
          <a:p>
            <a:pPr>
              <a:buFontTx/>
              <a:buChar char="-"/>
            </a:pPr>
            <a:r>
              <a:rPr lang="cs-CZ" sz="2800" dirty="0" err="1"/>
              <a:t>BREFy</a:t>
            </a:r>
            <a:endParaRPr lang="cs-CZ" sz="2800" dirty="0"/>
          </a:p>
          <a:p>
            <a:pPr>
              <a:buFontTx/>
              <a:buChar char="-"/>
            </a:pPr>
            <a:r>
              <a:rPr lang="cs-CZ" sz="2800" dirty="0"/>
              <a:t>Vlastní monitoring a reporting </a:t>
            </a:r>
          </a:p>
          <a:p>
            <a:pPr>
              <a:buFontTx/>
              <a:buChar char="-"/>
            </a:pPr>
            <a:r>
              <a:rPr lang="cs-CZ" sz="2800" dirty="0"/>
              <a:t>Nástroje </a:t>
            </a:r>
          </a:p>
          <a:p>
            <a:pPr marL="0" lvl="0" indent="0">
              <a:buNone/>
            </a:pPr>
            <a:endParaRPr lang="cs-CZ" sz="2800" dirty="0" smtClean="0">
              <a:solidFill>
                <a:srgbClr val="FF0000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68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projekt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000" dirty="0"/>
              <a:t>Pracovní program projektu na rok 2016</a:t>
            </a:r>
          </a:p>
          <a:p>
            <a:r>
              <a:rPr lang="cs-CZ" sz="3000" dirty="0"/>
              <a:t>diskuse nad prioritními tématy a dohodnutí postupu, jak pokračovat v rámci jednotlivých pracovních skupin a diskuse nad budoucí strukturou projektu.  </a:t>
            </a:r>
          </a:p>
          <a:p>
            <a:pPr lvl="1"/>
            <a:r>
              <a:rPr lang="cs-CZ" sz="3000" dirty="0"/>
              <a:t>Stávají podoba velkého projektového týmu a práce v podskupinách v rámci velkého projektového týmu </a:t>
            </a:r>
          </a:p>
          <a:p>
            <a:pPr lvl="1"/>
            <a:r>
              <a:rPr lang="cs-CZ" sz="3000" dirty="0"/>
              <a:t>Rozdělení projektového týmu na několik menších projektových týmů a práce v těchto menších projektových týmech nebo schůzka malé přípravné skupiny a následující schůzka celého týmu </a:t>
            </a:r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7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projekt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Převládá </a:t>
            </a:r>
            <a:r>
              <a:rPr lang="cs-CZ" sz="2400" dirty="0"/>
              <a:t>názor, že je užitečné pracovat v rámci takto velké skupiny a následně v rámci malých </a:t>
            </a:r>
            <a:r>
              <a:rPr lang="cs-CZ" sz="2400" dirty="0" smtClean="0"/>
              <a:t>podskupin</a:t>
            </a:r>
          </a:p>
          <a:p>
            <a:pPr lvl="1"/>
            <a:r>
              <a:rPr lang="cs-CZ" sz="2000" dirty="0" smtClean="0"/>
              <a:t>všichni </a:t>
            </a:r>
            <a:r>
              <a:rPr lang="cs-CZ" sz="2000" dirty="0"/>
              <a:t>členové skupiny jsou informování o výsledcích práce v jednotlivých podskupinách </a:t>
            </a:r>
            <a:endParaRPr lang="cs-CZ" sz="2000" dirty="0" smtClean="0"/>
          </a:p>
          <a:p>
            <a:pPr lvl="1"/>
            <a:r>
              <a:rPr lang="cs-CZ" sz="2000" dirty="0" smtClean="0"/>
              <a:t> </a:t>
            </a:r>
            <a:r>
              <a:rPr lang="cs-CZ" sz="2000" dirty="0"/>
              <a:t>mohou se aktivně podílet a zasahovat do práce v libovolném počtu podskupin </a:t>
            </a:r>
            <a:endParaRPr lang="cs-CZ" sz="2000" dirty="0" smtClean="0"/>
          </a:p>
          <a:p>
            <a:r>
              <a:rPr lang="cs-CZ" sz="2400" dirty="0" smtClean="0"/>
              <a:t>V</a:t>
            </a:r>
            <a:r>
              <a:rPr lang="cs-CZ" sz="2400" dirty="0"/>
              <a:t> případě zajištění dostatečné výše finančních prostředků je snahou, aby pokračování projektu probíhalo stejně jako doposud a ne v rámci menších projektů. </a:t>
            </a: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0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projekt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sz="2800" dirty="0"/>
              <a:t>stanoveny nové pracovní </a:t>
            </a:r>
            <a:r>
              <a:rPr lang="cs-CZ" sz="2800" dirty="0" smtClean="0"/>
              <a:t>priority, </a:t>
            </a:r>
            <a:r>
              <a:rPr lang="cs-CZ" sz="2800" dirty="0"/>
              <a:t>na kterých by se mělo v další fázi projektu </a:t>
            </a:r>
            <a:r>
              <a:rPr lang="cs-CZ" sz="2800" dirty="0" smtClean="0"/>
              <a:t>pracovat : </a:t>
            </a:r>
            <a:endParaRPr lang="cs-CZ" sz="2800" dirty="0"/>
          </a:p>
          <a:p>
            <a:pPr lvl="1"/>
            <a:r>
              <a:rPr lang="cs-CZ" dirty="0"/>
              <a:t>Vzájemné společné inspekce</a:t>
            </a:r>
          </a:p>
          <a:p>
            <a:pPr lvl="1"/>
            <a:r>
              <a:rPr lang="cs-CZ" dirty="0"/>
              <a:t>Definice</a:t>
            </a:r>
          </a:p>
          <a:p>
            <a:pPr lvl="1"/>
            <a:r>
              <a:rPr lang="cs-CZ" dirty="0"/>
              <a:t>Horizontální aspekty </a:t>
            </a:r>
            <a:r>
              <a:rPr lang="cs-CZ" dirty="0" smtClean="0"/>
              <a:t>povolení</a:t>
            </a:r>
            <a:endParaRPr lang="cs-CZ" dirty="0"/>
          </a:p>
          <a:p>
            <a:r>
              <a:rPr lang="cs-CZ" sz="2800" dirty="0" smtClean="0"/>
              <a:t>do </a:t>
            </a:r>
            <a:r>
              <a:rPr lang="cs-CZ" sz="2800" dirty="0"/>
              <a:t>další schůzky PT </a:t>
            </a:r>
            <a:r>
              <a:rPr lang="cs-CZ" sz="2800" dirty="0" smtClean="0"/>
              <a:t>probíhá práce </a:t>
            </a:r>
            <a:r>
              <a:rPr lang="cs-CZ" sz="2800" dirty="0"/>
              <a:t>na stávajících 3 rozpracovaných tématech a práce v nových podskupinách bude započata až na další schůzce PT.</a:t>
            </a: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28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projekt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dvě možnosti vzájemných společných návštěv a to:</a:t>
            </a:r>
          </a:p>
          <a:p>
            <a:pPr lvl="1"/>
            <a:r>
              <a:rPr lang="cs-CZ" sz="2400" dirty="0"/>
              <a:t>Formou informace o provádění inspekční činnosti (plánování, příprava kontroly, kontrola, reporting) v jednotlivých zemích  prostřednictvím prezentací hostitelské země v rámci celého PT a případná exkurze do některého ze zařízení.</a:t>
            </a:r>
          </a:p>
          <a:p>
            <a:pPr lvl="1"/>
            <a:r>
              <a:rPr lang="cs-CZ" sz="2400" dirty="0"/>
              <a:t>Skutečná inspekční činnost za účasti inspektorů z jiných členských organizací, tato možnost ale naráží na překážky týkající se počtu účastníků (pravděpodobně max. 3 z celého PT), jazykový problém v rámci uskutečněné kontroly, případné legislativní překážky v dané zemi).</a:t>
            </a:r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projekt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Další </a:t>
            </a:r>
            <a:r>
              <a:rPr lang="cs-CZ" sz="2800" dirty="0"/>
              <a:t>schůzka </a:t>
            </a:r>
            <a:r>
              <a:rPr lang="cs-CZ" sz="2800" dirty="0" smtClean="0"/>
              <a:t>PT </a:t>
            </a:r>
            <a:r>
              <a:rPr lang="cs-CZ" sz="2800" dirty="0"/>
              <a:t>se uskuteční v </a:t>
            </a:r>
            <a:r>
              <a:rPr lang="cs-CZ" sz="2800" dirty="0" err="1"/>
              <a:t>Nízozemí</a:t>
            </a:r>
            <a:r>
              <a:rPr lang="cs-CZ" sz="2800" dirty="0"/>
              <a:t> </a:t>
            </a:r>
            <a:r>
              <a:rPr lang="cs-CZ" sz="2800" dirty="0" smtClean="0"/>
              <a:t>30</a:t>
            </a:r>
            <a:r>
              <a:rPr lang="cs-CZ" sz="2800" dirty="0"/>
              <a:t>. 6. - 1. 7. 2016. </a:t>
            </a:r>
            <a:endParaRPr lang="cs-CZ" sz="2800" dirty="0" smtClean="0"/>
          </a:p>
          <a:p>
            <a:r>
              <a:rPr lang="cs-CZ" sz="2800" dirty="0"/>
              <a:t>P</a:t>
            </a:r>
            <a:r>
              <a:rPr lang="cs-CZ" sz="2800" dirty="0" smtClean="0"/>
              <a:t>ilotní </a:t>
            </a:r>
            <a:r>
              <a:rPr lang="cs-CZ" sz="2800" dirty="0"/>
              <a:t>vzájemná společná inspekce (předběžně za účasti </a:t>
            </a:r>
            <a:r>
              <a:rPr lang="cs-CZ" sz="2800" dirty="0" err="1" smtClean="0"/>
              <a:t>Nl</a:t>
            </a:r>
            <a:r>
              <a:rPr lang="cs-CZ" sz="2800" dirty="0" smtClean="0"/>
              <a:t>, </a:t>
            </a:r>
            <a:r>
              <a:rPr lang="cs-CZ" sz="2800" dirty="0" err="1" smtClean="0"/>
              <a:t>Sp</a:t>
            </a:r>
            <a:r>
              <a:rPr lang="cs-CZ" sz="2800" dirty="0" smtClean="0"/>
              <a:t>, </a:t>
            </a:r>
            <a:r>
              <a:rPr lang="cs-CZ" sz="2800" dirty="0" err="1" smtClean="0"/>
              <a:t>Est</a:t>
            </a:r>
            <a:r>
              <a:rPr lang="cs-CZ" sz="2800" smtClean="0"/>
              <a:t>, Bel)</a:t>
            </a:r>
            <a:endParaRPr lang="cs-CZ" sz="2800" dirty="0" smtClean="0"/>
          </a:p>
          <a:p>
            <a:r>
              <a:rPr lang="cs-CZ" sz="2800" dirty="0" smtClean="0"/>
              <a:t>O </a:t>
            </a:r>
            <a:r>
              <a:rPr lang="cs-CZ" sz="2800" dirty="0"/>
              <a:t>výsledcích </a:t>
            </a:r>
            <a:r>
              <a:rPr lang="cs-CZ" sz="2800" dirty="0" smtClean="0"/>
              <a:t>zbytek PT bude informován </a:t>
            </a:r>
            <a:r>
              <a:rPr lang="cs-CZ" sz="2800" dirty="0"/>
              <a:t>na </a:t>
            </a:r>
            <a:r>
              <a:rPr lang="cs-CZ" sz="2800" dirty="0" smtClean="0"/>
              <a:t>navazující </a:t>
            </a:r>
            <a:r>
              <a:rPr lang="cs-CZ" sz="2800" dirty="0"/>
              <a:t>schůzce </a:t>
            </a:r>
            <a:r>
              <a:rPr lang="cs-CZ" sz="2800" dirty="0" smtClean="0"/>
              <a:t>PT</a:t>
            </a:r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2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- Průmysl a ovzduší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/>
              <a:t>Horst představil vstup daný </a:t>
            </a:r>
            <a:r>
              <a:rPr lang="cs-CZ" sz="2800" dirty="0" smtClean="0"/>
              <a:t>ET do víceletého </a:t>
            </a:r>
            <a:r>
              <a:rPr lang="cs-CZ" sz="2800" dirty="0" smtClean="0"/>
              <a:t>strategického </a:t>
            </a:r>
            <a:r>
              <a:rPr lang="cs-CZ" sz="2800" dirty="0"/>
              <a:t>program IMPEL. </a:t>
            </a:r>
            <a:endParaRPr lang="cs-CZ" sz="2800" dirty="0" smtClean="0"/>
          </a:p>
          <a:p>
            <a:r>
              <a:rPr lang="cs-CZ" sz="2800" dirty="0" smtClean="0"/>
              <a:t>Hlavními </a:t>
            </a:r>
            <a:r>
              <a:rPr lang="cs-CZ" sz="2800" dirty="0"/>
              <a:t>směry činnosti ET v následujících letech jsou</a:t>
            </a:r>
            <a:r>
              <a:rPr lang="cs-CZ" sz="2800" dirty="0" smtClean="0"/>
              <a:t>:</a:t>
            </a:r>
          </a:p>
          <a:p>
            <a:pPr lvl="1"/>
            <a:r>
              <a:rPr lang="cs-CZ" sz="2400" dirty="0" smtClean="0"/>
              <a:t>Cesta k implementaci BAT,  nad rámec BAT, záležitosti týkající se praktického provádění BAT/BREF</a:t>
            </a:r>
          </a:p>
          <a:p>
            <a:pPr lvl="1"/>
            <a:r>
              <a:rPr lang="cs-CZ" sz="2400" dirty="0" smtClean="0"/>
              <a:t>Dodržování </a:t>
            </a:r>
            <a:r>
              <a:rPr lang="cs-CZ" sz="2400" dirty="0" smtClean="0"/>
              <a:t>ustanovení IED </a:t>
            </a:r>
            <a:r>
              <a:rPr lang="cs-CZ" sz="2400" dirty="0" smtClean="0"/>
              <a:t>za účelem dosažení standardů v kvalitě ovzduší v oblastech s vysokou hustotou průmyslu; aplikace rozsahu hodnot emisních limitů ve vztahu ke SKO; porušení SKO v městských centrech ve vztahu k regulaci průmyslu </a:t>
            </a:r>
          </a:p>
          <a:p>
            <a:pPr lvl="1"/>
            <a:r>
              <a:rPr lang="cs-CZ" sz="2400" dirty="0" smtClean="0"/>
              <a:t>Minimální rozsah základní zprávy se zaměřením na znečištění půdy a podzemních vod</a:t>
            </a:r>
            <a:r>
              <a:rPr lang="cs-CZ" sz="2400" dirty="0"/>
              <a:t/>
            </a:r>
            <a:br>
              <a:rPr lang="cs-CZ" sz="2400" dirty="0"/>
            </a:br>
            <a:endParaRPr lang="en-US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6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- Průmysl a ovzduší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 lvl="1"/>
            <a:r>
              <a:rPr lang="cs-CZ" sz="2400" dirty="0" smtClean="0"/>
              <a:t>Min. rozsah zdrojů pro IED inspekce (témata ve vztahu k identifikovanému vysokému riziku, pokrytí všech relevantních složek, pokrytí všech nebo jen některých aspektů, používání </a:t>
            </a:r>
            <a:r>
              <a:rPr lang="cs-CZ" sz="2400" dirty="0" err="1" smtClean="0"/>
              <a:t>checklistů</a:t>
            </a:r>
            <a:r>
              <a:rPr lang="cs-CZ" sz="2400" dirty="0" smtClean="0"/>
              <a:t> ve vztahu ke </a:t>
            </a:r>
            <a:r>
              <a:rPr lang="cs-CZ" sz="2400" dirty="0" err="1" smtClean="0"/>
              <a:t>kriteriím</a:t>
            </a:r>
            <a:r>
              <a:rPr lang="cs-CZ" sz="2400" dirty="0" smtClean="0"/>
              <a:t> rizik, </a:t>
            </a:r>
            <a:r>
              <a:rPr lang="cs-CZ" sz="2400" dirty="0" err="1" smtClean="0"/>
              <a:t>ohlášená-neohlášená</a:t>
            </a:r>
            <a:r>
              <a:rPr lang="cs-CZ" sz="2400" dirty="0" smtClean="0"/>
              <a:t> inspekce.</a:t>
            </a:r>
          </a:p>
          <a:p>
            <a:pPr lvl="1"/>
            <a:r>
              <a:rPr lang="cs-CZ" sz="2400" dirty="0" smtClean="0"/>
              <a:t>Monitoring, </a:t>
            </a:r>
            <a:r>
              <a:rPr lang="cs-CZ" sz="2400" dirty="0" smtClean="0"/>
              <a:t>provozovatelův </a:t>
            </a:r>
            <a:r>
              <a:rPr lang="cs-CZ" sz="2400" dirty="0" smtClean="0"/>
              <a:t>vlastní monitoring a reporting, rozdílné frekvence pro měření emisí, nedostatek monitorovacích stanic ovzduší, monitoring půdy a podzemní vody</a:t>
            </a: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- Průmysl a ovzduší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Zdroje 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nedostatek 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odborných znalostí na nejnižší úrovni, nedostatek 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vyškoleného 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personálu, možné řešení pro překonání nedostatku zdrojů</a:t>
            </a:r>
          </a:p>
          <a:p>
            <a:pPr>
              <a:buFontTx/>
              <a:buChar char="-"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Regulační výzvy, průmyslový hluk, zápach (zemědělství a průmysl), znečištění způsobené IED zemědělskými aktivitami.</a:t>
            </a: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1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- Průmysl a ovzduší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Možné projekty v reakci na výzvy</a:t>
            </a:r>
          </a:p>
          <a:p>
            <a:pPr lvl="1"/>
            <a:r>
              <a:rPr lang="cs-CZ" sz="2400" dirty="0" smtClean="0"/>
              <a:t>Zelené označování výrobků pro minimalizování vlivu na ŽP</a:t>
            </a:r>
          </a:p>
          <a:p>
            <a:pPr lvl="1"/>
            <a:r>
              <a:rPr lang="cs-CZ" sz="2400" dirty="0" smtClean="0"/>
              <a:t>Udržitelný rozvoj průmyslových činností</a:t>
            </a:r>
          </a:p>
          <a:p>
            <a:pPr lvl="1"/>
            <a:r>
              <a:rPr lang="cs-CZ" sz="2400" dirty="0" smtClean="0"/>
              <a:t>Zápach z intensivního zemědělství</a:t>
            </a:r>
          </a:p>
          <a:p>
            <a:pPr lvl="1"/>
            <a:r>
              <a:rPr lang="cs-CZ" sz="2400" dirty="0" smtClean="0"/>
              <a:t>Detekce úniků a jejich náprava</a:t>
            </a:r>
          </a:p>
          <a:p>
            <a:pPr lvl="1"/>
            <a:r>
              <a:rPr lang="cs-CZ" sz="2400" dirty="0" smtClean="0"/>
              <a:t>Pojištění plnění – ostatní </a:t>
            </a:r>
            <a:r>
              <a:rPr lang="cs-CZ" sz="2400" dirty="0" err="1" smtClean="0"/>
              <a:t>prosazovací</a:t>
            </a:r>
            <a:r>
              <a:rPr lang="cs-CZ" sz="2400" dirty="0" smtClean="0"/>
              <a:t> akce vedle pokut</a:t>
            </a:r>
          </a:p>
          <a:p>
            <a:r>
              <a:rPr lang="cs-CZ" sz="2800" dirty="0" smtClean="0"/>
              <a:t>Povzbuzení k založení dalších projektových skupin</a:t>
            </a:r>
          </a:p>
          <a:p>
            <a:r>
              <a:rPr lang="cs-CZ" sz="2800" dirty="0" smtClean="0"/>
              <a:t>Nové </a:t>
            </a:r>
            <a:r>
              <a:rPr lang="cs-CZ" sz="2800" dirty="0" err="1" smtClean="0"/>
              <a:t>TORy</a:t>
            </a:r>
            <a:r>
              <a:rPr lang="cs-CZ" sz="2800" dirty="0" smtClean="0"/>
              <a:t> budou posouzeny, </a:t>
            </a:r>
            <a:r>
              <a:rPr lang="cs-CZ" sz="2800" dirty="0" err="1" smtClean="0"/>
              <a:t>prioritizovány</a:t>
            </a:r>
            <a:r>
              <a:rPr lang="cs-CZ" sz="2800" dirty="0" smtClean="0"/>
              <a:t> a doporučeny ke schválení podle nové struktury</a:t>
            </a:r>
          </a:p>
          <a:p>
            <a:pPr lvl="1"/>
            <a:endParaRPr lang="cs-CZ" sz="2400" dirty="0" smtClean="0"/>
          </a:p>
          <a:p>
            <a:endParaRPr lang="cs-CZ" sz="6200" dirty="0"/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5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prezentace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2484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IED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implementační projekt</a:t>
            </a:r>
          </a:p>
          <a:p>
            <a:pPr>
              <a:buFontTx/>
              <a:buChar char="-"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Expertní skupina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Průmysl a ovzduší</a:t>
            </a:r>
          </a:p>
          <a:p>
            <a:pPr marL="0" indent="0">
              <a:buNone/>
            </a:pPr>
            <a:endParaRPr lang="en-US" altLang="cs-C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- Průmysl a ovzduší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Nejpočetněji zastoupený ET</a:t>
            </a:r>
          </a:p>
          <a:p>
            <a:pPr>
              <a:buFontTx/>
              <a:buChar char="-"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 zastoupení Dánsko, Estonsko, Řecko, Maďarsko, Kosovo, Litva, Lotyšsko, Lucembursko, Slovensko, Švýcarsko a Turecko</a:t>
            </a:r>
          </a:p>
          <a:p>
            <a:pPr>
              <a:buFontTx/>
              <a:buChar char="-"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Poslána výzva k </a:t>
            </a:r>
            <a:r>
              <a:rPr lang="cs-CZ" alt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učasti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ET – bez odezvy</a:t>
            </a:r>
          </a:p>
          <a:p>
            <a:pPr>
              <a:buFontTx/>
              <a:buChar char="-"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Dánsko, Estonsko, Kosovo a Turecko  zástupci v IED </a:t>
            </a:r>
            <a:r>
              <a:rPr lang="cs-CZ" alt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projektu – bylo by prospěšné kdyby se v případě zájmu přidali k ET (žádost na NC)</a:t>
            </a: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- Průmysl a ovzduší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Organizace schůzky</a:t>
            </a:r>
          </a:p>
          <a:p>
            <a:pPr lvl="1"/>
            <a:r>
              <a:rPr lang="cs-CZ" sz="2400" dirty="0" smtClean="0"/>
              <a:t>1 velká schůzka v říjnu společně s IED implementační konferencí a 1 malá schůzka spolu s IED projektovou schůzkou (jaro, zaměření na identifikaci a spuštění nových projektů)</a:t>
            </a:r>
          </a:p>
          <a:p>
            <a:pPr marL="457200" lvl="1" indent="0">
              <a:buNone/>
            </a:pPr>
            <a:r>
              <a:rPr lang="cs-CZ" sz="2400" dirty="0" smtClean="0"/>
              <a:t>nebo</a:t>
            </a:r>
          </a:p>
          <a:p>
            <a:pPr lvl="1"/>
            <a:r>
              <a:rPr lang="cs-CZ" sz="2400" dirty="0" smtClean="0"/>
              <a:t>Velký schůzka na podzim (schválení projektových zpráv, </a:t>
            </a:r>
            <a:r>
              <a:rPr lang="cs-CZ" sz="2400" dirty="0" err="1" smtClean="0"/>
              <a:t>prioritizace</a:t>
            </a:r>
            <a:r>
              <a:rPr lang="cs-CZ" sz="2400" dirty="0" smtClean="0"/>
              <a:t> nových TOR, </a:t>
            </a:r>
            <a:r>
              <a:rPr lang="cs-CZ" sz="2400" dirty="0" err="1" smtClean="0"/>
              <a:t>atd</a:t>
            </a:r>
            <a:r>
              <a:rPr lang="cs-CZ" sz="2400" dirty="0" smtClean="0"/>
              <a:t>)</a:t>
            </a:r>
          </a:p>
          <a:p>
            <a:pPr marL="457200" lvl="1" indent="0">
              <a:buNone/>
            </a:pPr>
            <a:r>
              <a:rPr lang="cs-CZ" sz="2400" dirty="0" smtClean="0"/>
              <a:t>Podpora 2 schůzek (záleží na financování)</a:t>
            </a:r>
          </a:p>
          <a:p>
            <a:pPr marL="457200" lvl="1" indent="0">
              <a:buNone/>
            </a:pPr>
            <a:r>
              <a:rPr lang="cs-CZ" sz="2400" dirty="0" smtClean="0"/>
              <a:t>Pokud možno účast na vlastní náklady</a:t>
            </a:r>
          </a:p>
          <a:p>
            <a:pPr lvl="1"/>
            <a:endParaRPr lang="cs-CZ" sz="2400" dirty="0"/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9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- Průmysl a ovzduší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Schůzka s EK 26.5.2016</a:t>
            </a:r>
          </a:p>
          <a:p>
            <a:r>
              <a:rPr lang="cs-CZ" sz="2800" dirty="0" smtClean="0"/>
              <a:t>Účast Horst – ET leader</a:t>
            </a:r>
          </a:p>
          <a:p>
            <a:r>
              <a:rPr lang="cs-CZ" sz="2800" dirty="0" smtClean="0"/>
              <a:t>Prezentace výsledků projektů tohoto ET </a:t>
            </a:r>
            <a:endParaRPr lang="cs-CZ" sz="2800" dirty="0"/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7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ct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ctr"/>
            <a:r>
              <a:rPr lang="cs-CZ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  <a:p>
            <a:pPr marL="268288" algn="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Augustin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omas.augustin@cizp.cz</a:t>
            </a:r>
            <a:endParaRPr lang="cs-CZ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www.cizp.cz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-1188640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97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projekt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Schůzka projektového týmu: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Berlín 10. - 11. 3. 2016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 zástupců členských států IMPEL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/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79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alt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Federální ministerstvo ŽP</a:t>
            </a: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Dominantní témata v legislativním procesu (týkající se IED)</a:t>
            </a:r>
          </a:p>
          <a:p>
            <a:pPr lvl="0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Povinné hodnoty emisních limitů na základě závěrů o BAT, zvláště možné výjimky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zpráva</a:t>
            </a:r>
          </a:p>
          <a:p>
            <a:pPr>
              <a:buFontTx/>
              <a:buChar char="-"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Inspekce životního prostředí</a:t>
            </a: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4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alt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Federální ministerstvo životního prostředí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800" dirty="0" smtClean="0"/>
              <a:t>povinný </a:t>
            </a:r>
            <a:r>
              <a:rPr lang="cs-CZ" sz="2800" dirty="0"/>
              <a:t>emisní limit na základě závěrů BAT reprezentuje velký progres pro prevenci a kontrolu znečištění ovzduší v rámci EÚ </a:t>
            </a:r>
            <a:endParaRPr lang="cs-CZ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2800" dirty="0" smtClean="0"/>
              <a:t>stávající </a:t>
            </a:r>
            <a:r>
              <a:rPr lang="cs-CZ" sz="2800" dirty="0"/>
              <a:t>hodnoty emisních limitů byly většinou stanoveny v souladu s existujícími BREF </a:t>
            </a:r>
            <a:r>
              <a:rPr lang="cs-CZ" sz="2800" dirty="0" smtClean="0"/>
              <a:t>= </a:t>
            </a:r>
            <a:r>
              <a:rPr lang="cs-CZ" sz="2800" dirty="0"/>
              <a:t>neočekávají </a:t>
            </a:r>
            <a:r>
              <a:rPr lang="cs-CZ" sz="2800" dirty="0" smtClean="0"/>
              <a:t>mnoho </a:t>
            </a:r>
            <a:r>
              <a:rPr lang="cs-CZ" sz="2800" dirty="0"/>
              <a:t>změn </a:t>
            </a:r>
            <a:r>
              <a:rPr lang="cs-CZ" sz="2800" dirty="0" smtClean="0"/>
              <a:t>co se týče E.L. </a:t>
            </a:r>
          </a:p>
          <a:p>
            <a:pPr>
              <a:buFontTx/>
              <a:buChar char="-"/>
            </a:pPr>
            <a:endParaRPr lang="cs-CZ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2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Federální ministerstvo životního prostředí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cs-CZ" sz="2800" dirty="0" smtClean="0"/>
              <a:t>Pravidla </a:t>
            </a:r>
            <a:r>
              <a:rPr lang="cs-CZ" sz="2800" dirty="0"/>
              <a:t>pro environmentální inspekce značí velký pokrok pro Německo na národní úrovni. 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/>
              <a:t>V minulosti </a:t>
            </a:r>
            <a:endParaRPr lang="cs-CZ" sz="2800" dirty="0" smtClean="0"/>
          </a:p>
          <a:p>
            <a:pPr lvl="1">
              <a:buFontTx/>
              <a:buChar char="-"/>
            </a:pPr>
            <a:r>
              <a:rPr lang="cs-CZ" sz="2400" dirty="0" smtClean="0"/>
              <a:t>byly </a:t>
            </a:r>
            <a:r>
              <a:rPr lang="cs-CZ" sz="2400" dirty="0"/>
              <a:t>přístupy k inspekcím rozdílné v různých spolkových zemích. </a:t>
            </a:r>
            <a:endParaRPr lang="cs-CZ" sz="2400" dirty="0" smtClean="0"/>
          </a:p>
          <a:p>
            <a:pPr lvl="1">
              <a:buFontTx/>
              <a:buChar char="-"/>
            </a:pPr>
            <a:r>
              <a:rPr lang="cs-CZ" sz="2400" dirty="0"/>
              <a:t>Obecně inspekce byly omezeny finančními a personálními škrty</a:t>
            </a:r>
            <a:r>
              <a:rPr lang="cs-CZ" sz="2400" dirty="0" smtClean="0"/>
              <a:t>.</a:t>
            </a:r>
          </a:p>
          <a:p>
            <a:pPr>
              <a:buFontTx/>
              <a:buChar char="-"/>
            </a:pPr>
            <a:r>
              <a:rPr lang="cs-CZ" sz="2800" dirty="0" smtClean="0"/>
              <a:t>Následně </a:t>
            </a:r>
            <a:r>
              <a:rPr lang="cs-CZ" sz="2800" dirty="0"/>
              <a:t>některé zemské úřady podstatně navyšují své personální obsazení z důvodu splněné nových požadavků IED pro environmentální inspekce</a:t>
            </a:r>
            <a:r>
              <a:rPr lang="cs-CZ" sz="2800" dirty="0" smtClean="0"/>
              <a:t>.</a:t>
            </a:r>
          </a:p>
          <a:p>
            <a:pPr>
              <a:buFontTx/>
              <a:buChar char="-"/>
            </a:pPr>
            <a:r>
              <a:rPr lang="cs-CZ" sz="2800" dirty="0"/>
              <a:t>Kromě provozovatelova vlastního dohledu, jsou inspekce nepostradatelné a mají klíčovou roli pro efektivní implementaci evropské </a:t>
            </a:r>
            <a:r>
              <a:rPr lang="cs-CZ" sz="2800" dirty="0" smtClean="0"/>
              <a:t>legislativy</a:t>
            </a:r>
          </a:p>
          <a:p>
            <a:pPr>
              <a:buFontTx/>
              <a:buChar char="-"/>
            </a:pPr>
            <a:r>
              <a:rPr lang="cs-CZ" sz="2800" dirty="0"/>
              <a:t>V roce 2013 vstoupily v platnost předpisy transponující IED do německé národní legislativy</a:t>
            </a:r>
            <a:r>
              <a:rPr lang="cs-CZ" sz="2800" dirty="0" smtClean="0"/>
              <a:t>.</a:t>
            </a:r>
          </a:p>
          <a:p>
            <a:pPr marL="342900" lvl="1" indent="-342900">
              <a:buFontTx/>
              <a:buChar char="-"/>
            </a:pPr>
            <a:r>
              <a:rPr lang="cs-CZ" sz="2900" dirty="0"/>
              <a:t>Od té doby je úkolem zemských úřadů provádět tato nařízení. </a:t>
            </a:r>
          </a:p>
          <a:p>
            <a:pPr marL="342900" lvl="1" indent="-342900">
              <a:buFontTx/>
              <a:buChar char="-"/>
            </a:pPr>
            <a:r>
              <a:rPr lang="cs-CZ" sz="2900" dirty="0"/>
              <a:t>Pro podporu provádění těchto nařízení na národní úrovni vypracovány pokyny (např. jak zpracovat základní zprávu).</a:t>
            </a:r>
            <a:endParaRPr lang="cs-CZ" altLang="cs-CZ" sz="2900" dirty="0"/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Federální ministerstvo životního prostředí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800" dirty="0" smtClean="0"/>
              <a:t>Kromě </a:t>
            </a:r>
            <a:r>
              <a:rPr lang="cs-CZ" sz="2800" dirty="0"/>
              <a:t>prevence a kontroly znečištění je dalším hlavním cílem IED poskytnout rovné podmínky pro průmyslové aktivity napříč Evropou. 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smtClean="0"/>
              <a:t>K</a:t>
            </a:r>
            <a:r>
              <a:rPr lang="cs-CZ" sz="2800" dirty="0"/>
              <a:t> dosažení tohoto cíle je podstatná výměna a porovnání zkušeností s implementováním IED v různých zemích </a:t>
            </a:r>
            <a:r>
              <a:rPr lang="cs-CZ" sz="2800" dirty="0" smtClean="0"/>
              <a:t>EÚ</a:t>
            </a:r>
            <a:endParaRPr lang="cs-CZ" sz="2800" dirty="0"/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5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projekt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Byla provedena: </a:t>
            </a:r>
          </a:p>
          <a:p>
            <a:pPr>
              <a:buFontTx/>
              <a:buChar char="-"/>
            </a:pPr>
            <a:r>
              <a:rPr lang="cs-CZ" sz="2800" dirty="0" smtClean="0"/>
              <a:t>Identifikace </a:t>
            </a:r>
            <a:r>
              <a:rPr lang="cs-CZ" sz="2800" dirty="0"/>
              <a:t>implementačních </a:t>
            </a:r>
            <a:r>
              <a:rPr lang="cs-CZ" sz="2800" dirty="0" smtClean="0"/>
              <a:t>výzev </a:t>
            </a:r>
          </a:p>
          <a:p>
            <a:pPr>
              <a:buFontTx/>
              <a:buChar char="-"/>
            </a:pPr>
            <a:r>
              <a:rPr lang="cs-CZ" sz="2800" dirty="0" smtClean="0"/>
              <a:t>Vyvinut </a:t>
            </a:r>
            <a:r>
              <a:rPr lang="cs-CZ" sz="2800" dirty="0"/>
              <a:t>pracovní program a </a:t>
            </a:r>
            <a:r>
              <a:rPr lang="cs-CZ" sz="2800" dirty="0" smtClean="0"/>
              <a:t>ustanoveno </a:t>
            </a:r>
            <a:r>
              <a:rPr lang="cs-CZ" sz="2800" dirty="0"/>
              <a:t>6 pracovních skupin. 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smtClean="0"/>
              <a:t>3 </a:t>
            </a:r>
            <a:r>
              <a:rPr lang="cs-CZ" sz="2800" dirty="0"/>
              <a:t>z těchto skupin </a:t>
            </a:r>
            <a:r>
              <a:rPr lang="cs-CZ" sz="2800" dirty="0" smtClean="0"/>
              <a:t>ukončeny </a:t>
            </a:r>
            <a:r>
              <a:rPr lang="cs-CZ" sz="2800" dirty="0"/>
              <a:t>a práce ve </a:t>
            </a:r>
            <a:r>
              <a:rPr lang="cs-CZ" sz="2800" dirty="0" smtClean="0"/>
              <a:t>3 </a:t>
            </a:r>
            <a:r>
              <a:rPr lang="cs-CZ" sz="2800" dirty="0"/>
              <a:t>skupinách nadále pokračují. 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smtClean="0"/>
              <a:t>Vyhotoven </a:t>
            </a:r>
            <a:r>
              <a:rPr lang="cs-CZ" sz="2800" dirty="0"/>
              <a:t>návrh IED implementačního průvodce </a:t>
            </a:r>
            <a:r>
              <a:rPr lang="cs-CZ" sz="2800" dirty="0" smtClean="0"/>
              <a:t>(s</a:t>
            </a:r>
            <a:r>
              <a:rPr lang="cs-CZ" sz="2800" dirty="0"/>
              <a:t> využitím práce provedené v tomto, ale i v ostatních projektech. 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smtClean="0"/>
              <a:t>Byl </a:t>
            </a:r>
            <a:r>
              <a:rPr lang="cs-CZ" sz="2800" dirty="0"/>
              <a:t>vyhotoven </a:t>
            </a:r>
            <a:r>
              <a:rPr lang="cs-CZ" sz="2800" dirty="0" smtClean="0"/>
              <a:t>a zveřejněn stručný </a:t>
            </a:r>
            <a:r>
              <a:rPr lang="cs-CZ" sz="2800" dirty="0"/>
              <a:t>přehled z dosavadní práce tohoto projektového </a:t>
            </a:r>
            <a:r>
              <a:rPr lang="cs-CZ" sz="2800" dirty="0" smtClean="0"/>
              <a:t>týmu (vč. jazykových verzí ).</a:t>
            </a:r>
          </a:p>
          <a:p>
            <a:pPr>
              <a:buFontTx/>
              <a:buChar char="-"/>
            </a:pPr>
            <a:r>
              <a:rPr lang="cs-CZ" sz="2800" dirty="0"/>
              <a:t>J</a:t>
            </a:r>
            <a:r>
              <a:rPr lang="cs-CZ" sz="2800" dirty="0" smtClean="0"/>
              <a:t>ednotlivé </a:t>
            </a:r>
            <a:r>
              <a:rPr lang="cs-CZ" sz="2800" dirty="0"/>
              <a:t>jazykové verze by měly být zpřístupněny i prostřednictvím internetových stránek členských organizací zapojených v rámci tohoto projektu. 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smtClean="0"/>
              <a:t>Účastníci </a:t>
            </a:r>
            <a:r>
              <a:rPr lang="cs-CZ" sz="2800" dirty="0"/>
              <a:t>projektu byli seznámeni s přístupy implementování IED v Brémách, Valonsku a v Rumunsku. 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smtClean="0"/>
              <a:t>V</a:t>
            </a:r>
            <a:r>
              <a:rPr lang="cs-CZ" sz="2800" dirty="0"/>
              <a:t> </a:t>
            </a:r>
            <a:r>
              <a:rPr lang="cs-CZ" sz="2800" dirty="0" err="1"/>
              <a:t>Bremách</a:t>
            </a:r>
            <a:r>
              <a:rPr lang="cs-CZ" sz="2800" dirty="0"/>
              <a:t> byla také uskutečněna prohlídka IED zařízení (ocelárna). </a:t>
            </a:r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5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projekt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Ukončená témata:</a:t>
            </a:r>
          </a:p>
          <a:p>
            <a:pPr lvl="0">
              <a:buFontTx/>
              <a:buChar char="-"/>
            </a:pPr>
            <a:r>
              <a:rPr lang="cs-CZ" sz="2800" dirty="0" smtClean="0"/>
              <a:t>Hodnocení nedodržení</a:t>
            </a:r>
          </a:p>
          <a:p>
            <a:pPr lvl="0">
              <a:buFontTx/>
              <a:buChar char="-"/>
            </a:pPr>
            <a:r>
              <a:rPr lang="cs-CZ" sz="2800" dirty="0" smtClean="0"/>
              <a:t>Inspekční zpráva (zpráva o kontrole)</a:t>
            </a:r>
          </a:p>
          <a:p>
            <a:pPr lvl="0">
              <a:buFontTx/>
              <a:buChar char="-"/>
            </a:pPr>
            <a:r>
              <a:rPr lang="cs-CZ" sz="2800" dirty="0" smtClean="0"/>
              <a:t>Řešení při </a:t>
            </a:r>
            <a:r>
              <a:rPr lang="cs-CZ" sz="2800" dirty="0"/>
              <a:t>zavření / úpadku zařízení </a:t>
            </a:r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73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CIZP_sablona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CIZP_sablona_sablona</Template>
  <TotalTime>1915</TotalTime>
  <Words>718</Words>
  <Application>Microsoft Office PowerPoint</Application>
  <PresentationFormat>Předvádění na obrazovce (4:3)</PresentationFormat>
  <Paragraphs>203</Paragraphs>
  <Slides>23</Slides>
  <Notes>22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PPT CIZP_sablona_sablona</vt:lpstr>
      <vt:lpstr>   </vt:lpstr>
      <vt:lpstr>Obsah prezentace</vt:lpstr>
      <vt:lpstr>IED implementační projekt</vt:lpstr>
      <vt:lpstr>Federální ministerstvo ŽP</vt:lpstr>
      <vt:lpstr>Federální ministerstvo životního prostředí</vt:lpstr>
      <vt:lpstr>Federální ministerstvo životního prostředí</vt:lpstr>
      <vt:lpstr>Federální ministerstvo životního prostředí</vt:lpstr>
      <vt:lpstr>IED implementační projekt</vt:lpstr>
      <vt:lpstr>IED implementační projekt</vt:lpstr>
      <vt:lpstr>IED implementační projekt</vt:lpstr>
      <vt:lpstr>IED implementační projekt</vt:lpstr>
      <vt:lpstr>IED implementační projekt</vt:lpstr>
      <vt:lpstr>IED implementační projekt</vt:lpstr>
      <vt:lpstr>IED implementační projekt</vt:lpstr>
      <vt:lpstr>IED implementační projekt</vt:lpstr>
      <vt:lpstr>ET - Průmysl a ovzduší</vt:lpstr>
      <vt:lpstr>ET - Průmysl a ovzduší</vt:lpstr>
      <vt:lpstr>ET - Průmysl a ovzduší</vt:lpstr>
      <vt:lpstr>ET - Průmysl a ovzduší</vt:lpstr>
      <vt:lpstr>ET - Průmysl a ovzduší</vt:lpstr>
      <vt:lpstr>ET - Průmysl a ovzduší</vt:lpstr>
      <vt:lpstr>ET - Průmysl a ovzduší</vt:lpstr>
      <vt:lpstr>   </vt:lpstr>
    </vt:vector>
  </TitlesOfParts>
  <Company>Česká inspekce životního prostředí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Burketová Radka</dc:creator>
  <cp:lastModifiedBy>augustin</cp:lastModifiedBy>
  <cp:revision>121</cp:revision>
  <cp:lastPrinted>2015-01-27T14:42:45Z</cp:lastPrinted>
  <dcterms:created xsi:type="dcterms:W3CDTF">2015-02-27T12:32:44Z</dcterms:created>
  <dcterms:modified xsi:type="dcterms:W3CDTF">2016-06-01T08:38:05Z</dcterms:modified>
</cp:coreProperties>
</file>