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74" r:id="rId2"/>
    <p:sldId id="294" r:id="rId3"/>
    <p:sldId id="298" r:id="rId4"/>
    <p:sldId id="293" r:id="rId5"/>
    <p:sldId id="289" r:id="rId6"/>
    <p:sldId id="299" r:id="rId7"/>
    <p:sldId id="287" r:id="rId8"/>
    <p:sldId id="291" r:id="rId9"/>
    <p:sldId id="292" r:id="rId10"/>
    <p:sldId id="284" r:id="rId11"/>
    <p:sldId id="300" r:id="rId12"/>
    <p:sldId id="301" r:id="rId13"/>
    <p:sldId id="295" r:id="rId14"/>
    <p:sldId id="296" r:id="rId15"/>
    <p:sldId id="297" r:id="rId16"/>
    <p:sldId id="303" r:id="rId17"/>
    <p:sldId id="275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435" autoAdjust="0"/>
  </p:normalViewPr>
  <p:slideViewPr>
    <p:cSldViewPr>
      <p:cViewPr varScale="1">
        <p:scale>
          <a:sx n="62" d="100"/>
          <a:sy n="62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t>24.11.2015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t>24.11.2015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Tony</a:t>
            </a:r>
            <a:r>
              <a:rPr lang="cs-CZ" baseline="0" dirty="0" smtClean="0"/>
              <a:t> - </a:t>
            </a:r>
            <a:r>
              <a:rPr lang="en-US" dirty="0" smtClean="0"/>
              <a:t>Ministry of Infrastructure and the Environment  / Inspectorate </a:t>
            </a:r>
            <a:endParaRPr lang="cs-CZ" dirty="0" smtClean="0"/>
          </a:p>
          <a:p>
            <a:r>
              <a:rPr lang="cs-CZ" dirty="0" smtClean="0"/>
              <a:t>Rob - </a:t>
            </a:r>
            <a:r>
              <a:rPr lang="en-US" dirty="0" smtClean="0"/>
              <a:t>Ministry of Infrastructure and the Environment / </a:t>
            </a:r>
            <a:r>
              <a:rPr lang="en-US" dirty="0" err="1" smtClean="0"/>
              <a:t>Rijkswaterstaat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smtClean="0"/>
              <a:t>Žádný</a:t>
            </a:r>
            <a:r>
              <a:rPr lang="cs-CZ" baseline="0" noProof="0" dirty="0" smtClean="0"/>
              <a:t> IRAM </a:t>
            </a:r>
            <a:r>
              <a:rPr lang="cs-CZ" baseline="0" noProof="0" dirty="0" smtClean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smtClean="0"/>
              <a:t>Přidat </a:t>
            </a:r>
            <a:r>
              <a:rPr lang="cs-CZ" noProof="0" dirty="0" err="1" smtClean="0"/>
              <a:t>proklik</a:t>
            </a:r>
            <a:r>
              <a:rPr lang="cs-CZ" noProof="0" dirty="0" smtClean="0"/>
              <a:t> na protokol a Zprávu o kontrole z kontroly bez non-</a:t>
            </a:r>
            <a:r>
              <a:rPr lang="cs-CZ" noProof="0" dirty="0" err="1" smtClean="0"/>
              <a:t>compliance</a:t>
            </a:r>
            <a:r>
              <a:rPr lang="cs-CZ" baseline="0" noProof="0" dirty="0" smtClean="0"/>
              <a:t> a s non-</a:t>
            </a:r>
            <a:r>
              <a:rPr lang="cs-CZ" baseline="0" noProof="0" dirty="0" err="1" smtClean="0"/>
              <a:t>compliance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Shqiperia</a:t>
            </a:r>
            <a:r>
              <a:rPr lang="cs-CZ" baseline="0" dirty="0" smtClean="0"/>
              <a:t> je asi Albánie </a:t>
            </a:r>
            <a:r>
              <a:rPr lang="cs-CZ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cs-CZ" baseline="0" dirty="0" smtClean="0">
                <a:sym typeface="Wingdings" panose="05000000000000000000" pitchFamily="2" charset="2"/>
              </a:rPr>
              <a:t>Mali Černá Hora</a:t>
            </a:r>
          </a:p>
          <a:p>
            <a:r>
              <a:rPr lang="cs-CZ" baseline="0" dirty="0" smtClean="0">
                <a:sym typeface="Wingdings" panose="05000000000000000000" pitchFamily="2" charset="2"/>
              </a:rPr>
              <a:t>Rozloha a obyvatelstvo zhruba jako </a:t>
            </a:r>
            <a:r>
              <a:rPr lang="cs-CZ" baseline="0" dirty="0" err="1" smtClean="0">
                <a:sym typeface="Wingdings" panose="05000000000000000000" pitchFamily="2" charset="2"/>
              </a:rPr>
              <a:t>JmK</a:t>
            </a:r>
            <a:r>
              <a:rPr lang="cs-CZ" baseline="0" dirty="0" smtClean="0">
                <a:sym typeface="Wingdings" panose="05000000000000000000" pitchFamily="2" charset="2"/>
              </a:rPr>
              <a:t> a ZK dohromady</a:t>
            </a:r>
          </a:p>
          <a:p>
            <a:r>
              <a:rPr lang="cs-CZ" baseline="0" dirty="0" smtClean="0">
                <a:sym typeface="Wingdings" panose="05000000000000000000" pitchFamily="2" charset="2"/>
              </a:rPr>
              <a:t>Neuznává Kypr, Řecko, Rumunsko, Slovensko, Španělsko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Součástí ministerstva je Kosovská agentura ochrany životního prostředí, jejíž součástí je </a:t>
            </a:r>
            <a:r>
              <a:rPr lang="cs-CZ" baseline="0" dirty="0" err="1" smtClean="0"/>
              <a:t>hydrometeoroligcký</a:t>
            </a:r>
            <a:r>
              <a:rPr lang="cs-CZ" baseline="0" dirty="0" smtClean="0"/>
              <a:t> ústav</a:t>
            </a:r>
          </a:p>
          <a:p>
            <a:r>
              <a:rPr lang="cs-CZ" baseline="0" dirty="0" smtClean="0"/>
              <a:t>Ministerstvo má celkem 294 zaměstnanců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Zákon upravuje např.</a:t>
            </a:r>
            <a:r>
              <a:rPr lang="cs-CZ" baseline="0" dirty="0" smtClean="0"/>
              <a:t> i požadavky na vzdělání inspektora a že mu mají být poskytnuty OOP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Inspektoři</a:t>
            </a:r>
            <a:r>
              <a:rPr lang="cs-CZ" baseline="0" dirty="0" smtClean="0"/>
              <a:t> místní samosprávy údajně moc nefungují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8E3A-3766-4E2C-A613-CDE65C99DAAF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F54-E6CD-4523-BFD0-895E2F292336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BCF-66BA-4693-9D8E-C7D43368D11E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2C7-4B10-44E3-93B1-F721A1DD1635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D3E-D43C-459A-B42F-290F3B693489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53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AF53-5D7A-45F3-B00C-45B55A3607B9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D86E-0930-4ADC-8853-CBA9FB0E61EB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0B6A-3DDE-422C-BC97-57D653DBD65E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0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663-286C-456B-A4B3-0A52237266B5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6EFD-D8EA-4671-A5B7-8EAC32039FA2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CD51-6226-4F0F-844B-DCD5C289280D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1A-BA57-4ED3-8676-877A92155064}" type="datetime1">
              <a:rPr lang="cs-CZ" smtClean="0"/>
              <a:t>24.11.2015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r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IMPEL REVIEW INITIATIVE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Kosovo</a:t>
            </a:r>
          </a:p>
          <a:p>
            <a:pPr marL="268288" algn="r"/>
            <a:r>
              <a:rPr lang="cs-CZ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Priština</a:t>
            </a:r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3. – </a:t>
            </a:r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listopadu 2015</a:t>
            </a:r>
          </a:p>
          <a:p>
            <a:pPr marL="268288" algn="r"/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29200"/>
            <a:ext cx="1296144" cy="12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 marL="342900" lvl="1" indent="-3420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Samosprávní/lokální </a:t>
            </a:r>
            <a:r>
              <a:rPr lang="cs-C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povolení</a:t>
            </a:r>
          </a:p>
          <a:p>
            <a:pPr lvl="1" indent="-432000"/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Záměry, které nepotřebují environmentální souhlas</a:t>
            </a:r>
          </a:p>
          <a:p>
            <a:pPr lvl="1" indent="-432000"/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Vydává místní samospráva</a:t>
            </a:r>
            <a:endParaRPr lang="en-US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Podléhají kontrole inspektorů místní samosprávy</a:t>
            </a:r>
          </a:p>
          <a:p>
            <a:pPr lvl="1" indent="-432000"/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počet není známý</a:t>
            </a:r>
          </a:p>
          <a:p>
            <a:pPr lvl="1" indent="-432000"/>
            <a:endParaRPr lang="en-US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 marL="342900" lvl="1" indent="-3420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Integrované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</a:p>
          <a:p>
            <a:pPr lvl="1" indent="-432000"/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Vydává ministerstvo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Kontrolu provádí inspekce ministerstva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Zatím vydána 2 a 5 probíhá (celkem 30 zařízení)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Dostupná na webu ministerstva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Inspekce se formálně vydávání neúčastní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Povinnost být v souladu se zákonem (mít povolení) do 31.12.2017</a:t>
            </a:r>
          </a:p>
          <a:p>
            <a:pPr lvl="1" indent="-432000">
              <a:spcBef>
                <a:spcPts val="0"/>
              </a:spcBef>
            </a:pPr>
            <a:endParaRPr 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>
              <a:spcBef>
                <a:spcPts val="0"/>
              </a:spcBef>
            </a:pPr>
            <a:endParaRPr 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>
              <a:spcBef>
                <a:spcPts val="0"/>
              </a:spcBef>
            </a:pPr>
            <a:endParaRPr lang="cs-CZ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>
              <a:spcBef>
                <a:spcPts val="0"/>
              </a:spcBef>
            </a:pPr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Exkurze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Afbeelding 2" descr="Macintosh HD:Users:tonyliebregts:Downloads:IMG_342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200800" cy="481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2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Exkurze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lnSpcReduction="10000"/>
          </a:bodyPr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Cementárna </a:t>
            </a:r>
            <a:r>
              <a:rPr lang="cs-CZ" altLang="cs-CZ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Sharrcem</a:t>
            </a:r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Hani</a:t>
            </a:r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altLang="cs-CZ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Elezit</a:t>
            </a:r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Pilotní projekt pro vydávání integrovaného povolení (</a:t>
            </a:r>
            <a:r>
              <a:rPr lang="cs-CZ" altLang="cs-CZ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twinning</a:t>
            </a:r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 č. 1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Suchá metoda výroby slínku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Řada opatření (látkové filtry za rotační pecí, chladičem slínku, surovinovou mlýnicí)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Kapalná paliva, žádné odpady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 za místní komunitu</a:t>
            </a: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inspekcí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 lnSpcReduction="10000"/>
          </a:bodyPr>
          <a:lstStyle/>
          <a:p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Nepoužívá se posouzení rizik</a:t>
            </a:r>
            <a:endParaRPr lang="en-US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 provozů, které by měly získat </a:t>
            </a:r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cs-CZ" alt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 provozů, které by měly získat EP</a:t>
            </a:r>
          </a:p>
          <a:p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zařízení s ES nebo EP</a:t>
            </a:r>
          </a:p>
          <a:p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Plánuje se zhruba 50 % objemu kontrole (cca 150 kontrol)</a:t>
            </a:r>
          </a:p>
          <a:p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Dalších 50 % podněty </a:t>
            </a:r>
          </a:p>
          <a:p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rozepsaný na čtvrtletí</a:t>
            </a:r>
          </a:p>
          <a:p>
            <a:endParaRPr lang="en-US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Inspekce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Plánované inspekce</a:t>
            </a:r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Pravidelné kontroly na základě plánu</a:t>
            </a:r>
          </a:p>
          <a:p>
            <a:pPr lvl="1" indent="-432000"/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Většinou předem ohlášené</a:t>
            </a:r>
          </a:p>
          <a:p>
            <a:pPr lvl="1" indent="-432000"/>
            <a:r>
              <a:rPr lang="cs-CZ" alt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Větší tematický i časový rozsah</a:t>
            </a:r>
            <a:endParaRPr lang="en-US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Neplánované inspekce</a:t>
            </a:r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Mimořádné, většinou na základě podnětu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Zaměřené na konkrétní problém</a:t>
            </a:r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cs-CZ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Inspekce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Kontrolní inspekce</a:t>
            </a:r>
            <a:endParaRPr lang="en-US" altLang="cs-CZ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Specifický nástroj („zdvořilého varování“)</a:t>
            </a:r>
          </a:p>
          <a:p>
            <a:pPr lvl="1" indent="-432000"/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termínu stanoveném inspektorem pro konkrétní (ne)shodu (většinou termínem v protokolu)</a:t>
            </a:r>
          </a:p>
          <a:p>
            <a:pPr lvl="1" indent="-432000"/>
            <a:r>
              <a:rPr lang="cs-CZ" alt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termínu stanoveném </a:t>
            </a:r>
            <a:r>
              <a:rPr lang="cs-CZ" alt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formálním dopisu</a:t>
            </a:r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cs-CZ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cs-CZ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  <a:p>
            <a:pPr marL="268288" algn="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Judita Adamová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adamova_judita@ol.cizp.cz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www.cizp.cz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team“</a:t>
            </a:r>
            <a:endParaRPr lang="en-GB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Liebregts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Inspectorate 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(team leader)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Kramers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Netherlands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Rijkswaterstaat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rapporteur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Gustafsson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Linköping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Municipality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Eleanor 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UK- Scotland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Scottish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Birna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Guttormsdottir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Iceland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Iceland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Hudson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EA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Judita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Adamov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á, </a:t>
            </a:r>
            <a:r>
              <a:rPr lang="en-US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Republic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ČIŽP</a:t>
            </a: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„Kosovo team“</a:t>
            </a:r>
            <a:endParaRPr lang="en-GB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3"/>
          </a:xfrm>
        </p:spPr>
        <p:txBody>
          <a:bodyPr>
            <a:norm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Bedri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Halimi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</a:t>
            </a:r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Florije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Kqiku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IRI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Muhamet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Malsiu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Departement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Hyseni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EWN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Nezakete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Hakaj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Ismail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Hetemaj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</a:t>
            </a:r>
            <a:endParaRPr lang="en-US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Kuci,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EWN</a:t>
            </a:r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Kosovská republika</a:t>
            </a:r>
            <a:endParaRPr lang="en-GB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Users\jhetemaj1\Desktop\Picture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4" y="1196752"/>
            <a:ext cx="2238375" cy="2381250"/>
          </a:xfrm>
          <a:prstGeom prst="rect">
            <a:avLst/>
          </a:prstGeom>
          <a:noFill/>
          <a:extLst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13520" y="1207293"/>
            <a:ext cx="5698976" cy="2509739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 smtClean="0">
                <a:solidFill>
                  <a:schemeClr val="tx2"/>
                </a:solidFill>
              </a:rPr>
              <a:t>Rozloha 10908 km</a:t>
            </a:r>
            <a:r>
              <a:rPr lang="cs-CZ" sz="3000" baseline="30000" dirty="0" smtClean="0">
                <a:solidFill>
                  <a:schemeClr val="tx2"/>
                </a:solidFill>
              </a:rPr>
              <a:t>2</a:t>
            </a:r>
          </a:p>
          <a:p>
            <a:r>
              <a:rPr lang="cs-CZ" sz="3000" dirty="0" smtClean="0">
                <a:solidFill>
                  <a:schemeClr val="tx2"/>
                </a:solidFill>
              </a:rPr>
              <a:t>1,9 mil. obyvatel</a:t>
            </a:r>
          </a:p>
          <a:p>
            <a:r>
              <a:rPr lang="cs-CZ" sz="3000" dirty="0" smtClean="0">
                <a:solidFill>
                  <a:schemeClr val="tx2"/>
                </a:solidFill>
              </a:rPr>
              <a:t>2000 – 2008 správa OSN a NATO</a:t>
            </a:r>
          </a:p>
          <a:p>
            <a:r>
              <a:rPr lang="cs-CZ" sz="3000" dirty="0" smtClean="0">
                <a:solidFill>
                  <a:schemeClr val="tx2"/>
                </a:solidFill>
              </a:rPr>
              <a:t>17.2.2008 nezávislost</a:t>
            </a:r>
          </a:p>
          <a:p>
            <a:r>
              <a:rPr lang="cs-CZ" sz="3000" dirty="0" smtClean="0">
                <a:solidFill>
                  <a:schemeClr val="tx2"/>
                </a:solidFill>
              </a:rPr>
              <a:t>38 místních samospráv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Zástupný symbol pro obsah 1"/>
          <p:cNvSpPr txBox="1">
            <a:spLocks/>
          </p:cNvSpPr>
          <p:nvPr/>
        </p:nvSpPr>
        <p:spPr>
          <a:xfrm>
            <a:off x="465744" y="3717032"/>
            <a:ext cx="8399152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4500" dirty="0">
                <a:solidFill>
                  <a:schemeClr val="tx2"/>
                </a:solidFill>
              </a:rPr>
              <a:t>Nezávislost Kosova uznává 109 zemí, 23 (z 28) zemí EU</a:t>
            </a:r>
          </a:p>
          <a:p>
            <a:r>
              <a:rPr lang="cs-CZ" sz="4500" dirty="0">
                <a:solidFill>
                  <a:schemeClr val="tx2"/>
                </a:solidFill>
              </a:rPr>
              <a:t>Prezident, Parlament o 120 zástupcích</a:t>
            </a:r>
          </a:p>
          <a:p>
            <a:r>
              <a:rPr lang="cs-CZ" sz="4500" dirty="0">
                <a:solidFill>
                  <a:schemeClr val="tx2"/>
                </a:solidFill>
              </a:rPr>
              <a:t>Dohoda o stabilizaci a přidružení ( 27.10.2015 </a:t>
            </a:r>
            <a:r>
              <a:rPr lang="cs-CZ" sz="4500" dirty="0" err="1">
                <a:solidFill>
                  <a:schemeClr val="tx2"/>
                </a:solidFill>
              </a:rPr>
              <a:t>Strasbourg</a:t>
            </a:r>
            <a:r>
              <a:rPr lang="cs-CZ" sz="4500" dirty="0">
                <a:solidFill>
                  <a:schemeClr val="tx2"/>
                </a:solidFill>
              </a:rPr>
              <a:t> a 2.11.2015 </a:t>
            </a:r>
            <a:r>
              <a:rPr lang="cs-CZ" sz="4500" dirty="0" err="1">
                <a:solidFill>
                  <a:schemeClr val="tx2"/>
                </a:solidFill>
              </a:rPr>
              <a:t>Priština</a:t>
            </a:r>
            <a:r>
              <a:rPr lang="cs-CZ" sz="4500" dirty="0">
                <a:solidFill>
                  <a:schemeClr val="tx2"/>
                </a:solidFill>
              </a:rPr>
              <a:t>)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en-US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Ministry of Environment and Spatial Planning (MESP)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" name="Picture 2" descr="C:\Users\jhetemaj1\Desktop\Picture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48872" cy="460851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678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36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Inspectorate</a:t>
            </a:r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MESP“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sp>
        <p:nvSpPr>
          <p:cNvPr id="20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Útvar </a:t>
            </a:r>
            <a:r>
              <a:rPr lang="cs-CZ" dirty="0">
                <a:solidFill>
                  <a:schemeClr val="tx2"/>
                </a:solidFill>
              </a:rPr>
              <a:t>pro Inspekci životního prostředí, vody a </a:t>
            </a:r>
            <a:r>
              <a:rPr lang="cs-CZ" dirty="0" smtClean="0">
                <a:solidFill>
                  <a:schemeClr val="tx2"/>
                </a:solidFill>
              </a:rPr>
              <a:t>přírody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inspektorů životního </a:t>
            </a: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inspektoři ochrany vod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inspektor ochrany přírody</a:t>
            </a:r>
            <a:endParaRPr 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/>
                </a:solidFill>
              </a:rPr>
              <a:t>Útvar pro Inspekci staveb a územního </a:t>
            </a:r>
            <a:r>
              <a:rPr lang="cs-CZ" dirty="0" smtClean="0">
                <a:solidFill>
                  <a:schemeClr val="tx2"/>
                </a:solidFill>
              </a:rPr>
              <a:t>plánování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územního </a:t>
            </a: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inspektor </a:t>
            </a: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staveb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</a:rPr>
              <a:t>Zákon o inspekci životního prostředí, vody, přírody, staveb a územního plánování</a:t>
            </a:r>
            <a:endParaRPr lang="cs-CZ" sz="32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endParaRPr lang="cs-CZ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úroveň - samosprávy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„Municipal Inspectorate of Environmental Protection“</a:t>
            </a:r>
            <a:endParaRPr lang="cs-CZ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místní situace až 3 lokální inspektoři (minimálně 1)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 vůči místní </a:t>
            </a: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samosprávě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samosprávních environmentálních povolení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(municipal environmental permit)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</a:t>
            </a:r>
            <a:r>
              <a:rPr 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Inspectorate</a:t>
            </a:r>
            <a:r>
              <a:rPr lang="cs-C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Legislativa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Snaha o plnou implementaci směrnic Evropského parlamentu a Rady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</a:p>
          <a:p>
            <a:pPr lvl="1">
              <a:spcBef>
                <a:spcPts val="0"/>
              </a:spcBef>
            </a:pP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Integrované povolení (30 zařízení)</a:t>
            </a:r>
          </a:p>
          <a:p>
            <a:pPr lvl="1">
              <a:spcBef>
                <a:spcPts val="0"/>
              </a:spcBef>
            </a:pP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(Národní) environmentální povolení (několik set subjektů?)</a:t>
            </a:r>
          </a:p>
          <a:p>
            <a:pPr lvl="1">
              <a:spcBef>
                <a:spcPts val="0"/>
              </a:spcBef>
            </a:pP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Samosprávní/lokální 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  <a:endParaRPr 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Zařazení záměrů podle procesu </a:t>
            </a:r>
            <a:r>
              <a:rPr lang="cs-CZ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EIA</a:t>
            </a:r>
          </a:p>
          <a:p>
            <a:pPr lvl="1">
              <a:spcBef>
                <a:spcPts val="0"/>
              </a:spcBef>
            </a:pP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 ministerstvo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000">
              <a:spcBef>
                <a:spcPts val="700"/>
              </a:spcBef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8000" lvl="1" indent="-504000">
              <a:spcBef>
                <a:spcPts val="700"/>
              </a:spcBef>
            </a:pPr>
            <a:endParaRPr 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00"/>
              </a:spcBef>
            </a:pPr>
            <a:endParaRPr lang="en-GB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  <a:endParaRPr lang="en-GB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248473"/>
          </a:xfrm>
        </p:spPr>
        <p:txBody>
          <a:bodyPr>
            <a:normAutofit lnSpcReduction="10000"/>
          </a:bodyPr>
          <a:lstStyle/>
          <a:p>
            <a:pPr indent="-342000">
              <a:spcBef>
                <a:spcPts val="700"/>
              </a:spcBef>
            </a:pPr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(Národní) environmentální </a:t>
            </a:r>
            <a:r>
              <a:rPr lang="cs-CZ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povolení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Záměry vyžadující environmentální souhlas (EIA)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Vydává ministerstvo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být získáno do 6 měsíců od uvedení záměru do provozu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Kontrolu provádí inspekce ministerstva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Zatím vydáno 1 a 28 probíhá (?)</a:t>
            </a:r>
          </a:p>
          <a:p>
            <a:pPr lvl="1" indent="-432000"/>
            <a:r>
              <a:rPr lang="cs-C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Aktuálně probíhá „inventarizace“ technologií vyžadujících tento typ povolení</a:t>
            </a:r>
          </a:p>
          <a:p>
            <a:pPr marL="711000" lvl="2" indent="0">
              <a:spcBef>
                <a:spcPts val="700"/>
              </a:spcBef>
              <a:buNone/>
            </a:pPr>
            <a:endParaRPr 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32000">
              <a:spcBef>
                <a:spcPts val="700"/>
              </a:spcBef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000">
              <a:spcBef>
                <a:spcPts val="700"/>
              </a:spcBef>
            </a:pP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8000" lvl="1" indent="-504000">
              <a:spcBef>
                <a:spcPts val="700"/>
              </a:spcBef>
            </a:pPr>
            <a:endParaRPr lang="cs-CZ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700"/>
              </a:spcBef>
            </a:pPr>
            <a:endParaRPr lang="en-GB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3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CIZP_sablon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CIZP_sablona_sablona</Template>
  <TotalTime>1342</TotalTime>
  <Words>681</Words>
  <Application>Microsoft Office PowerPoint</Application>
  <PresentationFormat>Předvádění na obrazovce (4:3)</PresentationFormat>
  <Paragraphs>241</Paragraphs>
  <Slides>17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PPT CIZP_sablona_sablona</vt:lpstr>
      <vt:lpstr>   </vt:lpstr>
      <vt:lpstr>„Review team“</vt:lpstr>
      <vt:lpstr>„Kosovo team“</vt:lpstr>
      <vt:lpstr>Kosovská republika</vt:lpstr>
      <vt:lpstr>The Ministry of Environment and Spatial Planning (MESP)</vt:lpstr>
      <vt:lpstr>„Inspectorate of MESP“</vt:lpstr>
      <vt:lpstr>Místní úroveň - samosprávy</vt:lpstr>
      <vt:lpstr>Legislativa</vt:lpstr>
      <vt:lpstr>Povolení</vt:lpstr>
      <vt:lpstr>Povolení</vt:lpstr>
      <vt:lpstr>Povolení</vt:lpstr>
      <vt:lpstr>Exkurze</vt:lpstr>
      <vt:lpstr>Exkurze</vt:lpstr>
      <vt:lpstr>Plánování inspekcí</vt:lpstr>
      <vt:lpstr>Inspekce</vt:lpstr>
      <vt:lpstr>Inspekce</vt:lpstr>
      <vt:lpstr>  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Burketová Radka</dc:creator>
  <cp:lastModifiedBy>user</cp:lastModifiedBy>
  <cp:revision>286</cp:revision>
  <cp:lastPrinted>2015-11-23T12:47:34Z</cp:lastPrinted>
  <dcterms:created xsi:type="dcterms:W3CDTF">2015-02-27T12:32:44Z</dcterms:created>
  <dcterms:modified xsi:type="dcterms:W3CDTF">2015-11-24T06:21:37Z</dcterms:modified>
</cp:coreProperties>
</file>