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3" r:id="rId3"/>
    <p:sldId id="333" r:id="rId4"/>
    <p:sldId id="332" r:id="rId5"/>
    <p:sldId id="334" r:id="rId6"/>
    <p:sldId id="335" r:id="rId7"/>
    <p:sldId id="336" r:id="rId8"/>
    <p:sldId id="294" r:id="rId9"/>
    <p:sldId id="267" r:id="rId10"/>
    <p:sldId id="268" r:id="rId11"/>
    <p:sldId id="269" r:id="rId12"/>
    <p:sldId id="292" r:id="rId13"/>
    <p:sldId id="319" r:id="rId14"/>
    <p:sldId id="320" r:id="rId15"/>
    <p:sldId id="322" r:id="rId16"/>
    <p:sldId id="328" r:id="rId17"/>
    <p:sldId id="318" r:id="rId18"/>
    <p:sldId id="317" r:id="rId19"/>
    <p:sldId id="330" r:id="rId20"/>
    <p:sldId id="331" r:id="rId21"/>
    <p:sldId id="337" r:id="rId22"/>
    <p:sldId id="338" r:id="rId23"/>
    <p:sldId id="339" r:id="rId24"/>
    <p:sldId id="273" r:id="rId2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18" autoAdjust="0"/>
    <p:restoredTop sz="80783" autoAdjust="0"/>
  </p:normalViewPr>
  <p:slideViewPr>
    <p:cSldViewPr>
      <p:cViewPr>
        <p:scale>
          <a:sx n="80" d="100"/>
          <a:sy n="80" d="100"/>
        </p:scale>
        <p:origin x="-4350" y="-11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64D09-E53A-4EBF-8519-AAE7E92D5DE0}" type="datetimeFigureOut">
              <a:rPr lang="cs-CZ" smtClean="0"/>
              <a:t>2. 5. 2019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44457-7B81-46D9-82B8-388EAA4E0FB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53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4EEB6-DA30-4AD6-AB92-635C0AA2B94F}" type="datetimeFigureOut">
              <a:rPr lang="cs-CZ" smtClean="0"/>
              <a:t>2. 5. 2019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36086-FE34-41FE-9DCA-D1EB97A7B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608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086-FE34-41FE-9DCA-D1EB97A7BE6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831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086-FE34-41FE-9DCA-D1EB97A7BE6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736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086-FE34-41FE-9DCA-D1EB97A7BE6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678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086-FE34-41FE-9DCA-D1EB97A7BE6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8498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086-FE34-41FE-9DCA-D1EB97A7BE65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557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086-FE34-41FE-9DCA-D1EB97A7BE6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984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086-FE34-41FE-9DCA-D1EB97A7BE6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109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086-FE34-41FE-9DCA-D1EB97A7BE6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466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086-FE34-41FE-9DCA-D1EB97A7BE6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322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086-FE34-41FE-9DCA-D1EB97A7BE6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0090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086-FE34-41FE-9DCA-D1EB97A7BE6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693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086-FE34-41FE-9DCA-D1EB97A7BE6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1993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086-FE34-41FE-9DCA-D1EB97A7BE6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946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848"/>
            <a:ext cx="9144000" cy="66858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</a:t>
            </a:r>
          </a:p>
          <a:p>
            <a:r>
              <a:rPr lang="cs-CZ" dirty="0"/>
              <a:t>1. 1. 2017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2. 5. 2019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A1879D-9C3B-4F0E-9BC0-20627C24E10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3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2. 5. 2019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2. 5. 2019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2. 5. 2019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596336" y="6237312"/>
            <a:ext cx="1090464" cy="365125"/>
          </a:xfrm>
          <a:prstGeom prst="rect">
            <a:avLst/>
          </a:prstGeom>
        </p:spPr>
        <p:txBody>
          <a:bodyPr/>
          <a:lstStyle/>
          <a:p>
            <a:pPr algn="r"/>
            <a:fld id="{7CA1879D-9C3B-4F0E-9BC0-20627C24E104}" type="slidenum">
              <a:rPr lang="cs-CZ" smtClean="0"/>
              <a:pPr algn="r"/>
              <a:t>‹#›</a:t>
            </a:fld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2. 5. 2019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2. 5. 2019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8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2. 5. 2019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7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2. 5. 2019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9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2. 5. 2019</a:t>
            </a:fld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4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2. 5. 2019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6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2. 5. 2019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7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0808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9144000" cy="66858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551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Výsledky činnosti ČIŽP za rok 2018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3681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Oblastní inspektorát Brno</a:t>
            </a:r>
          </a:p>
          <a:p>
            <a:pPr>
              <a:lnSpc>
                <a:spcPct val="160000"/>
              </a:lnSpc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6. 5. 2019</a:t>
            </a:r>
          </a:p>
        </p:txBody>
      </p:sp>
    </p:spTree>
    <p:extLst>
      <p:ext uri="{BB962C8B-B14F-4D97-AF65-F5344CB8AC3E}">
        <p14:creationId xmlns:p14="http://schemas.microsoft.com/office/powerpoint/2010/main" val="24425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Brno </a:t>
            </a:r>
            <a:r>
              <a:rPr lang="cs-CZ" altLang="cs-CZ" sz="3200" dirty="0"/>
              <a:t>– počty kontrol dle složek</a:t>
            </a:r>
            <a:endParaRPr lang="cs-CZ" sz="32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754192"/>
              </p:ext>
            </p:extLst>
          </p:nvPr>
        </p:nvGraphicFramePr>
        <p:xfrm>
          <a:off x="1547664" y="1844824"/>
          <a:ext cx="5230866" cy="2457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11">
                  <a:extLst>
                    <a:ext uri="{9D8B030D-6E8A-4147-A177-3AD203B41FA5}">
                      <a16:colId xmlns:a16="http://schemas.microsoft.com/office/drawing/2014/main" xmlns="" val="2793591290"/>
                    </a:ext>
                  </a:extLst>
                </a:gridCol>
                <a:gridCol w="871811">
                  <a:extLst>
                    <a:ext uri="{9D8B030D-6E8A-4147-A177-3AD203B41FA5}">
                      <a16:colId xmlns:a16="http://schemas.microsoft.com/office/drawing/2014/main" xmlns="" val="3982066964"/>
                    </a:ext>
                  </a:extLst>
                </a:gridCol>
                <a:gridCol w="8718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1811">
                  <a:extLst>
                    <a:ext uri="{9D8B030D-6E8A-4147-A177-3AD203B41FA5}">
                      <a16:colId xmlns:a16="http://schemas.microsoft.com/office/drawing/2014/main" xmlns="" val="3284438363"/>
                    </a:ext>
                  </a:extLst>
                </a:gridCol>
                <a:gridCol w="8718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1811">
                  <a:extLst>
                    <a:ext uri="{9D8B030D-6E8A-4147-A177-3AD203B41FA5}">
                      <a16:colId xmlns:a16="http://schemas.microsoft.com/office/drawing/2014/main" xmlns="" val="2645432643"/>
                    </a:ext>
                  </a:extLst>
                </a:gridCol>
              </a:tblGrid>
              <a:tr h="723319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OOH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OOV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OOO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OOP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OOL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0238661"/>
                  </a:ext>
                </a:extLst>
              </a:tr>
              <a:tr h="585544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JM kraj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267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337</a:t>
                      </a:r>
                      <a:endParaRPr lang="cs-CZ" sz="14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418</a:t>
                      </a:r>
                      <a:endParaRPr lang="cs-CZ" sz="14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285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3345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ZL kraj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172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159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248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5544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Celkem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439</a:t>
                      </a:r>
                      <a:endParaRPr lang="cs-CZ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496</a:t>
                      </a:r>
                      <a:endParaRPr lang="cs-CZ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666</a:t>
                      </a:r>
                      <a:endParaRPr lang="cs-CZ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  <a:endParaRPr lang="cs-CZ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  <a:endParaRPr lang="cs-CZ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16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Brno </a:t>
            </a:r>
            <a:r>
              <a:rPr lang="cs-CZ" altLang="cs-CZ" sz="3200" dirty="0"/>
              <a:t>– počty a výše pokut</a:t>
            </a:r>
            <a:endParaRPr lang="cs-CZ" sz="32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082995"/>
              </p:ext>
            </p:extLst>
          </p:nvPr>
        </p:nvGraphicFramePr>
        <p:xfrm>
          <a:off x="1547664" y="1268760"/>
          <a:ext cx="5688632" cy="4626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158">
                  <a:extLst>
                    <a:ext uri="{9D8B030D-6E8A-4147-A177-3AD203B41FA5}">
                      <a16:colId xmlns:a16="http://schemas.microsoft.com/office/drawing/2014/main" xmlns="" val="2793591290"/>
                    </a:ext>
                  </a:extLst>
                </a:gridCol>
                <a:gridCol w="1372383">
                  <a:extLst>
                    <a:ext uri="{9D8B030D-6E8A-4147-A177-3AD203B41FA5}">
                      <a16:colId xmlns:a16="http://schemas.microsoft.com/office/drawing/2014/main" xmlns="" val="3982066964"/>
                    </a:ext>
                  </a:extLst>
                </a:gridCol>
                <a:gridCol w="1471933">
                  <a:extLst>
                    <a:ext uri="{9D8B030D-6E8A-4147-A177-3AD203B41FA5}">
                      <a16:colId xmlns:a16="http://schemas.microsoft.com/office/drawing/2014/main" xmlns="" val="3284438363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xmlns="" val="2645432643"/>
                    </a:ext>
                  </a:extLst>
                </a:gridCol>
              </a:tblGrid>
              <a:tr h="476936">
                <a:tc rowSpan="2"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Počet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Výše</a:t>
                      </a:r>
                      <a:r>
                        <a:rPr lang="cs-CZ" sz="1400" baseline="0" dirty="0" smtClean="0">
                          <a:solidFill>
                            <a:schemeClr val="bg1"/>
                          </a:solidFill>
                        </a:rPr>
                        <a:t> (Kč)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0238661"/>
                  </a:ext>
                </a:extLst>
              </a:tr>
              <a:tr h="810791">
                <a:tc vMerge="1">
                  <a:txBody>
                    <a:bodyPr/>
                    <a:lstStyle/>
                    <a:p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vydaných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r>
                        <a:rPr lang="cs-CZ" sz="1400" baseline="0" dirty="0" smtClean="0">
                          <a:solidFill>
                            <a:schemeClr val="bg1"/>
                          </a:solidFill>
                        </a:rPr>
                        <a:t> právní moci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340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smtClean="0">
                          <a:solidFill>
                            <a:schemeClr val="tx2"/>
                          </a:solidFill>
                        </a:rPr>
                        <a:t>326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11 558</a:t>
                      </a:r>
                      <a:r>
                        <a:rPr lang="cs-CZ" sz="1400" baseline="0" dirty="0" smtClean="0">
                          <a:solidFill>
                            <a:schemeClr val="tx2"/>
                          </a:solidFill>
                        </a:rPr>
                        <a:t> 475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0853835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402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393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18 802 410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371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354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21 876 857</a:t>
                      </a:r>
                      <a:r>
                        <a:rPr lang="cs-CZ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0322779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383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375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20 968 975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364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351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19 449 312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341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334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15 109 268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306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311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15 801 140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59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Brno </a:t>
            </a:r>
            <a:r>
              <a:rPr lang="cs-CZ" altLang="cs-CZ" sz="3200" dirty="0"/>
              <a:t>– počty a výše pokut</a:t>
            </a:r>
            <a:endParaRPr lang="cs-CZ" sz="32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225476"/>
              </p:ext>
            </p:extLst>
          </p:nvPr>
        </p:nvGraphicFramePr>
        <p:xfrm>
          <a:off x="1043608" y="1124744"/>
          <a:ext cx="7344816" cy="4626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xmlns="" val="279359129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398206696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328443836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64543264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76936">
                <a:tc rowSpan="2"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Počet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Výše</a:t>
                      </a:r>
                      <a:r>
                        <a:rPr lang="cs-CZ" sz="1400" baseline="0" dirty="0" smtClean="0">
                          <a:solidFill>
                            <a:schemeClr val="bg1"/>
                          </a:solidFill>
                        </a:rPr>
                        <a:t> (Kč) JM kraj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Výše (Kč) </a:t>
                      </a:r>
                      <a:br>
                        <a:rPr lang="cs-CZ" sz="14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ZL Kraj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0238661"/>
                  </a:ext>
                </a:extLst>
              </a:tr>
              <a:tr h="810791">
                <a:tc vMerge="1">
                  <a:txBody>
                    <a:bodyPr/>
                    <a:lstStyle/>
                    <a:p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Vydaných JM kraj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Vydaných  ZL kraj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aseline="0" dirty="0" smtClean="0">
                          <a:solidFill>
                            <a:schemeClr val="bg1"/>
                          </a:solidFill>
                        </a:rPr>
                        <a:t>V právní moci JM kraj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 právní moci ZL kraj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225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115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211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115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8 546 030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3 012 445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0853835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283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119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279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114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11 595 706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7 206 704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256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115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245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109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16 957 527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4 919 330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0322779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258</a:t>
                      </a:r>
                      <a:endParaRPr lang="cs-CZ" sz="1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125</a:t>
                      </a:r>
                      <a:endParaRPr lang="cs-CZ" sz="1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252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123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15 198 913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5 770 062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260</a:t>
                      </a:r>
                      <a:endParaRPr lang="cs-CZ" sz="1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104</a:t>
                      </a:r>
                      <a:endParaRPr lang="cs-CZ" sz="1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253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98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15 257 473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4 191 839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239</a:t>
                      </a:r>
                      <a:endParaRPr lang="cs-CZ" sz="1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102</a:t>
                      </a:r>
                      <a:endParaRPr lang="cs-CZ" sz="1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241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93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11 252 429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3 856 839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201</a:t>
                      </a:r>
                      <a:endParaRPr lang="cs-CZ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105</a:t>
                      </a:r>
                      <a:endParaRPr lang="cs-CZ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202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109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11 339 863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4 461 277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28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Brno </a:t>
            </a:r>
            <a:r>
              <a:rPr lang="cs-CZ" altLang="cs-CZ" sz="3200" dirty="0"/>
              <a:t>– </a:t>
            </a:r>
            <a:r>
              <a:rPr lang="cs-CZ" altLang="cs-CZ" sz="3200" dirty="0" smtClean="0"/>
              <a:t>nejvyšší pokuty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13387"/>
          </a:xfrm>
        </p:spPr>
        <p:txBody>
          <a:bodyPr>
            <a:normAutofit lnSpcReduction="10000"/>
          </a:bodyPr>
          <a:lstStyle/>
          <a:p>
            <a:r>
              <a:rPr lang="cs-CZ" altLang="cs-CZ" sz="3000" b="1" dirty="0" smtClean="0">
                <a:latin typeface="Times New Roman" pitchFamily="18" charset="0"/>
                <a:cs typeface="Times New Roman" pitchFamily="18" charset="0"/>
              </a:rPr>
              <a:t>CG Komunální servis s.r.o.</a:t>
            </a:r>
          </a:p>
          <a:p>
            <a:pPr marL="0" indent="0">
              <a:buNone/>
            </a:pPr>
            <a:r>
              <a:rPr lang="cs-CZ" altLang="cs-CZ" sz="3000" b="1" dirty="0" smtClean="0">
                <a:latin typeface="Times New Roman" pitchFamily="18" charset="0"/>
                <a:cs typeface="Times New Roman" pitchFamily="18" charset="0"/>
              </a:rPr>
              <a:t>1 000 000 Kč (zákon o odpadech)</a:t>
            </a:r>
          </a:p>
          <a:p>
            <a:pPr lvl="1"/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Nepodání hlášení o produkci a nakládání s odpady za </a:t>
            </a:r>
            <a:r>
              <a:rPr lang="cs-CZ" altLang="cs-CZ" sz="2200" dirty="0">
                <a:latin typeface="Times New Roman" pitchFamily="18" charset="0"/>
                <a:cs typeface="Times New Roman" pitchFamily="18" charset="0"/>
              </a:rPr>
              <a:t>rok 2016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za mobilní zařízení ke sběru a výkupu odpadů.</a:t>
            </a:r>
          </a:p>
          <a:p>
            <a:pPr lvl="1"/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Provozovatel zařízení převzal 9 784 tun nebezpečných odpadů a 15 039 tun ostatních odpadů.</a:t>
            </a:r>
          </a:p>
          <a:p>
            <a:pPr lvl="1"/>
            <a:r>
              <a:rPr lang="cs-CZ" altLang="cs-CZ" sz="2200" dirty="0">
                <a:latin typeface="Times New Roman" pitchFamily="18" charset="0"/>
                <a:cs typeface="Times New Roman" pitchFamily="18" charset="0"/>
              </a:rPr>
              <a:t>Provozovatel zařízení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předal 1,9 tun </a:t>
            </a:r>
            <a:r>
              <a:rPr lang="cs-CZ" altLang="cs-CZ" sz="2200" dirty="0">
                <a:latin typeface="Times New Roman" pitchFamily="18" charset="0"/>
                <a:cs typeface="Times New Roman" pitchFamily="18" charset="0"/>
              </a:rPr>
              <a:t>nebezpečných odpadů a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301 tun </a:t>
            </a:r>
            <a:r>
              <a:rPr lang="cs-CZ" altLang="cs-CZ" sz="2200" dirty="0">
                <a:latin typeface="Times New Roman" pitchFamily="18" charset="0"/>
                <a:cs typeface="Times New Roman" pitchFamily="18" charset="0"/>
              </a:rPr>
              <a:t>ostatních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odpadů.</a:t>
            </a:r>
          </a:p>
          <a:p>
            <a:pPr marL="0" indent="0">
              <a:buNone/>
            </a:pP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cs-CZ" altLang="cs-CZ" sz="2800" b="1" dirty="0">
                <a:latin typeface="Times New Roman" pitchFamily="18" charset="0"/>
                <a:cs typeface="Times New Roman" pitchFamily="18" charset="0"/>
              </a:rPr>
              <a:t>000 Kč (zákon o kontrole)</a:t>
            </a:r>
            <a:endParaRPr lang="cs-CZ" altLang="cs-CZ" sz="2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Za nesoučinnost při kontrole – nedoložení žádných dokladů, včetně průběžné evidence odpadů za rok 2017.</a:t>
            </a:r>
            <a:endParaRPr lang="cs-CZ" altLang="cs-CZ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Pokuty jsou pravomocné.</a:t>
            </a:r>
          </a:p>
          <a:p>
            <a:endParaRPr lang="cs-CZ" sz="2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0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Brno </a:t>
            </a:r>
            <a:r>
              <a:rPr lang="cs-CZ" altLang="cs-CZ" sz="3200" dirty="0"/>
              <a:t>– </a:t>
            </a:r>
            <a:r>
              <a:rPr lang="cs-CZ" altLang="cs-CZ" sz="3200" dirty="0" smtClean="0"/>
              <a:t>nejvyšší pokuty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57403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Autodoprava Matějka, s.r.o.</a:t>
            </a:r>
          </a:p>
          <a:p>
            <a:pPr marL="0" indent="0">
              <a:buNone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300 000 Kč</a:t>
            </a:r>
          </a:p>
          <a:p>
            <a:pPr lvl="1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navezení zeminy, stavebních a demoličních odpadů do areálu bývalého dolu Jindřich II ve Zbýšově u Oslavan v množství celkem 23 225 tun.</a:t>
            </a:r>
          </a:p>
          <a:p>
            <a:pPr marL="0" indent="0">
              <a:buNone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600 </a:t>
            </a:r>
            <a:r>
              <a:rPr lang="cs-CZ" altLang="cs-CZ" sz="2500" b="1" dirty="0"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Kč</a:t>
            </a:r>
            <a:endParaRPr lang="cs-CZ" altLang="cs-CZ" sz="25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porušení </a:t>
            </a:r>
            <a:r>
              <a:rPr lang="cs-CZ" altLang="cs-CZ" sz="2500" dirty="0">
                <a:latin typeface="Times New Roman" pitchFamily="18" charset="0"/>
                <a:cs typeface="Times New Roman" pitchFamily="18" charset="0"/>
              </a:rPr>
              <a:t>provozních řádů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tří zařízení </a:t>
            </a:r>
            <a:r>
              <a:rPr lang="cs-CZ" altLang="cs-CZ" sz="2500" dirty="0">
                <a:latin typeface="Times New Roman" pitchFamily="18" charset="0"/>
                <a:cs typeface="Times New Roman" pitchFamily="18" charset="0"/>
              </a:rPr>
              <a:t>v provozovně Sokolnice např. převzetí nepovolených slévárenských písků a pecní strusky, kalů z ČOV,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překročení </a:t>
            </a:r>
            <a:r>
              <a:rPr lang="cs-CZ" altLang="cs-CZ" sz="2500" dirty="0">
                <a:latin typeface="Times New Roman" pitchFamily="18" charset="0"/>
                <a:cs typeface="Times New Roman" pitchFamily="18" charset="0"/>
              </a:rPr>
              <a:t>výšky shromažďovaných stavebních a demoličních odpadů. Dále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chybné </a:t>
            </a:r>
            <a:r>
              <a:rPr lang="cs-CZ" altLang="cs-CZ" sz="2500" dirty="0">
                <a:latin typeface="Times New Roman" pitchFamily="18" charset="0"/>
                <a:cs typeface="Times New Roman" pitchFamily="18" charset="0"/>
              </a:rPr>
              <a:t>vedení evidence odpadů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u čtyř zařízení v provozovně Sokolnice za </a:t>
            </a:r>
            <a:r>
              <a:rPr lang="cs-CZ" altLang="cs-CZ" sz="2500" dirty="0">
                <a:latin typeface="Times New Roman" pitchFamily="18" charset="0"/>
                <a:cs typeface="Times New Roman" pitchFamily="18" charset="0"/>
              </a:rPr>
              <a:t>rok 2017.</a:t>
            </a:r>
          </a:p>
          <a:p>
            <a:pPr lvl="1"/>
            <a:r>
              <a:rPr lang="cs-CZ" altLang="cs-CZ" sz="2500" dirty="0">
                <a:latin typeface="Times New Roman" pitchFamily="18" charset="0"/>
                <a:cs typeface="Times New Roman" pitchFamily="18" charset="0"/>
              </a:rPr>
              <a:t>Opětovné navezení demoličních odpadů do areálu bývalého dolu Jindřich II ve Zbýšově u Oslavan v množství 250 tun.</a:t>
            </a:r>
          </a:p>
          <a:p>
            <a:pPr marL="0" indent="0">
              <a:buNone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Obě pokuty za porušení zákona o odpadech jsou pravomocné.</a:t>
            </a:r>
          </a:p>
          <a:p>
            <a:pPr marL="0" indent="0">
              <a:buNone/>
            </a:pPr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67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Brno – nejvyšší pokuty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13387"/>
          </a:xfrm>
        </p:spPr>
        <p:txBody>
          <a:bodyPr>
            <a:norm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Autodoprava Matějka, s.r.o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. – Sokolnice u Brna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28" y="1700808"/>
            <a:ext cx="7365504" cy="413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2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Brno – nejvyšší pokuty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13387"/>
          </a:xfrm>
        </p:spPr>
        <p:txBody>
          <a:bodyPr>
            <a:norm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Autodoprava Matějka, s.r.o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. – Zbýšov u Oslavan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29" y="1844824"/>
            <a:ext cx="7467403" cy="377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Brno </a:t>
            </a:r>
            <a:r>
              <a:rPr lang="cs-CZ" altLang="cs-CZ" sz="3200" dirty="0"/>
              <a:t>– </a:t>
            </a:r>
            <a:r>
              <a:rPr lang="cs-CZ" altLang="cs-CZ" sz="3200" dirty="0" smtClean="0"/>
              <a:t>nejvyšší pokuty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957" y="1408013"/>
            <a:ext cx="8229600" cy="4713387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Slovácké strojírny, akciová společnost – pokuta 200 000 Kč a pokuta 300 000 Kč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Obě pochybení v závodě v Uherském Brodu na Zlínsku.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Porušení zákona o ochraně ovzduší.</a:t>
            </a:r>
          </a:p>
          <a:p>
            <a:r>
              <a:rPr lang="cs-CZ" altLang="cs-CZ" sz="2800" strike="sngStrik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Společnost neměla opakovaně v řádném provozním stavu filtrační systém v lakovně. Nebyla prováděna údržba hladinových odlučovačů v předepsaném rozsahu.</a:t>
            </a:r>
          </a:p>
          <a:p>
            <a:r>
              <a:rPr lang="cs-CZ" altLang="cs-C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Společnost neprováděla u tryskačů v předepsaném rozsahu údržbu </a:t>
            </a:r>
            <a:r>
              <a:rPr lang="cs-CZ" altLang="cs-CZ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hladinových </a:t>
            </a:r>
            <a:r>
              <a:rPr lang="cs-CZ" altLang="cs-C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odlučovačů. Opakovaně nebyl </a:t>
            </a:r>
            <a:r>
              <a:rPr lang="cs-CZ" altLang="cs-CZ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řádném provozním stavu filtrační systém v lakovně. </a:t>
            </a:r>
            <a:endParaRPr lang="cs-CZ" altLang="cs-CZ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Pokuty jsou pravomocné. </a:t>
            </a:r>
          </a:p>
          <a:p>
            <a:endParaRPr lang="cs-CZ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25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Brno </a:t>
            </a:r>
            <a:r>
              <a:rPr lang="cs-CZ" altLang="cs-CZ" sz="3200" dirty="0"/>
              <a:t>– </a:t>
            </a:r>
            <a:r>
              <a:rPr lang="cs-CZ" altLang="cs-CZ" sz="3200" dirty="0" smtClean="0"/>
              <a:t>nejvyšší pokuty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957" y="1340768"/>
            <a:ext cx="8229600" cy="4713387"/>
          </a:xfrm>
        </p:spPr>
        <p:txBody>
          <a:bodyPr>
            <a:normAutofit/>
          </a:bodyPr>
          <a:lstStyle/>
          <a:p>
            <a:r>
              <a:rPr lang="cs-CZ" altLang="cs-CZ" sz="2700" dirty="0" smtClean="0">
                <a:latin typeface="Times New Roman" pitchFamily="18" charset="0"/>
                <a:cs typeface="Times New Roman" pitchFamily="18" charset="0"/>
              </a:rPr>
              <a:t>Slovácké strojírny, akciová společnost – pokuty 200 a 300 tisíc Kč</a:t>
            </a:r>
          </a:p>
          <a:p>
            <a:pPr marL="0" indent="0">
              <a:buNone/>
            </a:pPr>
            <a:endParaRPr lang="cs-CZ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ML1_pohled_kabi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80928"/>
            <a:ext cx="4152785" cy="23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SO28_absence filtrG5_spodni_zaluzie_obrace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8929" y="3127576"/>
            <a:ext cx="3238498" cy="182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46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Brno </a:t>
            </a:r>
            <a:r>
              <a:rPr lang="cs-CZ" altLang="cs-CZ" sz="3200" dirty="0"/>
              <a:t>– </a:t>
            </a:r>
            <a:r>
              <a:rPr lang="cs-CZ" altLang="cs-CZ" sz="3200" dirty="0" smtClean="0"/>
              <a:t>pozitivní případ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CZ SVAZIKO VYŠKOV, s.r.o. – Galvanovna Vyškov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V minulosti opakované překročení emisních limitů v odpadních vodách z neutralizační stanice.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V roce 2017 pravomocně uloženy pokuty 70 000 Kč a 120 000 Kč, v roce 2018 ještě 40 000 Kč.</a:t>
            </a: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rovozovatel po prvních pokutách zahájil práce na modernizaci neutralizační stanice.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V 2018 ukončena modernizace neutralizační stanice.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Kontrolní činnost ČIŽP vedla k nápravě prospěšné pro životní prostředí.</a:t>
            </a:r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1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defRPr/>
            </a:pP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Činnost ČIŽP v roce 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2018, plán pro rok 2018,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shrnutí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Celkové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počty kontrol a pokut v roce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cs-CZ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Nejvyšší uložené pokuty v roce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– TOP10</a:t>
            </a:r>
          </a:p>
          <a:p>
            <a:pPr>
              <a:defRPr/>
            </a:pP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Počty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kontrol, počty pokut a jejich výše za rok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celorepublikově, v rámci Jihomoravského a Zlínského kraje,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nejzávažnější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případy</a:t>
            </a:r>
          </a:p>
          <a:p>
            <a:pPr>
              <a:defRPr/>
            </a:pP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CITES – „exkluzivní záchyty“ v </a:t>
            </a:r>
            <a:r>
              <a:rPr lang="cs-CZ" sz="3100">
                <a:latin typeface="Times New Roman" panose="02020603050405020304" pitchFamily="18" charset="0"/>
                <a:cs typeface="Times New Roman" panose="02020603050405020304" pitchFamily="18" charset="0"/>
              </a:rPr>
              <a:t>roce </a:t>
            </a:r>
            <a:r>
              <a:rPr lang="cs-CZ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cs-CZ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06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Brno </a:t>
            </a:r>
            <a:r>
              <a:rPr lang="cs-CZ" altLang="cs-CZ" sz="3200" dirty="0"/>
              <a:t>– </a:t>
            </a:r>
            <a:r>
              <a:rPr lang="cs-CZ" altLang="cs-CZ" sz="3200" dirty="0" smtClean="0"/>
              <a:t>pozitivní případ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t="1241" r="31584" b="3738"/>
          <a:stretch/>
        </p:blipFill>
        <p:spPr>
          <a:xfrm>
            <a:off x="857470" y="2068533"/>
            <a:ext cx="2952328" cy="36004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5" t="152" r="20472" b="-861"/>
          <a:stretch/>
        </p:blipFill>
        <p:spPr>
          <a:xfrm>
            <a:off x="4628119" y="2073817"/>
            <a:ext cx="3240360" cy="361997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33427" y="1021646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CZ SVAZIKO Vyškov - neutralizační stanice v galvanovně po modernizaci</a:t>
            </a:r>
            <a:endParaRPr lang="cs-CZ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2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CITES v roce 2018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5112569"/>
          </a:xfrm>
        </p:spPr>
        <p:txBody>
          <a:bodyPr>
            <a:noAutofit/>
          </a:bodyPr>
          <a:lstStyle/>
          <a:p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Inspektoři provedli </a:t>
            </a:r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593 kontrol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podle zákona o obchodování s ohroženými druhy rostlin a živočichů (CITES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cs-CZ" altLang="cs-CZ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206 </a:t>
            </a:r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pokutových řízení, uloženy pokuty ve výši </a:t>
            </a:r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649 400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300" b="1" dirty="0">
                <a:latin typeface="Times New Roman" pitchFamily="18" charset="0"/>
                <a:cs typeface="Times New Roman" pitchFamily="18" charset="0"/>
              </a:rPr>
              <a:t>korun</a:t>
            </a:r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Zabaveno bylo </a:t>
            </a:r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163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300" b="1" dirty="0">
                <a:latin typeface="Times New Roman" pitchFamily="18" charset="0"/>
                <a:cs typeface="Times New Roman" pitchFamily="18" charset="0"/>
              </a:rPr>
              <a:t>živých</a:t>
            </a:r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 exemplářů ohrožených živočichů a rostlin a </a:t>
            </a:r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2045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300" b="1" dirty="0">
                <a:latin typeface="Times New Roman" pitchFamily="18" charset="0"/>
                <a:cs typeface="Times New Roman" pitchFamily="18" charset="0"/>
              </a:rPr>
              <a:t>neživých</a:t>
            </a:r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 exemplářů (výrobky).</a:t>
            </a:r>
          </a:p>
          <a:p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Nejvíce zásilek s živočichy, rostlinami a produkty z nich pochází z Asie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Složkový úkol 2018 – kontroly vzácných druhů papoušků, celkem cca 60 kontrol, z toho přibližně 40 se již uskutečnilo, zbytek letos.</a:t>
            </a:r>
            <a:endParaRPr lang="cs-CZ" altLang="cs-CZ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Nejvýznamnější akce: </a:t>
            </a:r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operace </a:t>
            </a:r>
            <a:r>
              <a:rPr lang="cs-CZ" altLang="cs-CZ" sz="2300" b="1" dirty="0" err="1" smtClean="0">
                <a:latin typeface="Times New Roman" pitchFamily="18" charset="0"/>
                <a:cs typeface="Times New Roman" pitchFamily="18" charset="0"/>
              </a:rPr>
              <a:t>Trophy</a:t>
            </a:r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ve spolupráci s Celní správou a Policií ČR</a:t>
            </a:r>
          </a:p>
        </p:txBody>
      </p:sp>
    </p:spTree>
    <p:extLst>
      <p:ext uri="{BB962C8B-B14F-4D97-AF65-F5344CB8AC3E}">
        <p14:creationId xmlns:p14="http://schemas.microsoft.com/office/powerpoint/2010/main" val="422430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CITES v roce 2018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68052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Duben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ČIŽP zabavila 88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korejských kosmetických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přípravků s obsahem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orchidejí a aloe.</a:t>
            </a:r>
          </a:p>
          <a:p>
            <a:pPr marL="0" lvl="0" indent="0">
              <a:buNone/>
            </a:pP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Červen</a:t>
            </a:r>
            <a:endParaRPr lang="cs-C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ČIŽP zabavila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 balení </a:t>
            </a:r>
            <a:r>
              <a:rPr lang="cs-CZ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sahlepu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nápoje obsahujícího orchideje.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Červenec</a:t>
            </a:r>
          </a:p>
          <a:p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ČIŽP se podílela na akci </a:t>
            </a:r>
            <a:r>
              <a:rPr lang="cs-CZ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Trophy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kde s orgány činnými v trestním řízení rozkryla nelegální nakládání s tygry a jinými ohroženými druhy zvířat. 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Listopad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ČIŽP zabavila na Letišti V.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Havla Praha šupiny chráněné ryby </a:t>
            </a:r>
            <a:r>
              <a:rPr lang="cs-CZ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arapaimy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velké. Ta patří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 největší sladkovodní ryby. Dorůstá délky až přes tři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metry.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Žije ve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vodách Amazonky a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jejích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přítoků.</a:t>
            </a: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Průběžně během celého roku:</a:t>
            </a:r>
          </a:p>
          <a:p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Tradiční asijská medicína s obsahem chráněných rostlin i živočichů</a:t>
            </a:r>
          </a:p>
          <a:p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Tvrdé korály dovezené jako suvenýry z moře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39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CITES v roce 2018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39248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Operace </a:t>
            </a:r>
            <a:r>
              <a:rPr lang="cs-CZ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Trophy</a:t>
            </a:r>
            <a:endParaRPr lang="cs-CZ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postupné </a:t>
            </a:r>
            <a:r>
              <a:rPr lang="cs-CZ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rozkrývání </a:t>
            </a:r>
            <a:r>
              <a:rPr lang="cs-CZ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činnosti  </a:t>
            </a:r>
            <a:r>
              <a:rPr lang="cs-CZ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organizované </a:t>
            </a:r>
            <a:r>
              <a:rPr lang="cs-CZ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skupiny zabývající se zabíjením tygrů a výrobou tygřích produktů v ČR</a:t>
            </a:r>
          </a:p>
          <a:p>
            <a:r>
              <a:rPr lang="cs-CZ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realizace 16.7.2018</a:t>
            </a:r>
          </a:p>
          <a:p>
            <a:r>
              <a:rPr lang="cs-CZ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Inspektoři ČIŽP – odborná asistence, 			        zpracování odborného vyjádření </a:t>
            </a:r>
            <a:endParaRPr lang="cs-CZ" sz="2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9" r="6696"/>
          <a:stretch/>
        </p:blipFill>
        <p:spPr>
          <a:xfrm>
            <a:off x="5580112" y="2564904"/>
            <a:ext cx="1911883" cy="3429000"/>
          </a:xfrm>
          <a:prstGeom prst="rect">
            <a:avLst/>
          </a:prstGeo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645691"/>
            <a:ext cx="3130950" cy="234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5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9248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cs-CZ" altLang="cs-CZ" b="1" dirty="0" smtClean="0"/>
          </a:p>
          <a:p>
            <a:pPr marL="0" indent="0" algn="r">
              <a:buNone/>
            </a:pPr>
            <a:endParaRPr lang="cs-CZ" altLang="cs-CZ" b="1" dirty="0"/>
          </a:p>
          <a:p>
            <a:pPr marL="0" indent="0" algn="r">
              <a:buNone/>
            </a:pPr>
            <a:r>
              <a:rPr lang="cs-CZ" altLang="cs-CZ" b="1" dirty="0" smtClean="0"/>
              <a:t>Děkujeme </a:t>
            </a:r>
            <a:r>
              <a:rPr lang="cs-CZ" altLang="cs-CZ" b="1" dirty="0"/>
              <a:t>vám za </a:t>
            </a:r>
            <a:r>
              <a:rPr lang="cs-CZ" altLang="cs-CZ" b="1" dirty="0" smtClean="0"/>
              <a:t>pozornost.</a:t>
            </a:r>
          </a:p>
          <a:p>
            <a:pPr marL="0" indent="0" algn="r">
              <a:buNone/>
            </a:pPr>
            <a:endParaRPr lang="cs-CZ" altLang="cs-CZ" b="1" dirty="0" smtClean="0"/>
          </a:p>
          <a:p>
            <a:pPr marL="0" indent="0" algn="r">
              <a:buNone/>
            </a:pPr>
            <a:r>
              <a:rPr lang="cs-CZ" altLang="cs-CZ" b="1" dirty="0" smtClean="0"/>
              <a:t>www.cizp.cz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39913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Kontroly v roce 2018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20000"/>
          </a:bodyPr>
          <a:lstStyle/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ČIŽP provedla loni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celkem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16 572 kontrol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- ve srovnání s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rokem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2017 nárůst o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708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Na jednoho inspektora připadlo v průměru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kontrol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(stejně jako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 roce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2017).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Celkem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uděleny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pokuty v právní moci ve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výši přes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 100 milionů Kč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- o cca 12,7 mil. méně než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 roce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2017.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Počet rozhodnutí o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opatření k nápravě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 právní moci – 229 (v roce 2017 – 252) a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pravomocně uložených návrhů k zastavení nebo omezení činnosti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- celkem 38 rozhodnutí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(v roce 2017 – 22).</a:t>
            </a:r>
          </a:p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Plán pro rok 2019 -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provést cca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16 tisíc kontrol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- s přehledem splněn.</a:t>
            </a:r>
          </a:p>
          <a:p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5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Pokuty za rok 2018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ČIŽP uložila vloni celkem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2547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pravomocných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pokut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(v roce 2017 – 2655).</a:t>
            </a:r>
            <a:endParaRPr lang="cs-CZ" altLang="cs-CZ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Celková výše uložených pokut v právní moci činila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100 274 621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korun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(2017 - 113 051 685).</a:t>
            </a:r>
            <a:endParaRPr lang="cs-CZ" altLang="cs-CZ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Oproti roku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klesla celková výše pokut o zhruba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milionů korun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(trend větší kázně provozovatelů).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Nejvíce pokut padlo za odpady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855)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což je několikaletý trend.</a:t>
            </a:r>
          </a:p>
        </p:txBody>
      </p:sp>
    </p:spTree>
    <p:extLst>
      <p:ext uri="{BB962C8B-B14F-4D97-AF65-F5344CB8AC3E}">
        <p14:creationId xmlns:p14="http://schemas.microsoft.com/office/powerpoint/2010/main" val="346868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dirty="0" smtClean="0"/>
              <a:t>Nejvyšší pokuty za rok 2018 -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Kalibo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s.r.o. - 5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Kč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Firma převzala velké množství (7708 tun) odpadů, aniž by byla k převzetí odpadů oprávněna.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Jednalo se celkem o 111 druhů odpadů kategorií nebezpečný a ostatní. Například louhy, strusky, kaly z fosfátování, kaly z čištění komunálních odpadních vod…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Není jasné, co se s přijatými odpady skutečně stalo.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Společnosti byla také uložena pokuta 300 tisíc korun za nesoučinnost.</a:t>
            </a:r>
          </a:p>
          <a:p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98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800" dirty="0">
                <a:cs typeface="Times New Roman" pitchFamily="18" charset="0"/>
              </a:rPr>
              <a:t>Nejvyšší pokuty za rok </a:t>
            </a:r>
            <a:r>
              <a:rPr lang="cs-CZ" altLang="cs-CZ" sz="3800" dirty="0" smtClean="0">
                <a:cs typeface="Times New Roman" pitchFamily="18" charset="0"/>
              </a:rPr>
              <a:t>2018 -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Lesy ČR – 3 500 000 Kč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Pokuta za to, že Lesy ČR neprováděly včasná a dostatečná opatření proti šíření  kalamitních škůdců – kůrovců. </a:t>
            </a:r>
            <a:endParaRPr lang="cs-CZ" altLang="cs-CZ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Kontrola probíhala na 6 lesních správách - 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runtál, Jablunkov, Město Albrechtice, Jeseník, Šternberk, Rožnov pod Radhoštěm.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ČIŽP v těchto porostech zjistila stromy, které byly napadeny kůrovcem, ovšem nebyly včas vytěženy a asanovány.</a:t>
            </a:r>
          </a:p>
          <a:p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06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800" dirty="0">
                <a:cs typeface="Times New Roman" pitchFamily="18" charset="0"/>
              </a:rPr>
              <a:t>Nejvyšší pokuty za rok </a:t>
            </a:r>
            <a:r>
              <a:rPr lang="cs-CZ" altLang="cs-CZ" sz="3800" dirty="0" smtClean="0">
                <a:cs typeface="Times New Roman" pitchFamily="18" charset="0"/>
              </a:rPr>
              <a:t>2018 -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JT </a:t>
            </a:r>
            <a:r>
              <a:rPr lang="cs-CZ" altLang="cs-CZ" b="1" dirty="0" err="1" smtClean="0">
                <a:latin typeface="Times New Roman" pitchFamily="18" charset="0"/>
                <a:cs typeface="Times New Roman" pitchFamily="18" charset="0"/>
              </a:rPr>
              <a:t>Company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 s.r.o. – 2 </a:t>
            </a: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00 000 Kč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Firma v zákonné lhůtě dvou let nezalesnila cca 1,85 hektaru vytěžených holin v katastru obce Krásná v Beskydech na Frýdecko-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Místecku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 Ohrozila tím životní prostředí v lesích.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Při kontrolách plnění opatření k nápravě ČIŽP zjistila, že naprosto žádná opatření v ochraně a obnově lesa firma neprovedla.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Ani po několikerých výzvách s inspektory nekomunikovala.</a:t>
            </a:r>
          </a:p>
          <a:p>
            <a:pPr marL="0" indent="0">
              <a:buNone/>
            </a:pPr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70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Činnost OI Brno v roce 2018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9"/>
            <a:ext cx="8136904" cy="4464495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cs-CZ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ČIŽP </a:t>
            </a:r>
            <a:r>
              <a:rPr lang="cs-CZ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OI Brno provedla v loňském roce celkem </a:t>
            </a:r>
            <a:r>
              <a:rPr lang="cs-CZ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cs-CZ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2 064 kontrol</a:t>
            </a:r>
            <a:endParaRPr lang="cs-CZ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průměru </a:t>
            </a:r>
            <a:r>
              <a:rPr lang="cs-CZ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 </a:t>
            </a:r>
            <a:r>
              <a:rPr lang="cs-CZ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 na inspektora</a:t>
            </a:r>
            <a:endParaRPr lang="cs-CZ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Celkem </a:t>
            </a:r>
            <a:r>
              <a:rPr lang="cs-CZ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nabylo právní moci </a:t>
            </a:r>
            <a:r>
              <a:rPr lang="cs-CZ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311 pokut</a:t>
            </a:r>
            <a:r>
              <a:rPr lang="cs-CZ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cs-CZ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výši</a:t>
            </a:r>
          </a:p>
          <a:p>
            <a:pPr marL="0" indent="0">
              <a:buNone/>
              <a:defRPr/>
            </a:pPr>
            <a:r>
              <a:rPr lang="cs-CZ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cs-CZ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cs-CZ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801 140 </a:t>
            </a:r>
            <a:r>
              <a:rPr lang="cs-CZ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Kč</a:t>
            </a:r>
            <a:endParaRPr lang="cs-CZ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Průměrná </a:t>
            </a:r>
            <a:r>
              <a:rPr lang="cs-CZ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výše </a:t>
            </a:r>
            <a:r>
              <a:rPr lang="cs-CZ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pokut je  </a:t>
            </a:r>
            <a:r>
              <a:rPr lang="cs-CZ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50 807 </a:t>
            </a:r>
            <a:r>
              <a:rPr lang="cs-CZ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Kč</a:t>
            </a:r>
            <a:endParaRPr lang="cs-CZ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Nejvíce pokut </a:t>
            </a:r>
            <a:r>
              <a:rPr lang="cs-CZ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bylo </a:t>
            </a:r>
            <a:r>
              <a:rPr lang="cs-CZ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uloženo </a:t>
            </a:r>
            <a:r>
              <a:rPr lang="cs-CZ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oblasti odpadového</a:t>
            </a:r>
          </a:p>
          <a:p>
            <a:pPr marL="0" indent="0">
              <a:buNone/>
              <a:defRPr/>
            </a:pPr>
            <a:r>
              <a:rPr lang="cs-CZ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cs-CZ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hospodářství </a:t>
            </a:r>
            <a:r>
              <a:rPr lang="cs-CZ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ochrany </a:t>
            </a:r>
            <a:r>
              <a:rPr lang="cs-CZ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vod.                </a:t>
            </a:r>
            <a:endParaRPr lang="cs-CZ" sz="1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Vyměřené </a:t>
            </a:r>
            <a:r>
              <a:rPr lang="cs-CZ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poplatky ve výši 122 milionů </a:t>
            </a:r>
            <a:r>
              <a:rPr lang="cs-CZ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Kč.   </a:t>
            </a:r>
            <a:endParaRPr lang="cs-CZ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765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400" dirty="0"/>
              <a:t>Činnost OI </a:t>
            </a:r>
            <a:r>
              <a:rPr lang="cs-CZ" altLang="cs-CZ" sz="3400" dirty="0" smtClean="0"/>
              <a:t>Brno </a:t>
            </a:r>
            <a:r>
              <a:rPr lang="cs-CZ" altLang="cs-CZ" sz="3400" dirty="0"/>
              <a:t>– počty kontrol</a:t>
            </a:r>
            <a:endParaRPr lang="cs-CZ" sz="34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191789"/>
              </p:ext>
            </p:extLst>
          </p:nvPr>
        </p:nvGraphicFramePr>
        <p:xfrm>
          <a:off x="2051720" y="1124744"/>
          <a:ext cx="4752529" cy="5088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161">
                  <a:extLst>
                    <a:ext uri="{9D8B030D-6E8A-4147-A177-3AD203B41FA5}">
                      <a16:colId xmlns:a16="http://schemas.microsoft.com/office/drawing/2014/main" xmlns="" val="2793591290"/>
                    </a:ext>
                  </a:extLst>
                </a:gridCol>
                <a:gridCol w="1177456">
                  <a:extLst>
                    <a:ext uri="{9D8B030D-6E8A-4147-A177-3AD203B41FA5}">
                      <a16:colId xmlns:a16="http://schemas.microsoft.com/office/drawing/2014/main" xmlns="" val="3982066964"/>
                    </a:ext>
                  </a:extLst>
                </a:gridCol>
                <a:gridCol w="11774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74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6071">
                <a:tc>
                  <a:txBody>
                    <a:bodyPr/>
                    <a:lstStyle/>
                    <a:p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OI</a:t>
                      </a:r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500" baseline="0" dirty="0" smtClean="0">
                          <a:solidFill>
                            <a:schemeClr val="bg1"/>
                          </a:solidFill>
                        </a:rPr>
                        <a:t>Brno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bg1"/>
                          </a:solidFill>
                        </a:rPr>
                        <a:t>JM kraj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bg1"/>
                          </a:solidFill>
                        </a:rPr>
                        <a:t>ZL kraj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0238661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1" dirty="0" smtClean="0">
                          <a:solidFill>
                            <a:schemeClr val="tx2"/>
                          </a:solidFill>
                        </a:rPr>
                        <a:t>2018</a:t>
                      </a:r>
                      <a:endParaRPr lang="cs-CZ" sz="15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1" dirty="0" smtClean="0">
                          <a:solidFill>
                            <a:schemeClr val="tx2"/>
                          </a:solidFill>
                        </a:rPr>
                        <a:t>2064</a:t>
                      </a:r>
                      <a:endParaRPr lang="cs-CZ" sz="15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1" dirty="0" smtClean="0">
                          <a:solidFill>
                            <a:schemeClr val="tx2"/>
                          </a:solidFill>
                        </a:rPr>
                        <a:t>1381</a:t>
                      </a:r>
                      <a:endParaRPr lang="cs-CZ" sz="15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1" dirty="0" smtClean="0">
                          <a:solidFill>
                            <a:schemeClr val="tx2"/>
                          </a:solidFill>
                        </a:rPr>
                        <a:t>683</a:t>
                      </a:r>
                      <a:endParaRPr lang="cs-CZ" sz="15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cs-CZ" sz="15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1962</a:t>
                      </a:r>
                      <a:endParaRPr lang="cs-CZ" sz="15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1337</a:t>
                      </a:r>
                      <a:endParaRPr lang="cs-CZ" sz="15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625</a:t>
                      </a:r>
                      <a:endParaRPr lang="cs-CZ" sz="15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2016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2237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1512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725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0853835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dirty="0" smtClean="0">
                          <a:solidFill>
                            <a:schemeClr val="tx2"/>
                          </a:solidFill>
                        </a:rPr>
                        <a:t>2015</a:t>
                      </a:r>
                      <a:endParaRPr lang="cs-CZ" sz="15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tx2"/>
                          </a:solidFill>
                        </a:rPr>
                        <a:t>2247</a:t>
                      </a:r>
                      <a:endParaRPr lang="cs-CZ" sz="15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tx2"/>
                          </a:solidFill>
                        </a:rPr>
                        <a:t>1565</a:t>
                      </a:r>
                      <a:endParaRPr lang="cs-CZ" sz="15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tx2"/>
                          </a:solidFill>
                        </a:rPr>
                        <a:t>682</a:t>
                      </a:r>
                      <a:endParaRPr lang="cs-CZ" sz="15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2014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1743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1249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494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0322779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2013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1817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1273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544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2012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2717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1977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740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5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ČIŽP">
      <a:dk1>
        <a:srgbClr val="99C100"/>
      </a:dk1>
      <a:lt1>
        <a:sysClr val="window" lastClr="FFFFFF"/>
      </a:lt1>
      <a:dk2>
        <a:srgbClr val="004089"/>
      </a:dk2>
      <a:lt2>
        <a:srgbClr val="EEECE1"/>
      </a:lt2>
      <a:accent1>
        <a:srgbClr val="00408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6746</TotalTime>
  <Words>1412</Words>
  <Application>Microsoft Office PowerPoint</Application>
  <PresentationFormat>Předvádění na obrazovce (4:3)</PresentationFormat>
  <Paragraphs>284</Paragraphs>
  <Slides>24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systému Office</vt:lpstr>
      <vt:lpstr>Výsledky činnosti ČIŽP za rok 2018</vt:lpstr>
      <vt:lpstr>Činnost ČIŽP v roce 2018, plán pro rok 2018, základní shrnutí</vt:lpstr>
      <vt:lpstr>Kontroly v roce 2018</vt:lpstr>
      <vt:lpstr>Pokuty za rok 2018</vt:lpstr>
      <vt:lpstr>Nejvyšší pokuty za rok 2018 - ČR</vt:lpstr>
      <vt:lpstr>Nejvyšší pokuty za rok 2018 - ČR</vt:lpstr>
      <vt:lpstr>Nejvyšší pokuty za rok 2018 - ČR</vt:lpstr>
      <vt:lpstr>Činnost OI Brno v roce 2018</vt:lpstr>
      <vt:lpstr>Činnost OI Brno – počty kontrol</vt:lpstr>
      <vt:lpstr>Činnost OI Brno – počty kontrol dle složek</vt:lpstr>
      <vt:lpstr>Činnost OI Brno – počty a výše pokut</vt:lpstr>
      <vt:lpstr>Činnost OI Brno – počty a výše pokut</vt:lpstr>
      <vt:lpstr>Činnost OI Brno – nejvyšší pokuty</vt:lpstr>
      <vt:lpstr>Činnost OI Brno – nejvyšší pokuty</vt:lpstr>
      <vt:lpstr>Činnost OI Brno – nejvyšší pokuty</vt:lpstr>
      <vt:lpstr>Činnost OI Brno – nejvyšší pokuty</vt:lpstr>
      <vt:lpstr>Činnost OI Brno – nejvyšší pokuty</vt:lpstr>
      <vt:lpstr>Činnost OI Brno – nejvyšší pokuty</vt:lpstr>
      <vt:lpstr>Činnost OI Brno – pozitivní případ</vt:lpstr>
      <vt:lpstr>Činnost OI Brno – pozitivní případ</vt:lpstr>
      <vt:lpstr>CITES v roce 2018</vt:lpstr>
      <vt:lpstr>CITES v roce 2018</vt:lpstr>
      <vt:lpstr>CITES v roce 2018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Mail</dc:creator>
  <cp:lastModifiedBy>Augustin Tomáš </cp:lastModifiedBy>
  <cp:revision>251</cp:revision>
  <cp:lastPrinted>2019-05-02T05:23:46Z</cp:lastPrinted>
  <dcterms:created xsi:type="dcterms:W3CDTF">2016-12-06T12:06:40Z</dcterms:created>
  <dcterms:modified xsi:type="dcterms:W3CDTF">2019-05-02T06:20:25Z</dcterms:modified>
</cp:coreProperties>
</file>