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93" r:id="rId4"/>
    <p:sldId id="294" r:id="rId5"/>
    <p:sldId id="296" r:id="rId6"/>
    <p:sldId id="295" r:id="rId7"/>
    <p:sldId id="271" r:id="rId8"/>
    <p:sldId id="297" r:id="rId9"/>
    <p:sldId id="289" r:id="rId10"/>
    <p:sldId id="298" r:id="rId11"/>
    <p:sldId id="291" r:id="rId12"/>
    <p:sldId id="292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86156" autoAdjust="0"/>
  </p:normalViewPr>
  <p:slideViewPr>
    <p:cSldViewPr>
      <p:cViewPr>
        <p:scale>
          <a:sx n="70" d="100"/>
          <a:sy n="70" d="100"/>
        </p:scale>
        <p:origin x="-2718" y="-103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43DF7-2BAF-4E3E-B285-19789645B29F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8A22A-277D-4025-8FF8-6AC5E6B7A1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66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8A22A-277D-4025-8FF8-6AC5E6B7A15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8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 smtClean="0"/>
              <a:t>čl.</a:t>
            </a:r>
            <a:r>
              <a:rPr lang="cs-CZ" sz="1000" baseline="0" dirty="0" smtClean="0"/>
              <a:t> 7(2)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oznámení agentuře o látce &gt; 1 t/r, &gt; 0,1 % hm.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čl. 33 (1,2) povinnost sdělovat informace</a:t>
            </a:r>
            <a:endParaRPr lang="cs-CZ" sz="1000" dirty="0" smtClean="0"/>
          </a:p>
          <a:p>
            <a:r>
              <a:rPr lang="cs-CZ" sz="1000" dirty="0" err="1" smtClean="0"/>
              <a:t>Bromované</a:t>
            </a:r>
            <a:r>
              <a:rPr lang="cs-CZ" sz="1000" dirty="0" smtClean="0"/>
              <a:t> retardéry, fluorované retardéry, Chlorované parafíny s krátkým řetězcem (</a:t>
            </a:r>
            <a:r>
              <a:rPr lang="cs-CZ" sz="1000" dirty="0" err="1" smtClean="0"/>
              <a:t>short</a:t>
            </a:r>
            <a:r>
              <a:rPr lang="cs-CZ" sz="1000" dirty="0" smtClean="0"/>
              <a:t> </a:t>
            </a:r>
            <a:r>
              <a:rPr lang="cs-CZ" sz="1000" dirty="0" err="1" smtClean="0"/>
              <a:t>chain</a:t>
            </a:r>
            <a:r>
              <a:rPr lang="cs-CZ" sz="1000" dirty="0" smtClean="0"/>
              <a:t> </a:t>
            </a:r>
            <a:r>
              <a:rPr lang="cs-CZ" sz="1000" dirty="0" err="1" smtClean="0"/>
              <a:t>chlorinated</a:t>
            </a:r>
            <a:r>
              <a:rPr lang="cs-CZ" sz="1000" dirty="0" smtClean="0"/>
              <a:t> </a:t>
            </a:r>
            <a:r>
              <a:rPr lang="cs-CZ" sz="1000" dirty="0" err="1" smtClean="0"/>
              <a:t>paraffins</a:t>
            </a:r>
            <a:r>
              <a:rPr lang="cs-CZ" sz="1000" dirty="0" smtClean="0"/>
              <a:t>)</a:t>
            </a: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8A22A-277D-4025-8FF8-6AC5E6B7A15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10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22. 6. 2018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4652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fóra 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5841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Porada národní sítě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25.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června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Výsledek obrázku pro ec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546638"/>
            <a:ext cx="2520280" cy="6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Plánované </a:t>
            </a:r>
            <a:r>
              <a:rPr lang="cs-CZ" altLang="cs-CZ" dirty="0" smtClean="0"/>
              <a:t>pilotní projekty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Registrace monomerních látek v polymerech – asi konec roku 2019</a:t>
            </a:r>
          </a:p>
          <a:p>
            <a:endParaRPr lang="cs-CZ" dirty="0" smtClean="0">
              <a:cs typeface="Times New Roman" panose="02020603050405020304" pitchFamily="18" charset="0"/>
            </a:endParaRPr>
          </a:p>
          <a:p>
            <a:endParaRPr lang="cs-CZ" dirty="0">
              <a:cs typeface="Times New Roman" panose="02020603050405020304" pitchFamily="18" charset="0"/>
            </a:endParaRPr>
          </a:p>
          <a:p>
            <a:endParaRPr lang="cs-CZ" dirty="0" smtClean="0">
              <a:cs typeface="Times New Roman" panose="02020603050405020304" pitchFamily="18" charset="0"/>
            </a:endParaRPr>
          </a:p>
          <a:p>
            <a:r>
              <a:rPr lang="cs-CZ" dirty="0" smtClean="0">
                <a:cs typeface="Times New Roman" panose="02020603050405020304" pitchFamily="18" charset="0"/>
              </a:rPr>
              <a:t>2020: Povolování 3 (látky s datem zániku v roce 2019 a další, např. </a:t>
            </a:r>
            <a:r>
              <a:rPr lang="cs-CZ" dirty="0" err="1" smtClean="0">
                <a:cs typeface="Times New Roman" panose="02020603050405020304" pitchFamily="18" charset="0"/>
              </a:rPr>
              <a:t>CrVI</a:t>
            </a:r>
            <a:r>
              <a:rPr lang="cs-CZ" dirty="0" smtClean="0"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Látky z odpadů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8196" name="Picture 4" descr="Výsledek obrázku pro isopren poly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00" y="2480729"/>
            <a:ext cx="6079599" cy="13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Spolupráce s PARCS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PARCS  - </a:t>
            </a:r>
            <a:r>
              <a:rPr lang="cs-CZ" i="1" dirty="0" err="1" smtClean="0">
                <a:cs typeface="Times New Roman" panose="02020603050405020304" pitchFamily="18" charset="0"/>
              </a:rPr>
              <a:t>Prohibiotion</a:t>
            </a:r>
            <a:r>
              <a:rPr lang="cs-CZ" i="1" dirty="0" smtClean="0">
                <a:cs typeface="Times New Roman" panose="02020603050405020304" pitchFamily="18" charset="0"/>
              </a:rPr>
              <a:t> and </a:t>
            </a:r>
            <a:r>
              <a:rPr lang="cs-CZ" i="1" dirty="0" err="1" smtClean="0">
                <a:cs typeface="Times New Roman" panose="02020603050405020304" pitchFamily="18" charset="0"/>
              </a:rPr>
              <a:t>restriction</a:t>
            </a:r>
            <a:r>
              <a:rPr lang="cs-CZ" i="1" dirty="0" smtClean="0"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cs typeface="Times New Roman" panose="02020603050405020304" pitchFamily="18" charset="0"/>
              </a:rPr>
              <a:t>customs</a:t>
            </a:r>
            <a:r>
              <a:rPr lang="cs-CZ" i="1" dirty="0" smtClean="0"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cs typeface="Times New Roman" panose="02020603050405020304" pitchFamily="18" charset="0"/>
              </a:rPr>
              <a:t>control</a:t>
            </a:r>
            <a:r>
              <a:rPr lang="cs-CZ" i="1" dirty="0" smtClean="0"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cs typeface="Times New Roman" panose="02020603050405020304" pitchFamily="18" charset="0"/>
              </a:rPr>
              <a:t>strategy</a:t>
            </a:r>
            <a:r>
              <a:rPr lang="cs-CZ" dirty="0" smtClean="0">
                <a:cs typeface="Times New Roman" panose="02020603050405020304" pitchFamily="18" charset="0"/>
              </a:rPr>
              <a:t>, síť celníků v EU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Celníci jsou klíčoví při kontrole nařízení REACH/CLP/PIC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Různé modely spolupráce vnitrostátních orgánů a celníků v EU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Málokde mají celníci kontrolní pravomoci jako v ČR</a:t>
            </a:r>
          </a:p>
          <a:p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050" name="Picture 2" descr="Výsledek obrázku pro clo z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72" y="0"/>
            <a:ext cx="16287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Spolupráce s PARCS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Co mohou kontrolovat celníci: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Registrace, omezení, povolení, oznámení látek v předmětu, označení</a:t>
            </a:r>
          </a:p>
          <a:p>
            <a:r>
              <a:rPr lang="cs-CZ" dirty="0">
                <a:cs typeface="Times New Roman" panose="02020603050405020304" pitchFamily="18" charset="0"/>
              </a:rPr>
              <a:t>Návrh společného projektu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Kontrola CLP a přílohy XVII nařízení REACH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Podobný projekt připravuje i V4 (koordinátor Polsko)</a:t>
            </a:r>
            <a:endParaRPr lang="cs-CZ" dirty="0" smtClean="0">
              <a:cs typeface="Times New Roman" panose="02020603050405020304" pitchFamily="18" charset="0"/>
            </a:endParaRPr>
          </a:p>
          <a:p>
            <a:pPr lvl="1"/>
            <a:endParaRPr lang="cs-CZ" dirty="0" smtClean="0">
              <a:cs typeface="Times New Roman" panose="02020603050405020304" pitchFamily="18" charset="0"/>
            </a:endParaRPr>
          </a:p>
          <a:p>
            <a:pPr lvl="1"/>
            <a:endParaRPr lang="cs-CZ" dirty="0" smtClean="0">
              <a:cs typeface="Times New Roman" panose="02020603050405020304" pitchFamily="18" charset="0"/>
            </a:endParaRPr>
          </a:p>
          <a:p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050" name="Picture 2" descr="Výsledek obrázku pro clo z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72" y="0"/>
            <a:ext cx="16287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852936"/>
            <a:ext cx="6120680" cy="792088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Děkuji za pozornost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Výsledek obrázku pro ghs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80" y="-25197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Aktuality z posledního fóra</a:t>
            </a:r>
          </a:p>
          <a:p>
            <a:r>
              <a:rPr lang="cs-CZ" altLang="cs-CZ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Probíhající kontrolní projekty</a:t>
            </a:r>
            <a:endParaRPr lang="cs-CZ" altLang="cs-CZ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Plánované kontrolní </a:t>
            </a:r>
            <a:r>
              <a:rPr lang="cs-CZ" altLang="cs-CZ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projekty</a:t>
            </a:r>
            <a:endParaRPr lang="cs-CZ" altLang="cs-CZ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Výsledek obrázku pro e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53253"/>
            <a:ext cx="5148064" cy="34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 smtClean="0"/>
              <a:t>Poslední registrační termín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Od 1.6.2018 v EU registrovány všechny látky nad 1 t/rok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Poslední termín: 33 tis. dokumentací pro       11 tis. látek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Celkem 88 tis. registrací pro 21 551 látek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Mnoho dokumentací nekvalitních (výhradní zástupci)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Ne všichni stihnou registrovat včas (omezené laboratorní kapacity)</a:t>
            </a:r>
          </a:p>
          <a:p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050" name="Picture 2" descr="Výsledek obrázku pro chemic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11" y="116632"/>
            <a:ext cx="1728192" cy="13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Výsledky REF5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Projekt na </a:t>
            </a:r>
            <a:r>
              <a:rPr lang="cs-CZ" dirty="0" smtClean="0">
                <a:cs typeface="Times New Roman" panose="02020603050405020304" pitchFamily="18" charset="0"/>
              </a:rPr>
              <a:t>sc</a:t>
            </a:r>
            <a:r>
              <a:rPr lang="cs-CZ" dirty="0" smtClean="0">
                <a:cs typeface="Times New Roman" panose="02020603050405020304" pitchFamily="18" charset="0"/>
              </a:rPr>
              <a:t>énáře expozice který běžel v roce 2017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29 států, 898 kontrol (CZ 20)</a:t>
            </a:r>
            <a:r>
              <a:rPr lang="cs-CZ" dirty="0">
                <a:cs typeface="Times New Roman" panose="02020603050405020304" pitchFamily="18" charset="0"/>
              </a:rPr>
              <a:t> </a:t>
            </a:r>
            <a:endParaRPr lang="cs-CZ" dirty="0" smtClean="0">
              <a:cs typeface="Times New Roman" panose="02020603050405020304" pitchFamily="18" charset="0"/>
            </a:endParaRPr>
          </a:p>
          <a:p>
            <a:r>
              <a:rPr lang="cs-CZ" dirty="0" smtClean="0">
                <a:cs typeface="Times New Roman" panose="02020603050405020304" pitchFamily="18" charset="0"/>
              </a:rPr>
              <a:t>Kontrolováno </a:t>
            </a:r>
            <a:r>
              <a:rPr lang="cs-CZ" dirty="0">
                <a:cs typeface="Times New Roman" panose="02020603050405020304" pitchFamily="18" charset="0"/>
              </a:rPr>
              <a:t>375 různých látek (často </a:t>
            </a:r>
            <a:r>
              <a:rPr lang="cs-CZ" dirty="0" err="1">
                <a:cs typeface="Times New Roman" panose="02020603050405020304" pitchFamily="18" charset="0"/>
              </a:rPr>
              <a:t>NaOH</a:t>
            </a:r>
            <a:r>
              <a:rPr lang="cs-CZ" dirty="0">
                <a:cs typeface="Times New Roman" panose="02020603050405020304" pitchFamily="18" charset="0"/>
              </a:rPr>
              <a:t>, </a:t>
            </a:r>
            <a:r>
              <a:rPr lang="cs-CZ" dirty="0" err="1">
                <a:cs typeface="Times New Roman" panose="02020603050405020304" pitchFamily="18" charset="0"/>
              </a:rPr>
              <a:t>ethanol</a:t>
            </a:r>
            <a:r>
              <a:rPr lang="cs-CZ" dirty="0">
                <a:cs typeface="Times New Roman" panose="02020603050405020304" pitchFamily="18" charset="0"/>
              </a:rPr>
              <a:t> atp.)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18% nesoulad s REACH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Nejčastější problémy: jazyk, předávání a uchovávání informací, nekvalitní CSR</a:t>
            </a:r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Změna činnosti fóra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Změna nařízení o </a:t>
            </a:r>
            <a:r>
              <a:rPr lang="cs-CZ" dirty="0" err="1" smtClean="0">
                <a:cs typeface="Times New Roman" panose="02020603050405020304" pitchFamily="18" charset="0"/>
              </a:rPr>
              <a:t>POPs</a:t>
            </a:r>
            <a:endParaRPr lang="cs-CZ" dirty="0" smtClean="0">
              <a:cs typeface="Times New Roman" panose="02020603050405020304" pitchFamily="18" charset="0"/>
            </a:endParaRPr>
          </a:p>
          <a:p>
            <a:pPr lvl="1"/>
            <a:r>
              <a:rPr lang="cs-CZ" dirty="0" err="1" smtClean="0">
                <a:cs typeface="Times New Roman" panose="02020603050405020304" pitchFamily="18" charset="0"/>
              </a:rPr>
              <a:t>Recast</a:t>
            </a:r>
            <a:r>
              <a:rPr lang="cs-CZ" dirty="0" smtClean="0">
                <a:cs typeface="Times New Roman" panose="02020603050405020304" pitchFamily="18" charset="0"/>
              </a:rPr>
              <a:t> nařízení o </a:t>
            </a:r>
            <a:r>
              <a:rPr lang="cs-CZ" dirty="0" err="1" smtClean="0">
                <a:cs typeface="Times New Roman" panose="02020603050405020304" pitchFamily="18" charset="0"/>
              </a:rPr>
              <a:t>POPs</a:t>
            </a:r>
            <a:r>
              <a:rPr lang="cs-CZ" dirty="0" smtClean="0">
                <a:cs typeface="Times New Roman" panose="02020603050405020304" pitchFamily="18" charset="0"/>
              </a:rPr>
              <a:t>: ECHA a jeho fórum budou řešit i tuto legislativu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Nutnost spolupráce s </a:t>
            </a:r>
            <a:r>
              <a:rPr lang="cs-CZ" dirty="0" err="1" smtClean="0">
                <a:cs typeface="Times New Roman" panose="02020603050405020304" pitchFamily="18" charset="0"/>
              </a:rPr>
              <a:t>odpadáři</a:t>
            </a:r>
            <a:endParaRPr lang="cs-CZ" dirty="0">
              <a:cs typeface="Times New Roman" panose="02020603050405020304" pitchFamily="18" charset="0"/>
            </a:endParaRPr>
          </a:p>
          <a:p>
            <a:r>
              <a:rPr lang="cs-CZ" dirty="0" smtClean="0">
                <a:cs typeface="Times New Roman" panose="02020603050405020304" pitchFamily="18" charset="0"/>
              </a:rPr>
              <a:t>Víceletý program fóra 2019-23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Nastavení priorit fóra pro další období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Možnost každoročního reportingu ECHA a Komisi o kontrolách</a:t>
            </a:r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Kontroly v členských státech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DK – projekt na klasifikaci a označení stavební chemie</a:t>
            </a:r>
          </a:p>
          <a:p>
            <a:pPr lvl="1"/>
            <a:r>
              <a:rPr lang="cs-CZ" dirty="0">
                <a:cs typeface="Times New Roman" panose="02020603050405020304" pitchFamily="18" charset="0"/>
              </a:rPr>
              <a:t>Severský projekt 2016-17, chyby u 46 % výrobků a 63 % bezpečnostních listů</a:t>
            </a:r>
          </a:p>
          <a:p>
            <a:r>
              <a:rPr lang="cs-CZ" dirty="0">
                <a:cs typeface="Times New Roman" panose="02020603050405020304" pitchFamily="18" charset="0"/>
              </a:rPr>
              <a:t>IT –problémy s analytickými kontrolami</a:t>
            </a:r>
          </a:p>
          <a:p>
            <a:pPr lvl="1"/>
            <a:r>
              <a:rPr lang="cs-CZ" dirty="0">
                <a:cs typeface="Times New Roman" panose="02020603050405020304" pitchFamily="18" charset="0"/>
              </a:rPr>
              <a:t>Většina kontrol v IT zahrnuje odběr vzorků</a:t>
            </a:r>
          </a:p>
          <a:p>
            <a:pPr lvl="2"/>
            <a:r>
              <a:rPr lang="cs-CZ" sz="2800" dirty="0">
                <a:cs typeface="Times New Roman" panose="02020603050405020304" pitchFamily="18" charset="0"/>
              </a:rPr>
              <a:t>Síť laboratoří pro REACH</a:t>
            </a:r>
          </a:p>
          <a:p>
            <a:pPr lvl="1"/>
            <a:r>
              <a:rPr lang="cs-CZ" dirty="0">
                <a:cs typeface="Times New Roman" panose="02020603050405020304" pitchFamily="18" charset="0"/>
              </a:rPr>
              <a:t>Komplikovaný systém odběru vzorků (u dovážených výrobků)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ek obrázku pro k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18012"/>
            <a:ext cx="2771800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zahradní had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1431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SVHC látky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Látky v předmětech</a:t>
            </a:r>
            <a:endParaRPr lang="cs-CZ" i="1" dirty="0"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cs typeface="Times New Roman" panose="02020603050405020304" pitchFamily="18" charset="0"/>
              </a:rPr>
              <a:t>Kontrolované povinnosti:</a:t>
            </a:r>
          </a:p>
          <a:p>
            <a:pPr lvl="2"/>
            <a:r>
              <a:rPr lang="cs-CZ" dirty="0">
                <a:cs typeface="Times New Roman" panose="02020603050405020304" pitchFamily="18" charset="0"/>
              </a:rPr>
              <a:t>Čl. 7(2) REACH</a:t>
            </a:r>
          </a:p>
          <a:p>
            <a:pPr lvl="2"/>
            <a:r>
              <a:rPr lang="cs-CZ" dirty="0">
                <a:cs typeface="Times New Roman" panose="02020603050405020304" pitchFamily="18" charset="0"/>
              </a:rPr>
              <a:t>Čl. 33(1) REACH </a:t>
            </a:r>
          </a:p>
          <a:p>
            <a:pPr lvl="2"/>
            <a:r>
              <a:rPr lang="cs-CZ" dirty="0">
                <a:cs typeface="Times New Roman" panose="02020603050405020304" pitchFamily="18" charset="0"/>
              </a:rPr>
              <a:t>Případně čl. 33(2) </a:t>
            </a:r>
            <a:r>
              <a:rPr lang="cs-CZ" dirty="0" smtClean="0">
                <a:cs typeface="Times New Roman" panose="02020603050405020304" pitchFamily="18" charset="0"/>
              </a:rPr>
              <a:t>REACH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Dodavatelé předmětů s SVHC látkami</a:t>
            </a:r>
          </a:p>
          <a:p>
            <a:pPr lvl="1"/>
            <a:r>
              <a:rPr lang="cs-CZ" dirty="0">
                <a:cs typeface="Times New Roman" panose="02020603050405020304" pitchFamily="18" charset="0"/>
              </a:rPr>
              <a:t>BR FR, SCCP, ftaláty</a:t>
            </a:r>
            <a:r>
              <a:rPr lang="cs-CZ" dirty="0" smtClean="0">
                <a:cs typeface="Times New Roman" panose="02020603050405020304" pitchFamily="18" charset="0"/>
              </a:rPr>
              <a:t>, UV absorbenty atp.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Využití </a:t>
            </a:r>
            <a:r>
              <a:rPr lang="cs-CZ" dirty="0" err="1" smtClean="0">
                <a:cs typeface="Times New Roman" panose="02020603050405020304" pitchFamily="18" charset="0"/>
              </a:rPr>
              <a:t>screeningu</a:t>
            </a:r>
            <a:r>
              <a:rPr lang="cs-CZ" dirty="0" smtClean="0">
                <a:cs typeface="Times New Roman" panose="02020603050405020304" pitchFamily="18" charset="0"/>
              </a:rPr>
              <a:t> při kontrole (XRF, FTIR, RS)</a:t>
            </a:r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REF6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cs typeface="Times New Roman" panose="02020603050405020304" pitchFamily="18" charset="0"/>
            </a:endParaRPr>
          </a:p>
          <a:p>
            <a:r>
              <a:rPr lang="cs-CZ" dirty="0" smtClean="0">
                <a:cs typeface="Times New Roman" panose="02020603050405020304" pitchFamily="18" charset="0"/>
              </a:rPr>
              <a:t>Kontrola klasifikace, balení a označení chemických látek a směsí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Fakultativně: rozpustné kapsle, biocidy, malá balení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Účast CZ, koordinátor Martin Marko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Probíhá po celý rok 2018</a:t>
            </a:r>
          </a:p>
          <a:p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7170" name="Picture 2" descr="Výsledek obrázku pro c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20" y="4054"/>
            <a:ext cx="2262580" cy="22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Plánované </a:t>
            </a:r>
            <a:r>
              <a:rPr lang="cs-CZ" altLang="cs-CZ" dirty="0"/>
              <a:t>kontrolní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2019 </a:t>
            </a:r>
            <a:r>
              <a:rPr lang="cs-CZ" dirty="0" smtClean="0">
                <a:cs typeface="Times New Roman" panose="02020603050405020304" pitchFamily="18" charset="0"/>
              </a:rPr>
              <a:t>– REF 7: kontroly </a:t>
            </a:r>
            <a:r>
              <a:rPr lang="cs-CZ" dirty="0">
                <a:cs typeface="Times New Roman" panose="02020603050405020304" pitchFamily="18" charset="0"/>
              </a:rPr>
              <a:t>registrace všech látek nad </a:t>
            </a:r>
            <a:r>
              <a:rPr lang="cs-CZ" dirty="0" smtClean="0">
                <a:cs typeface="Times New Roman" panose="02020603050405020304" pitchFamily="18" charset="0"/>
              </a:rPr>
              <a:t>1t/rok a </a:t>
            </a:r>
            <a:r>
              <a:rPr lang="cs-CZ" dirty="0" smtClean="0">
                <a:cs typeface="Times New Roman" panose="02020603050405020304" pitchFamily="18" charset="0"/>
              </a:rPr>
              <a:t>meziproduktů 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ECHA podpoří ČS informacemi z registrací (např. špatná tonáž)</a:t>
            </a:r>
            <a:endParaRPr lang="cs-CZ" dirty="0" smtClean="0">
              <a:cs typeface="Times New Roman" panose="02020603050405020304" pitchFamily="18" charset="0"/>
            </a:endParaRPr>
          </a:p>
          <a:p>
            <a:r>
              <a:rPr lang="cs-CZ" dirty="0" smtClean="0">
                <a:cs typeface="Times New Roman" panose="02020603050405020304" pitchFamily="18" charset="0"/>
              </a:rPr>
              <a:t>2020 – REF 8: internetový prodej a některé omezení látky 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CZ se zúčastní, Martin Marko bude připravovat EU školení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514</Words>
  <Application>Microsoft Office PowerPoint</Application>
  <PresentationFormat>Předvádění na obrazovce (4:3)</PresentationFormat>
  <Paragraphs>80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Aktuální informace z fóra </vt:lpstr>
      <vt:lpstr>Obsah</vt:lpstr>
      <vt:lpstr>Poslední registrační termín</vt:lpstr>
      <vt:lpstr>Výsledky REF5</vt:lpstr>
      <vt:lpstr>Změna činnosti fóra</vt:lpstr>
      <vt:lpstr>Kontroly v členských státech</vt:lpstr>
      <vt:lpstr>SVHC látky</vt:lpstr>
      <vt:lpstr>REF6</vt:lpstr>
      <vt:lpstr>Plánované kontrolní projekty</vt:lpstr>
      <vt:lpstr>Plánované pilotní projekty</vt:lpstr>
      <vt:lpstr>Spolupráce s PARCS</vt:lpstr>
      <vt:lpstr>Spolupráce s PARCS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Jarolím Oldřich </cp:lastModifiedBy>
  <cp:revision>64</cp:revision>
  <dcterms:created xsi:type="dcterms:W3CDTF">2016-12-06T12:06:40Z</dcterms:created>
  <dcterms:modified xsi:type="dcterms:W3CDTF">2018-06-22T08:36:50Z</dcterms:modified>
</cp:coreProperties>
</file>