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74" r:id="rId2"/>
    <p:sldId id="272" r:id="rId3"/>
    <p:sldId id="321" r:id="rId4"/>
    <p:sldId id="307" r:id="rId5"/>
    <p:sldId id="309" r:id="rId6"/>
    <p:sldId id="310" r:id="rId7"/>
    <p:sldId id="311" r:id="rId8"/>
    <p:sldId id="325" r:id="rId9"/>
    <p:sldId id="326" r:id="rId10"/>
    <p:sldId id="327" r:id="rId11"/>
    <p:sldId id="275" r:id="rId12"/>
  </p:sldIdLst>
  <p:sldSz cx="9144000" cy="6858000" type="screen4x3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E5F7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48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458" cy="496729"/>
          </a:xfrm>
          <a:prstGeom prst="rect">
            <a:avLst/>
          </a:prstGeom>
        </p:spPr>
        <p:txBody>
          <a:bodyPr vert="horz" lIns="90736" tIns="45368" rIns="90736" bIns="45368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073" y="0"/>
            <a:ext cx="2890458" cy="496729"/>
          </a:xfrm>
          <a:prstGeom prst="rect">
            <a:avLst/>
          </a:prstGeom>
        </p:spPr>
        <p:txBody>
          <a:bodyPr vert="horz" lIns="90736" tIns="45368" rIns="90736" bIns="45368" rtlCol="0"/>
          <a:lstStyle>
            <a:lvl1pPr algn="r">
              <a:defRPr sz="1200"/>
            </a:lvl1pPr>
          </a:lstStyle>
          <a:p>
            <a:fld id="{94ED20FA-D788-4778-8E98-FD6C3DD0FE20}" type="datetimeFigureOut">
              <a:rPr lang="cs-CZ" smtClean="0"/>
              <a:t>21.11.2016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9909"/>
            <a:ext cx="2890458" cy="496729"/>
          </a:xfrm>
          <a:prstGeom prst="rect">
            <a:avLst/>
          </a:prstGeom>
        </p:spPr>
        <p:txBody>
          <a:bodyPr vert="horz" lIns="90736" tIns="45368" rIns="90736" bIns="45368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073" y="9429909"/>
            <a:ext cx="2890458" cy="496729"/>
          </a:xfrm>
          <a:prstGeom prst="rect">
            <a:avLst/>
          </a:prstGeom>
        </p:spPr>
        <p:txBody>
          <a:bodyPr vert="horz" lIns="90736" tIns="45368" rIns="90736" bIns="45368" rtlCol="0" anchor="b"/>
          <a:lstStyle>
            <a:lvl1pPr algn="r">
              <a:defRPr sz="1200"/>
            </a:lvl1pPr>
          </a:lstStyle>
          <a:p>
            <a:fld id="{7793BE7C-B691-48E6-8DB0-B639BBE8CEB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6467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0736" tIns="45368" rIns="90736" bIns="45368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8" y="0"/>
            <a:ext cx="2889938" cy="496411"/>
          </a:xfrm>
          <a:prstGeom prst="rect">
            <a:avLst/>
          </a:prstGeom>
        </p:spPr>
        <p:txBody>
          <a:bodyPr vert="horz" lIns="90736" tIns="45368" rIns="90736" bIns="45368" rtlCol="0"/>
          <a:lstStyle>
            <a:lvl1pPr algn="r">
              <a:defRPr sz="1200"/>
            </a:lvl1pPr>
          </a:lstStyle>
          <a:p>
            <a:fld id="{71C3365A-CF01-4EAD-9FE2-8289AF69D3F0}" type="datetimeFigureOut">
              <a:rPr lang="cs-CZ" smtClean="0"/>
              <a:t>21.11.2016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36" tIns="45368" rIns="90736" bIns="45368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0736" tIns="45368" rIns="90736" bIns="45368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889938" cy="496411"/>
          </a:xfrm>
          <a:prstGeom prst="rect">
            <a:avLst/>
          </a:prstGeom>
        </p:spPr>
        <p:txBody>
          <a:bodyPr vert="horz" lIns="90736" tIns="45368" rIns="90736" bIns="45368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8" y="9430090"/>
            <a:ext cx="2889938" cy="496411"/>
          </a:xfrm>
          <a:prstGeom prst="rect">
            <a:avLst/>
          </a:prstGeom>
        </p:spPr>
        <p:txBody>
          <a:bodyPr vert="horz" lIns="90736" tIns="45368" rIns="90736" bIns="45368" rtlCol="0" anchor="b"/>
          <a:lstStyle>
            <a:lvl1pPr algn="r">
              <a:defRPr sz="1200"/>
            </a:lvl1pPr>
          </a:lstStyle>
          <a:p>
            <a:fld id="{D95CF461-8B5D-4DBC-9349-F6BC6EE54B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9109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4096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8E3A-3766-4E2C-A613-CDE65C99DAAF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072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6F54-E6CD-4523-BFD0-895E2F292336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262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88BCF-66BA-4693-9D8E-C7D43368D11E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059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8F2C7-4B10-44E3-93B1-F721A1DD1635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80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0D3E-D43C-459A-B42F-290F3B693489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7539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8AF53-5D7A-45F3-B00C-45B55A3607B9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3706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0D86E-0930-4ADC-8853-CBA9FB0E61EB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401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0B6A-3DDE-422C-BC97-57D653DBD65E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5060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6663-286C-456B-A4B3-0A52237266B5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1159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6EFD-D8EA-4671-A5B7-8EAC32039FA2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0832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DCD51-6226-4F0F-844B-DCD5C289280D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59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6F41A-BA57-4ED3-8676-877A92155064}" type="datetime1">
              <a:rPr lang="cs-CZ" smtClean="0"/>
              <a:t>21.11.2016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463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echa.europa.eu/es/addressing-chemicals-of-concern/authorisation/recommendation-for-inclusion-in-the-authorisation-list/authorisation-list?p_p_id=viewsubstances_WAR_echarevsubstanceportlet&amp;p_p_lifecycle=0&amp;p_p_state=normal&amp;p_p_mode=view&amp;p_p_col_id=column-1&amp;p_p_col_pos=1&amp;p_p_col_count=2&amp;_viewsubstances_WAR_echarevsubstanceportlet_cur=1&amp;_viewsubstances_WAR_echarevsubstanceportlet_delta=50&amp;_viewsubstances_WAR_echarevsubstanceportlet_keywords=&amp;_viewsubstances_WAR_echarevsubstanceportlet_advancedSearch=false&amp;_viewsubstances_WAR_echarevsubstanceportlet_andOperator=true&amp;_viewsubstances_WAR_echarevsubstanceportlet_orderByCol=synonymDynamicField_18&amp;_viewsubstances_WAR_echarevsubstanceportlet_orderByType=asc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echa.europa.eu/es/addressing-chemicals-of-concern/authorisation/recommendation-for-inclusion-in-the-authorisation-list/authorisation-list?p_p_id=viewsubstances_WAR_echarevsubstanceportlet&amp;p_p_lifecycle=0&amp;p_p_state=normal&amp;p_p_mode=view&amp;p_p_col_id=column-1&amp;p_p_col_pos=1&amp;p_p_col_count=2&amp;_viewsubstances_WAR_echarevsubstanceportlet_cur=1&amp;_viewsubstances_WAR_echarevsubstanceportlet_delta=50&amp;_viewsubstances_WAR_echarevsubstanceportlet_keywords=&amp;_viewsubstances_WAR_echarevsubstanceportlet_advancedSearch=false&amp;_viewsubstances_WAR_echarevsubstanceportlet_andOperator=true&amp;_viewsubstances_WAR_echarevsubstanceportlet_orderByCol=synonymDynamicField_19&amp;_viewsubstances_WAR_echarevsubstanceportlet_orderByType=desc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cha.europa.eu/es/addressing-chemicals-of-concern/authorisation/recommendation-for-inclusion-in-the-authorisation-list/authorisation-list?p_p_id=viewsubstances_WAR_echarevsubstanceportlet&amp;p_p_lifecycle=0&amp;p_p_state=normal&amp;p_p_mode=view&amp;p_p_col_id=column-1&amp;p_p_col_pos=1&amp;p_p_col_count=2&amp;_viewsubstances_WAR_echarevsubstanceportlet_cur=1&amp;_viewsubstances_WAR_echarevsubstanceportlet_delta=50&amp;_viewsubstances_WAR_echarevsubstanceportlet_keywords=&amp;_viewsubstances_WAR_echarevsubstanceportlet_advancedSearch=false&amp;_viewsubstances_WAR_echarevsubstanceportlet_andOperator=true&amp;_viewsubstances_WAR_echarevsubstanceportlet_orderByCol=staticField_-106&amp;_viewsubstances_WAR_echarevsubstanceportlet_orderByType=asc" TargetMode="External"/><Relationship Id="rId5" Type="http://schemas.openxmlformats.org/officeDocument/2006/relationships/hyperlink" Target="http://echa.europa.eu/es/addressing-chemicals-of-concern/authorisation/recommendation-for-inclusion-in-the-authorisation-list/authorisation-list?p_p_id=viewsubstances_WAR_echarevsubstanceportlet&amp;p_p_lifecycle=0&amp;p_p_state=normal&amp;p_p_mode=view&amp;p_p_col_id=column-1&amp;p_p_col_pos=1&amp;p_p_col_count=2&amp;_viewsubstances_WAR_echarevsubstanceportlet_cur=1&amp;_viewsubstances_WAR_echarevsubstanceportlet_delta=50&amp;_viewsubstances_WAR_echarevsubstanceportlet_keywords=&amp;_viewsubstances_WAR_echarevsubstanceportlet_advancedSearch=false&amp;_viewsubstances_WAR_echarevsubstanceportlet_andOperator=true&amp;_viewsubstances_WAR_echarevsubstanceportlet_orderByCol=staticField_-105&amp;_viewsubstances_WAR_echarevsubstanceportlet_orderByType=asc" TargetMode="External"/><Relationship Id="rId4" Type="http://schemas.openxmlformats.org/officeDocument/2006/relationships/hyperlink" Target="http://echa.europa.eu/es/addressing-chemicals-of-concern/authorisation/recommendation-for-inclusion-in-the-authorisation-list/authorisation-list?p_p_id=viewsubstances_WAR_echarevsubstanceportlet&amp;p_p_lifecycle=0&amp;p_p_state=normal&amp;p_p_mode=view&amp;p_p_col_id=column-1&amp;p_p_col_pos=1&amp;p_p_col_count=2&amp;_viewsubstances_WAR_echarevsubstanceportlet_cur=1&amp;_viewsubstances_WAR_echarevsubstanceportlet_delta=50&amp;_viewsubstances_WAR_echarevsubstanceportlet_keywords=&amp;_viewsubstances_WAR_echarevsubstanceportlet_advancedSearch=false&amp;_viewsubstances_WAR_echarevsubstanceportlet_andOperator=true&amp;_viewsubstances_WAR_echarevsubstanceportlet_orderByCol=staticField_-104&amp;_viewsubstances_WAR_echarevsubstanceportlet_orderByType=as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4406901"/>
            <a:ext cx="9143999" cy="966315"/>
          </a:xfrm>
          <a:solidFill>
            <a:schemeClr val="bg1"/>
          </a:solidFill>
          <a:ln w="635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marL="268288"/>
            <a:r>
              <a:rPr lang="cs-CZ" sz="1800" b="0" dirty="0" smtClean="0">
                <a:latin typeface="Candara" panose="020E0502030303020204" pitchFamily="34" charset="0"/>
              </a:rPr>
              <a:t/>
            </a:r>
            <a:br>
              <a:rPr lang="cs-CZ" sz="1800" b="0" dirty="0" smtClean="0">
                <a:latin typeface="Candara" panose="020E0502030303020204" pitchFamily="34" charset="0"/>
              </a:rPr>
            </a:br>
            <a:r>
              <a:rPr lang="cs-CZ" sz="1800" b="0" dirty="0" smtClean="0">
                <a:latin typeface="Candara" panose="020E0502030303020204" pitchFamily="34" charset="0"/>
              </a:rPr>
              <a:t/>
            </a:r>
            <a:br>
              <a:rPr lang="cs-CZ" sz="1800" b="0" dirty="0" smtClean="0">
                <a:latin typeface="Candara" panose="020E0502030303020204" pitchFamily="34" charset="0"/>
              </a:rPr>
            </a:br>
            <a:r>
              <a:rPr lang="cs-CZ" sz="1800" b="0" dirty="0">
                <a:latin typeface="Candara" panose="020E0502030303020204" pitchFamily="34" charset="0"/>
              </a:rPr>
              <a:t/>
            </a:r>
            <a:br>
              <a:rPr lang="cs-CZ" sz="1800" b="0" dirty="0">
                <a:latin typeface="Candara" panose="020E0502030303020204" pitchFamily="34" charset="0"/>
              </a:rPr>
            </a:br>
            <a:endParaRPr lang="cs-CZ" sz="2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4941167"/>
          </a:xfrm>
          <a:solidFill>
            <a:schemeClr val="tx2"/>
          </a:solidFill>
        </p:spPr>
        <p:txBody>
          <a:bodyPr anchor="ctr" anchorCtr="0">
            <a:noAutofit/>
          </a:bodyPr>
          <a:lstStyle/>
          <a:p>
            <a:pPr marL="268288" algn="r"/>
            <a:r>
              <a:rPr lang="pl-PL" sz="44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Kontrolní projekty ECHA</a:t>
            </a:r>
            <a:endParaRPr lang="pl-PL" sz="4400" b="1" dirty="0" smtClean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  <a:p>
            <a:pPr marL="268288" algn="r"/>
            <a:endParaRPr lang="cs-CZ" sz="4400" b="1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  <a:p>
            <a:pPr marL="268288" algn="r"/>
            <a:r>
              <a:rPr lang="cs-CZ" sz="32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Oldřich Jarolím, </a:t>
            </a:r>
            <a:r>
              <a:rPr lang="cs-CZ" sz="3200" b="1" dirty="0" err="1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Řdt</a:t>
            </a:r>
            <a:r>
              <a:rPr lang="cs-CZ" sz="32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 ČIŽP</a:t>
            </a:r>
          </a:p>
          <a:p>
            <a:pPr marL="268288" algn="r"/>
            <a:r>
              <a:rPr lang="cs-CZ" sz="32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32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24. </a:t>
            </a:r>
            <a:r>
              <a:rPr lang="cs-CZ" sz="32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porada </a:t>
            </a:r>
            <a:r>
              <a:rPr lang="cs-CZ" sz="32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národní sítě </a:t>
            </a:r>
            <a:r>
              <a:rPr lang="cs-CZ" sz="3200" b="1" dirty="0" err="1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IMPEL</a:t>
            </a:r>
            <a:endParaRPr lang="cs-CZ" sz="3200" b="1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  <a:p>
            <a:pPr marL="268288" algn="r"/>
            <a:r>
              <a:rPr lang="cs-CZ" sz="32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Praha, </a:t>
            </a:r>
            <a:r>
              <a:rPr lang="cs-CZ" sz="32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21.11.2016 </a:t>
            </a:r>
            <a:endParaRPr lang="cs-CZ" sz="3200" b="1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229200"/>
            <a:ext cx="3055722" cy="1224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-9547" y="4941168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55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Přístrojové vybavení a kontrolní projekty </a:t>
            </a:r>
            <a:endParaRPr lang="cs-CZ" sz="3600" b="1" cap="none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4367276" cy="4248473"/>
          </a:xfrm>
        </p:spPr>
        <p:txBody>
          <a:bodyPr>
            <a:normAutofit fontScale="92500" lnSpcReduction="100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3200" dirty="0" err="1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XRF</a:t>
            </a:r>
            <a:r>
              <a:rPr lang="cs-CZ" sz="3200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 Delta</a:t>
            </a:r>
          </a:p>
          <a:p>
            <a:pPr marL="742950" lvl="2" indent="-342900"/>
            <a:r>
              <a:rPr lang="cs-CZ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Těžké kovy (bižuterie, olovo ve výrobcích, pájky)</a:t>
            </a:r>
          </a:p>
          <a:p>
            <a:pPr marL="742950" lvl="2" indent="-342900"/>
            <a:r>
              <a:rPr lang="cs-CZ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Brom – indikace FR</a:t>
            </a:r>
            <a:endParaRPr lang="cs-CZ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0" indent="-400050"/>
            <a:r>
              <a:rPr lang="cs-CZ" dirty="0" err="1" smtClean="0">
                <a:solidFill>
                  <a:schemeClr val="tx2"/>
                </a:solidFill>
                <a:cs typeface="Times New Roman" panose="02020603050405020304" pitchFamily="18" charset="0"/>
              </a:rPr>
              <a:t>Raman</a:t>
            </a:r>
            <a:endParaRPr lang="cs-CZ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800100" lvl="2" indent="-400050"/>
            <a:r>
              <a:rPr lang="cs-CZ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Ftaláty</a:t>
            </a:r>
          </a:p>
          <a:p>
            <a:pPr marL="800100" lvl="2" indent="-400050"/>
            <a:r>
              <a:rPr lang="cs-CZ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Olovnaté barvičky</a:t>
            </a:r>
          </a:p>
          <a:p>
            <a:pPr marL="800100" lvl="2" indent="-400050"/>
            <a:r>
              <a:rPr lang="cs-CZ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Azbest (?)</a:t>
            </a:r>
          </a:p>
          <a:p>
            <a:pPr marL="800100" lvl="2" indent="-400050"/>
            <a:r>
              <a:rPr lang="cs-CZ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Látky v předmětech</a:t>
            </a:r>
          </a:p>
          <a:p>
            <a:pPr marL="0" indent="-400050"/>
            <a:r>
              <a:rPr lang="cs-CZ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FT-IR ?</a:t>
            </a:r>
            <a:endParaRPr lang="cs-CZ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cs-CZ" sz="3200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	</a:t>
            </a:r>
            <a:r>
              <a:rPr lang="cs-CZ" sz="3200" dirty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/>
            </a:r>
            <a:br>
              <a:rPr lang="cs-CZ" sz="3200" dirty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</a:br>
            <a:r>
              <a:rPr lang="cs-CZ" b="1" dirty="0"/>
              <a:t/>
            </a:r>
            <a:br>
              <a:rPr lang="cs-CZ" b="1" dirty="0"/>
            </a:br>
            <a:endParaRPr lang="cs-CZ" dirty="0" smtClean="0">
              <a:solidFill>
                <a:schemeClr val="tx2"/>
              </a:solidFill>
            </a:endParaRPr>
          </a:p>
          <a:p>
            <a:pPr lvl="2">
              <a:lnSpc>
                <a:spcPct val="90000"/>
              </a:lnSpc>
            </a:pPr>
            <a:endParaRPr lang="cs-CZ" dirty="0" smtClean="0">
              <a:solidFill>
                <a:schemeClr val="tx2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cs-CZ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9" name="Picture 3" descr="C:\Data-pracovní\Přednášky\21.4.2016_Delta_Celní správa\IMG_439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908721"/>
            <a:ext cx="2799184" cy="1803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F:\Pracovní\Nové úkoly\DOD OI Plzeň 13.10.2016\DSC_133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172781" y="1981718"/>
            <a:ext cx="2032728" cy="3676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92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4406901"/>
            <a:ext cx="9143999" cy="966315"/>
          </a:xfrm>
          <a:solidFill>
            <a:schemeClr val="bg1"/>
          </a:solidFill>
          <a:ln w="635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marL="268288"/>
            <a:r>
              <a:rPr lang="cs-CZ" sz="1800" b="0" dirty="0" smtClean="0">
                <a:latin typeface="Candara" panose="020E0502030303020204" pitchFamily="34" charset="0"/>
              </a:rPr>
              <a:t/>
            </a:r>
            <a:br>
              <a:rPr lang="cs-CZ" sz="1800" b="0" dirty="0" smtClean="0">
                <a:latin typeface="Candara" panose="020E0502030303020204" pitchFamily="34" charset="0"/>
              </a:rPr>
            </a:br>
            <a:r>
              <a:rPr lang="cs-CZ" sz="1800" b="0" dirty="0" smtClean="0">
                <a:latin typeface="Candara" panose="020E0502030303020204" pitchFamily="34" charset="0"/>
              </a:rPr>
              <a:t/>
            </a:r>
            <a:br>
              <a:rPr lang="cs-CZ" sz="1800" b="0" dirty="0" smtClean="0">
                <a:latin typeface="Candara" panose="020E0502030303020204" pitchFamily="34" charset="0"/>
              </a:rPr>
            </a:br>
            <a:r>
              <a:rPr lang="cs-CZ" sz="1800" b="0" dirty="0">
                <a:latin typeface="Candara" panose="020E0502030303020204" pitchFamily="34" charset="0"/>
              </a:rPr>
              <a:t/>
            </a:r>
            <a:br>
              <a:rPr lang="cs-CZ" sz="1800" b="0" dirty="0">
                <a:latin typeface="Candara" panose="020E0502030303020204" pitchFamily="34" charset="0"/>
              </a:rPr>
            </a:br>
            <a:endParaRPr lang="cs-CZ" sz="2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4941167"/>
          </a:xfrm>
          <a:solidFill>
            <a:schemeClr val="tx2"/>
          </a:solidFill>
        </p:spPr>
        <p:txBody>
          <a:bodyPr anchor="ctr" anchorCtr="0">
            <a:noAutofit/>
          </a:bodyPr>
          <a:lstStyle/>
          <a:p>
            <a:pPr marL="268288" algn="ctr"/>
            <a:endParaRPr lang="cs-CZ" sz="4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8288" algn="ctr"/>
            <a:r>
              <a:rPr lang="cs-CZ" sz="44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Děkuji vám za pozornost!</a:t>
            </a:r>
          </a:p>
          <a:p>
            <a:pPr marL="268288" algn="r"/>
            <a:endParaRPr lang="cs-CZ" sz="4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8288" algn="r"/>
            <a:r>
              <a:rPr lang="cs-CZ" sz="32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Oldřich Jarolím</a:t>
            </a:r>
            <a:endParaRPr lang="cs-CZ" sz="3200" b="1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  <a:p>
            <a:pPr marL="268288" algn="r"/>
            <a:r>
              <a:rPr lang="cs-CZ" sz="32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oldrich.jarolim@cizp.cz</a:t>
            </a:r>
          </a:p>
          <a:p>
            <a:pPr marL="268288" algn="r"/>
            <a:r>
              <a:rPr lang="cs-CZ" sz="32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www.cizp.cz</a:t>
            </a:r>
            <a:endParaRPr lang="cs-CZ" sz="3200" b="1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229200"/>
            <a:ext cx="3055722" cy="1224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-9547" y="4941168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-1188640" y="39330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pic>
        <p:nvPicPr>
          <p:cNvPr id="1026" name="Picture 2" descr="https://upload.wikimedia.org/wikipedia/commons/thumb/5/58/GHS-pictogram-skull.svg/1024px-GHS-pictogram-skull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96480"/>
            <a:ext cx="2479658" cy="2479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97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Obsah prezentace</a:t>
            </a:r>
            <a:endParaRPr lang="cs-CZ" sz="3600" b="1" cap="none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 fontScale="92500" lnSpcReduction="10000"/>
          </a:bodyPr>
          <a:lstStyle/>
          <a:p>
            <a:r>
              <a:rPr lang="cs-CZ" alt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Kontrolní projekty pro letošní rok</a:t>
            </a:r>
          </a:p>
          <a:p>
            <a:r>
              <a:rPr lang="cs-CZ" alt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Plánované kontrolní projekty</a:t>
            </a:r>
          </a:p>
          <a:p>
            <a:r>
              <a:rPr lang="cs-CZ" alt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Tematické akce ČIŽP</a:t>
            </a:r>
          </a:p>
          <a:p>
            <a:r>
              <a:rPr lang="cs-CZ" alt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Přístrojové vybavení</a:t>
            </a:r>
            <a:r>
              <a:rPr lang="cs-CZ" alt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 a kontrolní projekty</a:t>
            </a:r>
          </a:p>
          <a:p>
            <a:endParaRPr lang="cs-CZ" altLang="cs-CZ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dirty="0" smtClean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dirty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  <a:latin typeface="+mj-lt"/>
            </a:endParaRPr>
          </a:p>
          <a:p>
            <a:endParaRPr lang="cs-CZ" dirty="0" smtClean="0">
              <a:solidFill>
                <a:schemeClr val="tx2"/>
              </a:solidFill>
              <a:latin typeface="+mj-lt"/>
            </a:endParaRPr>
          </a:p>
          <a:p>
            <a:endParaRPr lang="cs-CZ" dirty="0" smtClean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927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Kontrolní projekty pro letošní rok</a:t>
            </a:r>
            <a:endParaRPr lang="cs-CZ" sz="3600" b="1" cap="none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 fontScale="92500" lnSpcReduction="100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3200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E-</a:t>
            </a:r>
            <a:r>
              <a:rPr lang="cs-CZ" sz="3200" dirty="0" err="1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Commerce</a:t>
            </a:r>
            <a:r>
              <a:rPr lang="cs-CZ" sz="3200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3200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– čl. 48 </a:t>
            </a:r>
            <a:r>
              <a:rPr lang="cs-CZ" sz="3200" dirty="0" err="1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CLP</a:t>
            </a:r>
            <a:endParaRPr lang="cs-CZ" sz="3200" dirty="0" smtClean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Povolování </a:t>
            </a:r>
            <a:r>
              <a:rPr lang="cs-CZ" sz="3200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II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3200" dirty="0" err="1">
                <a:solidFill>
                  <a:schemeClr val="tx2"/>
                </a:solidFill>
                <a:cs typeface="Times New Roman" panose="02020603050405020304" pitchFamily="18" charset="0"/>
              </a:rPr>
              <a:t>REF4</a:t>
            </a:r>
            <a:endParaRPr lang="cs-CZ" sz="3200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cs-CZ" sz="3200" dirty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/>
            </a:r>
            <a:br>
              <a:rPr lang="cs-CZ" sz="3200" dirty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</a:br>
            <a:r>
              <a:rPr lang="cs-CZ" b="1" dirty="0"/>
              <a:t/>
            </a:r>
            <a:br>
              <a:rPr lang="cs-CZ" b="1" dirty="0"/>
            </a:br>
            <a:endParaRPr lang="cs-CZ" dirty="0" smtClean="0">
              <a:solidFill>
                <a:schemeClr val="tx2"/>
              </a:solidFill>
            </a:endParaRPr>
          </a:p>
          <a:p>
            <a:pPr lvl="2">
              <a:lnSpc>
                <a:spcPct val="90000"/>
              </a:lnSpc>
            </a:pPr>
            <a:endParaRPr lang="cs-CZ" dirty="0" smtClean="0">
              <a:solidFill>
                <a:schemeClr val="tx2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cs-CZ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152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dirty="0">
                <a:solidFill>
                  <a:schemeClr val="bg1"/>
                </a:solidFill>
                <a:cs typeface="Times New Roman" panose="02020603050405020304" pitchFamily="18" charset="0"/>
              </a:rPr>
              <a:t>Kontrolní projekty pro letošní rok</a:t>
            </a:r>
            <a:endParaRPr lang="cs-CZ" sz="3600" b="1" cap="none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Projekt REACH-EN-</a:t>
            </a:r>
            <a:r>
              <a:rPr lang="cs-CZ" dirty="0" err="1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FORCE</a:t>
            </a:r>
            <a:r>
              <a:rPr 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 4</a:t>
            </a:r>
            <a:endParaRPr lang="cs-CZ" dirty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Kontroly od února 2016</a:t>
            </a: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Zaměření na omezené látky z přílohy XVII:</a:t>
            </a:r>
          </a:p>
          <a:p>
            <a:pPr lvl="2">
              <a:lnSpc>
                <a:spcPct val="90000"/>
              </a:lnSpc>
            </a:pPr>
            <a:r>
              <a:rPr lang="cs-CZ" dirty="0">
                <a:solidFill>
                  <a:schemeClr val="tx2"/>
                </a:solidFill>
              </a:rPr>
              <a:t>kadmium, nikl, šestimocný chrom, olovo, ftaláty, azbest, benzen, toluen a chloroform</a:t>
            </a:r>
          </a:p>
          <a:p>
            <a:pPr lvl="2">
              <a:lnSpc>
                <a:spcPct val="90000"/>
              </a:lnSpc>
            </a:pPr>
            <a:r>
              <a:rPr lang="cs-CZ" dirty="0">
                <a:solidFill>
                  <a:schemeClr val="tx2"/>
                </a:solidFill>
              </a:rPr>
              <a:t>Azobarviva, </a:t>
            </a:r>
            <a:r>
              <a:rPr lang="cs-CZ" dirty="0" err="1">
                <a:solidFill>
                  <a:schemeClr val="tx2"/>
                </a:solidFill>
              </a:rPr>
              <a:t>oktabromdifenylether</a:t>
            </a:r>
            <a:endParaRPr lang="cs-CZ" dirty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ČIŽP se účastní, data z </a:t>
            </a:r>
            <a:r>
              <a:rPr lang="cs-CZ" dirty="0" err="1" smtClean="0">
                <a:solidFill>
                  <a:schemeClr val="tx2"/>
                </a:solidFill>
              </a:rPr>
              <a:t>GŘC</a:t>
            </a:r>
            <a:endParaRPr lang="cs-CZ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Pro </a:t>
            </a:r>
            <a:r>
              <a:rPr lang="cs-CZ" dirty="0" smtClean="0">
                <a:solidFill>
                  <a:schemeClr val="tx2"/>
                </a:solidFill>
              </a:rPr>
              <a:t>mnoho látek lze využít screeningové metody </a:t>
            </a:r>
            <a:endParaRPr lang="cs-CZ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Necelá stovka výrobků, nesoulad hlavně bižuterie</a:t>
            </a:r>
            <a:endParaRPr lang="cs-CZ" dirty="0" smtClean="0">
              <a:solidFill>
                <a:schemeClr val="tx2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cs-CZ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058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dirty="0">
                <a:solidFill>
                  <a:schemeClr val="bg1"/>
                </a:solidFill>
                <a:cs typeface="Times New Roman" panose="02020603050405020304" pitchFamily="18" charset="0"/>
              </a:rPr>
              <a:t>Kontrolní projekty pro letošní rok</a:t>
            </a:r>
            <a:endParaRPr lang="cs-CZ" sz="3600" b="1" cap="none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32048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Pilotní projekt Povolování II</a:t>
            </a:r>
            <a:endParaRPr lang="cs-CZ" dirty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Zaměření na látky v příloze XIV REACH s datem zániku v roce 2015</a:t>
            </a: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Výroba a používání povolených látek a v souladu s povolením</a:t>
            </a: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V ČR </a:t>
            </a:r>
            <a:endParaRPr lang="cs-CZ" dirty="0" smtClean="0">
              <a:solidFill>
                <a:schemeClr val="tx2"/>
              </a:solidFill>
            </a:endParaRPr>
          </a:p>
          <a:p>
            <a:pPr lvl="2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ftaláty </a:t>
            </a:r>
            <a:r>
              <a:rPr lang="cs-CZ" dirty="0" smtClean="0">
                <a:solidFill>
                  <a:schemeClr val="tx2"/>
                </a:solidFill>
              </a:rPr>
              <a:t>a </a:t>
            </a:r>
            <a:r>
              <a:rPr lang="cs-CZ" dirty="0" err="1" smtClean="0">
                <a:solidFill>
                  <a:schemeClr val="tx2"/>
                </a:solidFill>
              </a:rPr>
              <a:t>HBCDD</a:t>
            </a:r>
            <a:r>
              <a:rPr lang="cs-CZ" dirty="0" smtClean="0">
                <a:solidFill>
                  <a:schemeClr val="tx2"/>
                </a:solidFill>
              </a:rPr>
              <a:t> (</a:t>
            </a:r>
            <a:r>
              <a:rPr lang="cs-CZ" dirty="0" err="1" smtClean="0">
                <a:solidFill>
                  <a:schemeClr val="tx2"/>
                </a:solidFill>
              </a:rPr>
              <a:t>EPS</a:t>
            </a:r>
            <a:r>
              <a:rPr lang="cs-CZ" dirty="0" smtClean="0">
                <a:solidFill>
                  <a:schemeClr val="tx2"/>
                </a:solidFill>
              </a:rPr>
              <a:t>)</a:t>
            </a:r>
          </a:p>
          <a:p>
            <a:pPr lvl="2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chroman olovnatý, oxid arseničitý</a:t>
            </a:r>
          </a:p>
          <a:p>
            <a:pPr lvl="2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19 kontrol, 1 použití povolené látky</a:t>
            </a: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Kontroly </a:t>
            </a:r>
            <a:r>
              <a:rPr lang="cs-CZ" dirty="0" smtClean="0">
                <a:solidFill>
                  <a:schemeClr val="tx2"/>
                </a:solidFill>
              </a:rPr>
              <a:t>zejména v 1. pololetí 2016, jednotný dotazník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cs-CZ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503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Plánované kontrolní projekty</a:t>
            </a:r>
            <a:endParaRPr lang="cs-CZ" sz="3600" b="1" cap="none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graphicFrame>
        <p:nvGraphicFramePr>
          <p:cNvPr id="3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239323"/>
              </p:ext>
            </p:extLst>
          </p:nvPr>
        </p:nvGraphicFramePr>
        <p:xfrm>
          <a:off x="-3" y="836712"/>
          <a:ext cx="9144002" cy="602128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042770"/>
                <a:gridCol w="700430"/>
                <a:gridCol w="779070"/>
                <a:gridCol w="797356"/>
                <a:gridCol w="797356"/>
                <a:gridCol w="737008"/>
                <a:gridCol w="660198"/>
                <a:gridCol w="658368"/>
                <a:gridCol w="1227124"/>
                <a:gridCol w="744322"/>
              </a:tblGrid>
              <a:tr h="5430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 dirty="0">
                          <a:solidFill>
                            <a:schemeClr val="bg1"/>
                          </a:solidFill>
                          <a:effectLst/>
                          <a:hlinkClick r:id="rId4"/>
                        </a:rPr>
                        <a:t>Name </a:t>
                      </a:r>
                      <a:endParaRPr lang="cs-CZ" sz="105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hlinkClick r:id="rId5"/>
                        </a:rPr>
                        <a:t>EC Number </a:t>
                      </a:r>
                      <a:endParaRPr lang="cs-CZ" sz="105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hlinkClick r:id="rId6"/>
                        </a:rPr>
                        <a:t>CAS Number </a:t>
                      </a:r>
                      <a:endParaRPr lang="cs-CZ" sz="105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hlinkClick r:id="rId7"/>
                        </a:rPr>
                        <a:t>Sunset date </a:t>
                      </a:r>
                      <a:endParaRPr lang="cs-CZ" sz="105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 dirty="0">
                          <a:solidFill>
                            <a:schemeClr val="bg1"/>
                          </a:solidFill>
                          <a:effectLst/>
                          <a:hlinkClick r:id="rId8"/>
                        </a:rPr>
                        <a:t>Latest application date </a:t>
                      </a:r>
                      <a:endParaRPr lang="cs-CZ" sz="105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Number of AfAs received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Opinions delivered (per Use)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Decision taken </a:t>
                      </a:r>
                      <a:br>
                        <a:rPr lang="en-GB" sz="1050">
                          <a:effectLst/>
                        </a:rPr>
                      </a:br>
                      <a:r>
                        <a:rPr lang="en-GB" sz="1050">
                          <a:effectLst/>
                        </a:rPr>
                        <a:t>(per AfA)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Date of submission of opinions to COM (AfA)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Timeline of decisions (AfA)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2364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Diisobutyl phthalate (DIBP)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201-553-2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84-69-5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21/02/2015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21/08/2013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N/A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 N/A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412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Dibutyl phthalate (DBP)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201-557-4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84-74-2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21/02/2015 </a:t>
                      </a:r>
                      <a:endParaRPr lang="cs-CZ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21/08/2013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4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Apr 2014 (1)</a:t>
                      </a:r>
                      <a:endParaRPr lang="cs-CZ" sz="10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Dec 2014 (1)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Dec 2014 (1)</a:t>
                      </a:r>
                      <a:endParaRPr lang="cs-CZ" sz="10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? (?)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350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Benzyl butyl phthalate (BBP)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201-622-7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85-68-7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21/02/2015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21/08/2013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N/A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N/A</a:t>
                      </a:r>
                      <a:endParaRPr lang="cs-CZ" sz="10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 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5162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 err="1">
                          <a:effectLst/>
                        </a:rPr>
                        <a:t>Bis</a:t>
                      </a:r>
                      <a:r>
                        <a:rPr lang="en-GB" sz="1050" dirty="0">
                          <a:effectLst/>
                        </a:rPr>
                        <a:t>(2-</a:t>
                      </a:r>
                      <a:r>
                        <a:rPr lang="en-GB" sz="1050" dirty="0" err="1">
                          <a:effectLst/>
                        </a:rPr>
                        <a:t>ethylhexyl</a:t>
                      </a:r>
                      <a:r>
                        <a:rPr lang="en-GB" sz="1050" dirty="0">
                          <a:effectLst/>
                        </a:rPr>
                        <a:t>) phthalate (</a:t>
                      </a:r>
                      <a:r>
                        <a:rPr lang="en-GB" sz="1050" dirty="0" err="1">
                          <a:effectLst/>
                        </a:rPr>
                        <a:t>DEHP</a:t>
                      </a:r>
                      <a:r>
                        <a:rPr lang="en-GB" sz="1050" dirty="0">
                          <a:effectLst/>
                        </a:rPr>
                        <a:t>) </a:t>
                      </a:r>
                      <a:endParaRPr lang="cs-CZ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204-211-0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117-81-7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21/02/2015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21/08/2013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5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14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Jan 2014 (1)</a:t>
                      </a:r>
                      <a:endParaRPr lang="cs-CZ" sz="10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Oct 2014 (3)</a:t>
                      </a:r>
                      <a:endParaRPr lang="cs-CZ" sz="10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Feb 2015 (1)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Aug 2014 (1)</a:t>
                      </a:r>
                      <a:endParaRPr lang="cs-CZ" sz="10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? (?)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4026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[DBP + DEHP]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201-557-4 </a:t>
                      </a:r>
                      <a:endParaRPr lang="cs-CZ" sz="10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204-211-0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84-74-2 </a:t>
                      </a:r>
                      <a:endParaRPr lang="cs-CZ" sz="10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117-81-7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21/02/2015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21/08/2013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3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June 2014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?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2364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Diarsenic pentaoxide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215-116-9 </a:t>
                      </a:r>
                      <a:endParaRPr lang="cs-CZ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1303-28-2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21/05/2015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21/11/2013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N/A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N/A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350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Diarsenic trioxide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215-481-4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1327-53-3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21/05/2015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21/11/2013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4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5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Oct 2014 (3)</a:t>
                      </a:r>
                      <a:endParaRPr lang="cs-CZ" sz="10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Jan 2015 (1)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?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4026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Lead sulfochromate yellow </a:t>
                      </a:r>
                      <a:br>
                        <a:rPr lang="en-GB" sz="1050">
                          <a:effectLst/>
                        </a:rPr>
                      </a:br>
                      <a:r>
                        <a:rPr lang="en-GB" sz="1050">
                          <a:effectLst/>
                        </a:rPr>
                        <a:t>(C.I. Pigment Yellow 34)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215-693-7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1344-37-2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21/05/2015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21/11/2013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</a:t>
                      </a:r>
                      <a:endParaRPr lang="cs-CZ" sz="105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(covering both pigments)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12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Jan 2015 (1)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?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568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Lead chromate molybdate sulphate red </a:t>
                      </a:r>
                      <a:br>
                        <a:rPr lang="en-GB" sz="1050">
                          <a:effectLst/>
                        </a:rPr>
                      </a:br>
                      <a:r>
                        <a:rPr lang="en-GB" sz="1050">
                          <a:effectLst/>
                        </a:rPr>
                        <a:t>(C.I. Pigment Red 104)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235-759-9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12656-85-8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21/05/2015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21/11/2013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 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 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 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 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2364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Lead chromate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231-846-0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7758-97-6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21/05/2015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21/11/2013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N/A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?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4026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Tris(2-chloroethyl)phosphate (TCEP)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204-118-5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115-96-8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21/08/2015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21/02/2014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N/A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N/A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2364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2,4 – Dinitrotoluene (2,4-DNT)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204-450-0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121-14-2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21/08/2015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21/02/2014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N/A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N/A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  <a:tr h="11268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Hexabromocyclododecane (HBCDD), </a:t>
                      </a:r>
                      <a:br>
                        <a:rPr lang="en-GB" sz="1050">
                          <a:effectLst/>
                        </a:rPr>
                      </a:br>
                      <a:r>
                        <a:rPr lang="en-GB" sz="1050">
                          <a:effectLst/>
                        </a:rPr>
                        <a:t>alpha-hexabromocyclododecane, </a:t>
                      </a:r>
                      <a:br>
                        <a:rPr lang="en-GB" sz="1050">
                          <a:effectLst/>
                        </a:rPr>
                      </a:br>
                      <a:r>
                        <a:rPr lang="en-GB" sz="1050">
                          <a:effectLst/>
                        </a:rPr>
                        <a:t>beta-hexabromocyclododecane, </a:t>
                      </a:r>
                      <a:br>
                        <a:rPr lang="en-GB" sz="1050">
                          <a:effectLst/>
                        </a:rPr>
                      </a:br>
                      <a:r>
                        <a:rPr lang="en-GB" sz="1050">
                          <a:effectLst/>
                        </a:rPr>
                        <a:t>gamma-hexabromocyclododecane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221-695-9</a:t>
                      </a:r>
                      <a:endParaRPr lang="cs-CZ" sz="10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247-148-4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134237-50-6</a:t>
                      </a:r>
                      <a:endParaRPr lang="cs-CZ" sz="105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134237-51-7</a:t>
                      </a:r>
                      <a:endParaRPr lang="cs-CZ" sz="105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134237-52-8</a:t>
                      </a:r>
                      <a:endParaRPr lang="cs-CZ" sz="105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25637-99-4</a:t>
                      </a:r>
                      <a:endParaRPr lang="cs-CZ" sz="105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3194-55-6</a:t>
                      </a:r>
                      <a:endParaRPr lang="cs-CZ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21/08/2015 </a:t>
                      </a:r>
                      <a:endParaRPr lang="cs-CZ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21/02/2014 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88" marR="33788" marT="33788" marB="3378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1</a:t>
                      </a:r>
                      <a:endParaRPr lang="cs-CZ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2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Jan 2015 (1)</a:t>
                      </a:r>
                      <a:endParaRPr lang="cs-CZ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?</a:t>
                      </a:r>
                      <a:endParaRPr lang="cs-CZ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47" marR="8447" marT="8447" marB="8447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22338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53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Plánované kontrolní projekty</a:t>
            </a:r>
            <a:endParaRPr lang="cs-CZ" sz="3600" b="1" cap="none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Projekt REACH-EN-</a:t>
            </a:r>
            <a:r>
              <a:rPr lang="cs-CZ" dirty="0" err="1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FORCE</a:t>
            </a:r>
            <a:r>
              <a:rPr 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 5</a:t>
            </a:r>
            <a:endParaRPr lang="cs-CZ" dirty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Operační fáze projektu v roce 2017</a:t>
            </a: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Vítězný návrh - ES (expoziční scénáře), </a:t>
            </a:r>
            <a:r>
              <a:rPr lang="cs-CZ" dirty="0" err="1" smtClean="0">
                <a:solidFill>
                  <a:schemeClr val="tx2"/>
                </a:solidFill>
              </a:rPr>
              <a:t>eSDS</a:t>
            </a:r>
            <a:r>
              <a:rPr lang="cs-CZ" dirty="0" smtClean="0">
                <a:solidFill>
                  <a:schemeClr val="tx2"/>
                </a:solidFill>
              </a:rPr>
              <a:t> (rozšířené bezpečnostní listy), opatření k řízení rizik</a:t>
            </a: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Konkurenční </a:t>
            </a:r>
            <a:r>
              <a:rPr lang="cs-CZ" dirty="0">
                <a:solidFill>
                  <a:schemeClr val="tx2"/>
                </a:solidFill>
              </a:rPr>
              <a:t>návrhy na kontrolní projekt – nařízení PIC čl. 17 a nařízení </a:t>
            </a:r>
            <a:r>
              <a:rPr lang="cs-CZ" dirty="0" err="1" smtClean="0">
                <a:solidFill>
                  <a:schemeClr val="tx2"/>
                </a:solidFill>
              </a:rPr>
              <a:t>CLP</a:t>
            </a:r>
            <a:endParaRPr lang="cs-CZ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Tři </a:t>
            </a:r>
            <a:r>
              <a:rPr lang="cs-CZ" dirty="0">
                <a:solidFill>
                  <a:schemeClr val="tx2"/>
                </a:solidFill>
              </a:rPr>
              <a:t>vrstvy – </a:t>
            </a:r>
            <a:r>
              <a:rPr lang="cs-CZ" dirty="0" err="1">
                <a:solidFill>
                  <a:schemeClr val="tx2"/>
                </a:solidFill>
              </a:rPr>
              <a:t>registrant</a:t>
            </a:r>
            <a:r>
              <a:rPr lang="cs-CZ" dirty="0">
                <a:solidFill>
                  <a:schemeClr val="tx2"/>
                </a:solidFill>
              </a:rPr>
              <a:t>, předávání informací a konečný </a:t>
            </a:r>
            <a:r>
              <a:rPr lang="cs-CZ" dirty="0" smtClean="0">
                <a:solidFill>
                  <a:schemeClr val="tx2"/>
                </a:solidFill>
              </a:rPr>
              <a:t>uživatel</a:t>
            </a:r>
          </a:p>
          <a:p>
            <a:pPr lvl="1">
              <a:lnSpc>
                <a:spcPct val="90000"/>
              </a:lnSpc>
            </a:pPr>
            <a:r>
              <a:rPr lang="cs-CZ" dirty="0">
                <a:solidFill>
                  <a:schemeClr val="tx2"/>
                </a:solidFill>
              </a:rPr>
              <a:t>Jak se </a:t>
            </a:r>
            <a:r>
              <a:rPr lang="cs-CZ" dirty="0" err="1">
                <a:solidFill>
                  <a:schemeClr val="tx2"/>
                </a:solidFill>
              </a:rPr>
              <a:t>eSDS</a:t>
            </a:r>
            <a:r>
              <a:rPr lang="cs-CZ" dirty="0">
                <a:solidFill>
                  <a:schemeClr val="tx2"/>
                </a:solidFill>
              </a:rPr>
              <a:t> tvoří a cestuje dodavatelským řetězcem</a:t>
            </a:r>
            <a:r>
              <a:rPr lang="cs-CZ" dirty="0" smtClean="0">
                <a:solidFill>
                  <a:schemeClr val="tx2"/>
                </a:solidFill>
              </a:rPr>
              <a:t>?</a:t>
            </a: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Národní koordinátor ČIŽP, účast možná </a:t>
            </a:r>
            <a:r>
              <a:rPr lang="cs-CZ" dirty="0" err="1" smtClean="0">
                <a:solidFill>
                  <a:schemeClr val="tx2"/>
                </a:solidFill>
              </a:rPr>
              <a:t>SUIP</a:t>
            </a:r>
            <a:r>
              <a:rPr lang="cs-CZ" dirty="0" smtClean="0">
                <a:solidFill>
                  <a:schemeClr val="tx2"/>
                </a:solidFill>
              </a:rPr>
              <a:t> a </a:t>
            </a:r>
            <a:r>
              <a:rPr lang="cs-CZ" dirty="0" err="1" smtClean="0">
                <a:solidFill>
                  <a:schemeClr val="tx2"/>
                </a:solidFill>
              </a:rPr>
              <a:t>KHS</a:t>
            </a:r>
            <a:endParaRPr lang="cs-CZ" dirty="0" smtClean="0">
              <a:solidFill>
                <a:schemeClr val="tx2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cs-CZ" dirty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endParaRPr lang="cs-CZ" b="1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endParaRPr lang="cs-CZ" dirty="0">
              <a:solidFill>
                <a:schemeClr val="tx2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cs-CZ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379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Plánované kontrolní projekty</a:t>
            </a:r>
            <a:endParaRPr lang="cs-CZ" sz="3600" b="1" cap="none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Pilotní projekty</a:t>
            </a: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Pilotní </a:t>
            </a:r>
            <a:r>
              <a:rPr lang="cs-CZ" dirty="0">
                <a:solidFill>
                  <a:schemeClr val="tx2"/>
                </a:solidFill>
              </a:rPr>
              <a:t>projekt na </a:t>
            </a:r>
            <a:r>
              <a:rPr lang="cs-CZ" dirty="0" err="1">
                <a:solidFill>
                  <a:schemeClr val="tx2"/>
                </a:solidFill>
              </a:rPr>
              <a:t>SVHC</a:t>
            </a:r>
            <a:r>
              <a:rPr lang="cs-CZ" dirty="0">
                <a:solidFill>
                  <a:schemeClr val="tx2"/>
                </a:solidFill>
              </a:rPr>
              <a:t> látky v předmětech (oznamování, předávání informací v dodavatelském řetězci; nařízení REACH</a:t>
            </a:r>
            <a:r>
              <a:rPr lang="cs-CZ" dirty="0" smtClean="0">
                <a:solidFill>
                  <a:schemeClr val="tx2"/>
                </a:solidFill>
              </a:rPr>
              <a:t>)</a:t>
            </a:r>
          </a:p>
          <a:p>
            <a:pPr lvl="2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Soudní rozhodnutí C-106/14, p</a:t>
            </a:r>
            <a:r>
              <a:rPr lang="cs-CZ" dirty="0" smtClean="0">
                <a:solidFill>
                  <a:schemeClr val="tx2"/>
                </a:solidFill>
              </a:rPr>
              <a:t>roblémy pro dovozce</a:t>
            </a: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E-</a:t>
            </a:r>
            <a:r>
              <a:rPr lang="cs-CZ" dirty="0" err="1" smtClean="0">
                <a:solidFill>
                  <a:schemeClr val="tx2"/>
                </a:solidFill>
              </a:rPr>
              <a:t>commerce</a:t>
            </a:r>
            <a:r>
              <a:rPr lang="cs-CZ" dirty="0" smtClean="0">
                <a:solidFill>
                  <a:schemeClr val="tx2"/>
                </a:solidFill>
              </a:rPr>
              <a:t> – hlavně 2017</a:t>
            </a: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Další: PIC, meziprodukty, monomerní látky</a:t>
            </a:r>
          </a:p>
          <a:p>
            <a:pPr lvl="1">
              <a:lnSpc>
                <a:spcPct val="90000"/>
              </a:lnSpc>
            </a:pPr>
            <a:endParaRPr lang="cs-CZ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REACH-EN-</a:t>
            </a:r>
            <a:r>
              <a:rPr lang="cs-CZ" dirty="0" err="1" smtClean="0">
                <a:solidFill>
                  <a:schemeClr val="tx2"/>
                </a:solidFill>
              </a:rPr>
              <a:t>FORCE</a:t>
            </a:r>
            <a:r>
              <a:rPr lang="cs-CZ" dirty="0" smtClean="0">
                <a:solidFill>
                  <a:schemeClr val="tx2"/>
                </a:solidFill>
              </a:rPr>
              <a:t> 6</a:t>
            </a:r>
          </a:p>
          <a:p>
            <a:pPr lvl="1">
              <a:lnSpc>
                <a:spcPct val="90000"/>
              </a:lnSpc>
            </a:pPr>
            <a:r>
              <a:rPr lang="cs-CZ" dirty="0" smtClean="0">
                <a:solidFill>
                  <a:schemeClr val="tx2"/>
                </a:solidFill>
              </a:rPr>
              <a:t>2018 - </a:t>
            </a:r>
            <a:r>
              <a:rPr lang="cs-CZ" dirty="0" err="1" smtClean="0">
                <a:solidFill>
                  <a:schemeClr val="tx2"/>
                </a:solidFill>
              </a:rPr>
              <a:t>CLP</a:t>
            </a:r>
            <a:r>
              <a:rPr lang="cs-CZ" dirty="0" smtClean="0">
                <a:solidFill>
                  <a:schemeClr val="tx2"/>
                </a:solidFill>
              </a:rPr>
              <a:t>, </a:t>
            </a:r>
            <a:r>
              <a:rPr lang="cs-CZ" dirty="0" smtClean="0">
                <a:solidFill>
                  <a:schemeClr val="tx2"/>
                </a:solidFill>
              </a:rPr>
              <a:t>klasifikace a označování směsí, výjimky, harmonizace klasifikace</a:t>
            </a:r>
            <a:endParaRPr lang="cs-CZ" dirty="0" smtClean="0">
              <a:solidFill>
                <a:schemeClr val="tx2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cs-CZ" dirty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endParaRPr lang="cs-CZ" b="1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endParaRPr lang="cs-CZ" dirty="0">
              <a:solidFill>
                <a:schemeClr val="tx2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cs-CZ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990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Tematické akce ČIŽP</a:t>
            </a:r>
            <a:endParaRPr lang="cs-CZ" sz="3600" b="1" cap="none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 fontScale="92500" lnSpcReduction="100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3200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Letos – Detailní kontrola </a:t>
            </a:r>
            <a:r>
              <a:rPr lang="cs-CZ" sz="3200" dirty="0" err="1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BL</a:t>
            </a:r>
            <a:r>
              <a:rPr lang="cs-CZ" sz="3200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 a opatření k omezení rizik</a:t>
            </a:r>
          </a:p>
          <a:p>
            <a:pPr marL="742950" lvl="2" indent="-342900"/>
            <a:r>
              <a:rPr 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Kontroly se </a:t>
            </a:r>
            <a:r>
              <a:rPr lang="cs-CZ" dirty="0" err="1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SUIP</a:t>
            </a:r>
            <a:r>
              <a:rPr lang="cs-CZ" dirty="0" smtClean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 začaly na podzim 2016; velmi zajímavé</a:t>
            </a:r>
          </a:p>
          <a:p>
            <a:pPr marL="742950" lvl="2" indent="-342900"/>
            <a:endParaRPr lang="cs-CZ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0" indent="-400050"/>
            <a:r>
              <a:rPr lang="cs-CZ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2017 – všechny kontrolní akce navázané na ECHA</a:t>
            </a:r>
            <a:endParaRPr lang="cs-CZ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cs-CZ" sz="3200" dirty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/>
            </a:r>
            <a:br>
              <a:rPr lang="cs-CZ" sz="3200" dirty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</a:br>
            <a:r>
              <a:rPr lang="cs-CZ" b="1" dirty="0"/>
              <a:t/>
            </a:r>
            <a:br>
              <a:rPr lang="cs-CZ" b="1" dirty="0"/>
            </a:br>
            <a:endParaRPr lang="cs-CZ" dirty="0" smtClean="0">
              <a:solidFill>
                <a:schemeClr val="tx2"/>
              </a:solidFill>
            </a:endParaRPr>
          </a:p>
          <a:p>
            <a:pPr lvl="2">
              <a:lnSpc>
                <a:spcPct val="90000"/>
              </a:lnSpc>
            </a:pPr>
            <a:endParaRPr lang="cs-CZ" dirty="0" smtClean="0">
              <a:solidFill>
                <a:schemeClr val="tx2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cs-CZ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325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CIZP_sablona_s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</TotalTime>
  <Words>617</Words>
  <Application>Microsoft Office PowerPoint</Application>
  <PresentationFormat>Předvádění na obrazovce (4:3)</PresentationFormat>
  <Paragraphs>256</Paragraphs>
  <Slides>11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PPT CIZP_sablona_sablona</vt:lpstr>
      <vt:lpstr>   </vt:lpstr>
      <vt:lpstr>Obsah prezentace</vt:lpstr>
      <vt:lpstr>Kontrolní projekty pro letošní rok</vt:lpstr>
      <vt:lpstr>Kontrolní projekty pro letošní rok</vt:lpstr>
      <vt:lpstr>Kontrolní projekty pro letošní rok</vt:lpstr>
      <vt:lpstr>Plánované kontrolní projekty</vt:lpstr>
      <vt:lpstr>Plánované kontrolní projekty</vt:lpstr>
      <vt:lpstr>Plánované kontrolní projekty</vt:lpstr>
      <vt:lpstr>Tematické akce ČIŽP</vt:lpstr>
      <vt:lpstr>Přístrojové vybavení a kontrolní projekty </vt:lpstr>
      <vt:lpstr>   </vt:lpstr>
    </vt:vector>
  </TitlesOfParts>
  <Company>Česká inspekce životního prostředí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Burketová Radka</dc:creator>
  <cp:lastModifiedBy>Oldřich Jarolím</cp:lastModifiedBy>
  <cp:revision>106</cp:revision>
  <cp:lastPrinted>2015-12-16T11:46:33Z</cp:lastPrinted>
  <dcterms:created xsi:type="dcterms:W3CDTF">2015-02-27T12:32:44Z</dcterms:created>
  <dcterms:modified xsi:type="dcterms:W3CDTF">2016-11-21T09:17:11Z</dcterms:modified>
</cp:coreProperties>
</file>