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5"/>
  </p:notesMasterIdLst>
  <p:handoutMasterIdLst>
    <p:handoutMasterId r:id="rId36"/>
  </p:handoutMasterIdLst>
  <p:sldIdLst>
    <p:sldId id="274" r:id="rId2"/>
    <p:sldId id="272" r:id="rId3"/>
    <p:sldId id="286" r:id="rId4"/>
    <p:sldId id="287" r:id="rId5"/>
    <p:sldId id="284" r:id="rId6"/>
    <p:sldId id="294" r:id="rId7"/>
    <p:sldId id="293" r:id="rId8"/>
    <p:sldId id="292" r:id="rId9"/>
    <p:sldId id="291" r:id="rId10"/>
    <p:sldId id="297" r:id="rId11"/>
    <p:sldId id="300" r:id="rId12"/>
    <p:sldId id="302" r:id="rId13"/>
    <p:sldId id="331" r:id="rId14"/>
    <p:sldId id="336" r:id="rId15"/>
    <p:sldId id="334" r:id="rId16"/>
    <p:sldId id="338" r:id="rId17"/>
    <p:sldId id="339" r:id="rId18"/>
    <p:sldId id="337" r:id="rId19"/>
    <p:sldId id="341" r:id="rId20"/>
    <p:sldId id="314" r:id="rId21"/>
    <p:sldId id="313" r:id="rId22"/>
    <p:sldId id="312" r:id="rId23"/>
    <p:sldId id="330" r:id="rId24"/>
    <p:sldId id="329" r:id="rId25"/>
    <p:sldId id="319" r:id="rId26"/>
    <p:sldId id="320" r:id="rId27"/>
    <p:sldId id="316" r:id="rId28"/>
    <p:sldId id="324" r:id="rId29"/>
    <p:sldId id="323" r:id="rId30"/>
    <p:sldId id="328" r:id="rId31"/>
    <p:sldId id="326" r:id="rId32"/>
    <p:sldId id="280" r:id="rId33"/>
    <p:sldId id="275" r:id="rId34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718" autoAdjust="0"/>
  </p:normalViewPr>
  <p:slideViewPr>
    <p:cSldViewPr>
      <p:cViewPr>
        <p:scale>
          <a:sx n="55" d="100"/>
          <a:sy n="55" d="100"/>
        </p:scale>
        <p:origin x="-2424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9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23.11.2015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23.11.2015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29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23.11.2015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r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                   +                                                             E.T. Průmysl a ovzduší</a:t>
            </a:r>
            <a:endParaRPr lang="cs-CZ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Augustin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síť IMPEL, 24.11.2015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229200"/>
            <a:ext cx="1296144" cy="1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stráž ochrany 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ŽP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sz="2800" dirty="0"/>
              <a:t>Komisaři mohou </a:t>
            </a:r>
            <a:endParaRPr lang="cs-CZ" sz="28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jít </a:t>
            </a:r>
            <a:r>
              <a:rPr lang="cs-CZ" sz="2400" dirty="0"/>
              <a:t>kdykoliv do </a:t>
            </a:r>
            <a:r>
              <a:rPr lang="cs-CZ" sz="2400" dirty="0" smtClean="0"/>
              <a:t>zařízení v případě podezření na činnost </a:t>
            </a:r>
            <a:r>
              <a:rPr lang="cs-CZ" sz="2400" dirty="0"/>
              <a:t>s negativním dopadem na </a:t>
            </a:r>
            <a:r>
              <a:rPr lang="cs-CZ" sz="2400" dirty="0" smtClean="0"/>
              <a:t>ŽP</a:t>
            </a:r>
          </a:p>
          <a:p>
            <a:pPr lvl="1">
              <a:buFontTx/>
              <a:buChar char="-"/>
            </a:pPr>
            <a:r>
              <a:rPr lang="cs-CZ" sz="2400" dirty="0" smtClean="0"/>
              <a:t>provádět </a:t>
            </a:r>
            <a:r>
              <a:rPr lang="cs-CZ" sz="2400" dirty="0"/>
              <a:t>inspekce, kontroly, šetření a vyžádat </a:t>
            </a:r>
            <a:r>
              <a:rPr lang="cs-CZ" sz="2400" dirty="0" smtClean="0"/>
              <a:t>dokumenty </a:t>
            </a:r>
            <a:r>
              <a:rPr lang="cs-CZ" sz="2400" dirty="0"/>
              <a:t>a </a:t>
            </a:r>
            <a:r>
              <a:rPr lang="cs-CZ" sz="2400" dirty="0" smtClean="0"/>
              <a:t>informace </a:t>
            </a:r>
          </a:p>
          <a:p>
            <a:pPr lvl="1">
              <a:buFontTx/>
              <a:buChar char="-"/>
            </a:pPr>
            <a:r>
              <a:rPr lang="cs-CZ" sz="2400" dirty="0" smtClean="0"/>
              <a:t>požádat </a:t>
            </a:r>
            <a:r>
              <a:rPr lang="cs-CZ" sz="2400" dirty="0"/>
              <a:t>o doklady totožnosti, s cílem identifikovat osoby, které porušují, nebo jsou podezřelé z porušování ustanovení </a:t>
            </a:r>
            <a:r>
              <a:rPr lang="cs-CZ" sz="2400" dirty="0" smtClean="0"/>
              <a:t>zákona</a:t>
            </a:r>
          </a:p>
          <a:p>
            <a:pPr lvl="1">
              <a:buFontTx/>
              <a:buChar char="-"/>
            </a:pPr>
            <a:r>
              <a:rPr lang="cs-CZ" sz="2400" dirty="0" smtClean="0"/>
              <a:t>společně </a:t>
            </a:r>
            <a:r>
              <a:rPr lang="cs-CZ" sz="2400" dirty="0"/>
              <a:t>s policejními orgány, kontroly dopravních prostředků, kde jsou náznaky vztahující se k porušování </a:t>
            </a:r>
            <a:r>
              <a:rPr lang="cs-CZ" sz="2400" dirty="0" smtClean="0"/>
              <a:t>předpisů</a:t>
            </a:r>
          </a:p>
          <a:p>
            <a:pPr lvl="1">
              <a:buFontTx/>
              <a:buChar char="-"/>
            </a:pPr>
            <a:r>
              <a:rPr lang="cs-CZ" sz="2400" dirty="0" smtClean="0"/>
              <a:t>zabavit </a:t>
            </a:r>
            <a:r>
              <a:rPr lang="cs-CZ" sz="2400" dirty="0"/>
              <a:t>zboží a dopravní prostředky používané ke spáchání protiprávního </a:t>
            </a:r>
            <a:r>
              <a:rPr lang="cs-CZ" sz="2400" dirty="0" smtClean="0"/>
              <a:t>jednání</a:t>
            </a:r>
          </a:p>
          <a:p>
            <a:pPr lvl="1">
              <a:buFontTx/>
              <a:buChar char="-"/>
            </a:pPr>
            <a:r>
              <a:rPr lang="cs-CZ" sz="2400" dirty="0" smtClean="0"/>
              <a:t>zúčastnit se </a:t>
            </a:r>
            <a:r>
              <a:rPr lang="cs-CZ" sz="2400" dirty="0"/>
              <a:t>spolu s příslušnými orgány, </a:t>
            </a:r>
            <a:r>
              <a:rPr lang="cs-CZ" sz="2400" dirty="0" smtClean="0"/>
              <a:t>kontrol </a:t>
            </a:r>
            <a:r>
              <a:rPr lang="cs-CZ" sz="2400" dirty="0"/>
              <a:t>na hraničních </a:t>
            </a:r>
            <a:r>
              <a:rPr lang="cs-CZ" sz="2400" dirty="0" smtClean="0"/>
              <a:t>přechodech </a:t>
            </a:r>
          </a:p>
          <a:p>
            <a:pPr lvl="1">
              <a:buFontTx/>
              <a:buChar char="-"/>
            </a:pPr>
            <a:r>
              <a:rPr lang="cs-CZ" sz="2400" dirty="0" smtClean="0"/>
              <a:t>odebírat </a:t>
            </a:r>
            <a:r>
              <a:rPr lang="cs-CZ" sz="2400" dirty="0"/>
              <a:t>vzorky</a:t>
            </a:r>
            <a:r>
              <a:rPr lang="cs-CZ" sz="2400" dirty="0" smtClean="0"/>
              <a:t>.</a:t>
            </a:r>
          </a:p>
          <a:p>
            <a:pPr lvl="1">
              <a:buFontTx/>
              <a:buChar char="-"/>
            </a:pPr>
            <a:r>
              <a:rPr lang="cs-CZ" sz="2400" dirty="0"/>
              <a:t>Inspekce jsou prováděny v týmu, který se vždy skládá minimálně ze 2 </a:t>
            </a:r>
            <a:r>
              <a:rPr lang="cs-CZ" sz="2400" dirty="0" smtClean="0"/>
              <a:t>inspektorů</a:t>
            </a:r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0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stráž ochrany 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ŽP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 err="1"/>
              <a:t>Prosazovací</a:t>
            </a:r>
            <a:r>
              <a:rPr lang="cs-CZ" sz="2800" dirty="0"/>
              <a:t> nástroje jsou: </a:t>
            </a:r>
            <a:endParaRPr lang="cs-CZ" sz="28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varování</a:t>
            </a:r>
            <a:r>
              <a:rPr lang="cs-CZ" sz="2400" dirty="0"/>
              <a:t>; </a:t>
            </a:r>
            <a:endParaRPr lang="cs-CZ" sz="24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uložení </a:t>
            </a:r>
            <a:r>
              <a:rPr lang="cs-CZ" sz="2400" dirty="0"/>
              <a:t>nápravných opatření; </a:t>
            </a:r>
            <a:endParaRPr lang="cs-CZ" sz="24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pokuty</a:t>
            </a:r>
            <a:r>
              <a:rPr lang="cs-CZ" sz="2400" dirty="0"/>
              <a:t>; </a:t>
            </a:r>
            <a:endParaRPr lang="cs-CZ" sz="24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oznámení </a:t>
            </a:r>
            <a:r>
              <a:rPr lang="cs-CZ" sz="2400" dirty="0"/>
              <a:t>o pozastavení nebo zrušení povolení</a:t>
            </a:r>
            <a:r>
              <a:rPr lang="cs-CZ" sz="2400" dirty="0" smtClean="0"/>
              <a:t>;</a:t>
            </a:r>
          </a:p>
          <a:p>
            <a:pPr lvl="1">
              <a:buFontTx/>
              <a:buChar char="-"/>
            </a:pPr>
            <a:r>
              <a:rPr lang="cs-CZ" sz="2400" dirty="0" smtClean="0"/>
              <a:t>pozastavení </a:t>
            </a:r>
            <a:r>
              <a:rPr lang="cs-CZ" sz="2400" dirty="0"/>
              <a:t>činnosti; </a:t>
            </a:r>
            <a:endParaRPr lang="cs-CZ" sz="24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zabavení </a:t>
            </a:r>
            <a:r>
              <a:rPr lang="cs-CZ" sz="2400" dirty="0"/>
              <a:t>zboží (použité nebo vyplývající z protiprávního jednání</a:t>
            </a:r>
            <a:r>
              <a:rPr lang="cs-CZ" sz="2400" dirty="0" smtClean="0"/>
              <a:t>); </a:t>
            </a:r>
          </a:p>
          <a:p>
            <a:pPr lvl="1">
              <a:buFontTx/>
              <a:buChar char="-"/>
            </a:pPr>
            <a:r>
              <a:rPr lang="cs-CZ" sz="2400" dirty="0" smtClean="0"/>
              <a:t>oznámení </a:t>
            </a:r>
            <a:r>
              <a:rPr lang="cs-CZ" sz="2400" dirty="0"/>
              <a:t>trestných činů prokurátorovi.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seznámeni účastníků s</a:t>
            </a:r>
            <a:r>
              <a:rPr lang="cs-CZ" sz="2800" dirty="0"/>
              <a:t> výsledky tří pracovních skupin utvořených v rámci tohoto projektu:</a:t>
            </a:r>
          </a:p>
          <a:p>
            <a:pPr lvl="1"/>
            <a:r>
              <a:rPr lang="cs-CZ" sz="2400" dirty="0"/>
              <a:t>hodnocení </a:t>
            </a:r>
            <a:r>
              <a:rPr lang="cs-CZ" sz="2400" dirty="0" smtClean="0"/>
              <a:t>nedodržení/porušení</a:t>
            </a:r>
            <a:endParaRPr lang="cs-CZ" sz="2400" dirty="0"/>
          </a:p>
          <a:p>
            <a:pPr lvl="1"/>
            <a:r>
              <a:rPr lang="cs-CZ" sz="2400" dirty="0"/>
              <a:t>informování veřejnosti</a:t>
            </a:r>
          </a:p>
          <a:p>
            <a:pPr lvl="1"/>
            <a:r>
              <a:rPr lang="cs-CZ" sz="2400" dirty="0"/>
              <a:t>řešení při zavření / úpadku zařízení 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2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nedodržení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Kategorie porušení:</a:t>
            </a:r>
          </a:p>
          <a:p>
            <a:r>
              <a:rPr lang="cs-CZ" sz="2800" dirty="0" smtClean="0"/>
              <a:t>Méně </a:t>
            </a:r>
            <a:r>
              <a:rPr lang="cs-CZ" sz="2800" dirty="0"/>
              <a:t>závažné </a:t>
            </a:r>
            <a:r>
              <a:rPr lang="cs-CZ" sz="2800" dirty="0" smtClean="0"/>
              <a:t>porušení</a:t>
            </a:r>
          </a:p>
          <a:p>
            <a:r>
              <a:rPr lang="cs-CZ" sz="2800" dirty="0"/>
              <a:t>Významné </a:t>
            </a:r>
            <a:r>
              <a:rPr lang="cs-CZ" sz="2800" dirty="0" smtClean="0"/>
              <a:t>porušení</a:t>
            </a:r>
          </a:p>
          <a:p>
            <a:r>
              <a:rPr lang="cs-CZ" sz="2800" dirty="0" smtClean="0"/>
              <a:t>Závažné porušení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Pro jednotlivé možnosti porušení byly specifikovány:</a:t>
            </a:r>
          </a:p>
          <a:p>
            <a:pPr>
              <a:buFontTx/>
              <a:buChar char="-"/>
            </a:pPr>
            <a:r>
              <a:rPr lang="cs-CZ" sz="2800" dirty="0"/>
              <a:t>o</a:t>
            </a:r>
            <a:r>
              <a:rPr lang="cs-CZ" sz="2800" dirty="0" smtClean="0"/>
              <a:t>becné popisy porušení (rozpracování z předchozího IED projektu 2012 -2013)</a:t>
            </a:r>
          </a:p>
          <a:p>
            <a:pPr>
              <a:buFontTx/>
              <a:buChar char="-"/>
            </a:pPr>
            <a:r>
              <a:rPr lang="cs-CZ" sz="2800" dirty="0" smtClean="0"/>
              <a:t>konkrétní příklady porušení</a:t>
            </a:r>
          </a:p>
          <a:p>
            <a:pPr>
              <a:buFontTx/>
              <a:buChar char="-"/>
            </a:pPr>
            <a:endParaRPr lang="cs-CZ" sz="2800" dirty="0"/>
          </a:p>
          <a:p>
            <a:pPr marL="0" indent="0" algn="ctr">
              <a:buNone/>
            </a:pPr>
            <a:r>
              <a:rPr lang="cs-CZ" sz="2800" dirty="0" smtClean="0"/>
              <a:t>Vždy je ale nutno posoudit případ od případu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3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Uzavření zařízení/úpadek provozovatele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400" dirty="0"/>
              <a:t>Obvykle definitivní ukončení provozu je spojeno s úpadkem/bankrotem provozovatele. </a:t>
            </a:r>
          </a:p>
          <a:p>
            <a:r>
              <a:rPr lang="cs-CZ" sz="2400" dirty="0" smtClean="0"/>
              <a:t>IED </a:t>
            </a:r>
            <a:r>
              <a:rPr lang="cs-CZ" sz="2400" dirty="0"/>
              <a:t>obsahuje požadavky týkající se definitivního ukončení provozu (uzavření zařízení), otázky související s </a:t>
            </a:r>
            <a:r>
              <a:rPr lang="cs-CZ" sz="2400" dirty="0" smtClean="0"/>
              <a:t>konkurzem/úpadkem </a:t>
            </a:r>
            <a:r>
              <a:rPr lang="cs-CZ" sz="2400" dirty="0"/>
              <a:t>nejsou řešeny vůbec</a:t>
            </a:r>
          </a:p>
          <a:p>
            <a:pPr marL="0" indent="0">
              <a:buNone/>
            </a:pP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80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Uzavření zařízení/úpadek provozovatele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Identifikovány </a:t>
            </a:r>
            <a:r>
              <a:rPr lang="cs-CZ" dirty="0" smtClean="0"/>
              <a:t>příznaky, </a:t>
            </a:r>
            <a:r>
              <a:rPr lang="cs-CZ" dirty="0"/>
              <a:t>že společnost spěje k ukončení provozu</a:t>
            </a:r>
          </a:p>
          <a:p>
            <a:pPr lvl="1"/>
            <a:r>
              <a:rPr lang="cs-CZ" dirty="0" smtClean="0"/>
              <a:t>nejsou produkovány</a:t>
            </a:r>
            <a:r>
              <a:rPr lang="cs-CZ" dirty="0"/>
              <a:t> výroční zprávy </a:t>
            </a:r>
            <a:endParaRPr lang="cs-CZ" dirty="0" smtClean="0"/>
          </a:p>
          <a:p>
            <a:pPr lvl="1"/>
            <a:r>
              <a:rPr lang="cs-CZ" dirty="0" smtClean="0"/>
              <a:t>Dočasné </a:t>
            </a:r>
            <a:r>
              <a:rPr lang="cs-CZ" dirty="0"/>
              <a:t>uzavření podniku nebo zjednodušení operací, významné změny v množství </a:t>
            </a:r>
            <a:r>
              <a:rPr lang="cs-CZ" dirty="0" smtClean="0"/>
              <a:t>zaměstnanců, </a:t>
            </a:r>
            <a:r>
              <a:rPr lang="cs-CZ" dirty="0"/>
              <a:t>snížení </a:t>
            </a:r>
            <a:r>
              <a:rPr lang="cs-CZ" dirty="0" smtClean="0"/>
              <a:t>mezd</a:t>
            </a:r>
            <a:endParaRPr lang="cs-CZ" dirty="0"/>
          </a:p>
          <a:p>
            <a:pPr lvl="1"/>
            <a:r>
              <a:rPr lang="cs-CZ" dirty="0" smtClean="0"/>
              <a:t>Mnoho </a:t>
            </a:r>
            <a:r>
              <a:rPr lang="cs-CZ" dirty="0"/>
              <a:t>nesouladu a žádné úsilí od provozovatele na jejich řešení (protože nemají peníze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Problémy </a:t>
            </a:r>
            <a:r>
              <a:rPr lang="cs-CZ" dirty="0"/>
              <a:t>v </a:t>
            </a:r>
            <a:r>
              <a:rPr lang="cs-CZ" dirty="0" smtClean="0"/>
              <a:t>každodenním provozu</a:t>
            </a:r>
          </a:p>
          <a:p>
            <a:pPr lvl="1"/>
            <a:r>
              <a:rPr lang="cs-CZ" dirty="0" smtClean="0"/>
              <a:t>Neplacení </a:t>
            </a:r>
            <a:r>
              <a:rPr lang="cs-CZ" dirty="0"/>
              <a:t>ročního poplatku za inspekci </a:t>
            </a:r>
            <a:r>
              <a:rPr lang="cs-CZ" dirty="0" smtClean="0"/>
              <a:t>atd.</a:t>
            </a:r>
          </a:p>
          <a:p>
            <a:pPr marL="0" indent="0" algn="ctr">
              <a:buNone/>
            </a:pPr>
            <a:r>
              <a:rPr lang="cs-CZ" dirty="0" smtClean="0"/>
              <a:t>Mohou </a:t>
            </a:r>
            <a:r>
              <a:rPr lang="cs-CZ" dirty="0"/>
              <a:t>se možné  </a:t>
            </a:r>
            <a:r>
              <a:rPr lang="cs-CZ" dirty="0" smtClean="0"/>
              <a:t>příznaky odrazit </a:t>
            </a:r>
            <a:r>
              <a:rPr lang="cs-CZ" dirty="0"/>
              <a:t>v hodnocení rizik </a:t>
            </a:r>
            <a:r>
              <a:rPr lang="cs-CZ" dirty="0" smtClean="0"/>
              <a:t>zařízení?</a:t>
            </a:r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0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Uzavření zařízení/úpadek provozovatele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Finanční záruky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cs-CZ" sz="2700" dirty="0"/>
              <a:t>V případě úpadku není dostatek zdrojů na profinancování všech potřebných opatření k ochraně ŽP.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-"/>
            </a:pPr>
            <a:r>
              <a:rPr lang="cs-CZ" sz="2700" dirty="0"/>
              <a:t>včasné zajištění finančních prostředků ( pojištění, finanční záruky, bankovní záruky…) by mohlo pomoci v obnovení ŽP + v opatřeních následné péče</a:t>
            </a:r>
            <a:endParaRPr lang="en-US" altLang="cs-CZ" sz="2700" dirty="0"/>
          </a:p>
          <a:p>
            <a:endParaRPr lang="en-US" altLang="cs-CZ" sz="2500" dirty="0"/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7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Uzavření zařízení/úpadek provozovatele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700" dirty="0"/>
              <a:t>Finanční záruky </a:t>
            </a:r>
            <a:endParaRPr lang="cs-CZ" sz="2700" dirty="0" smtClean="0"/>
          </a:p>
          <a:p>
            <a:pPr lvl="1">
              <a:buFontTx/>
              <a:buChar char="-"/>
            </a:pPr>
            <a:r>
              <a:rPr lang="cs-CZ" sz="2300" dirty="0" smtClean="0"/>
              <a:t>Jsou </a:t>
            </a:r>
            <a:r>
              <a:rPr lang="cs-CZ" sz="2300" dirty="0"/>
              <a:t>využívány v různé </a:t>
            </a:r>
            <a:r>
              <a:rPr lang="cs-CZ" sz="2300" dirty="0" smtClean="0"/>
              <a:t>míře v zemích IMPEL</a:t>
            </a:r>
            <a:endParaRPr lang="cs-CZ" sz="2300" dirty="0"/>
          </a:p>
          <a:p>
            <a:pPr lvl="1">
              <a:buFontTx/>
              <a:buChar char="-"/>
            </a:pPr>
            <a:r>
              <a:rPr lang="cs-CZ" sz="2300" dirty="0"/>
              <a:t>Téměř ve všech zemích </a:t>
            </a:r>
            <a:r>
              <a:rPr lang="cs-CZ" sz="2300" dirty="0" smtClean="0"/>
              <a:t>v různých obměnách pro </a:t>
            </a:r>
            <a:r>
              <a:rPr lang="cs-CZ" sz="2300" dirty="0" err="1"/>
              <a:t>odpadářská</a:t>
            </a:r>
            <a:r>
              <a:rPr lang="cs-CZ" sz="2300" dirty="0"/>
              <a:t> zařízení</a:t>
            </a:r>
          </a:p>
          <a:p>
            <a:pPr lvl="1">
              <a:buFontTx/>
              <a:buChar char="-"/>
            </a:pPr>
            <a:r>
              <a:rPr lang="cs-CZ" sz="2300" dirty="0"/>
              <a:t>Ve spoustě zemí pro IPPC zařízení</a:t>
            </a:r>
          </a:p>
          <a:p>
            <a:pPr lvl="1">
              <a:buFontTx/>
              <a:buChar char="-"/>
            </a:pPr>
            <a:r>
              <a:rPr lang="cs-CZ" sz="2300" dirty="0"/>
              <a:t>V Brémách např. pro větrné </a:t>
            </a:r>
            <a:r>
              <a:rPr lang="cs-CZ" sz="2300" dirty="0" smtClean="0"/>
              <a:t>elektrárny</a:t>
            </a:r>
          </a:p>
          <a:p>
            <a:pPr>
              <a:buFontTx/>
              <a:buChar char="-"/>
            </a:pPr>
            <a:r>
              <a:rPr lang="cs-CZ" sz="2700" dirty="0" smtClean="0"/>
              <a:t>Určení výše </a:t>
            </a:r>
            <a:r>
              <a:rPr lang="cs-CZ" sz="2700" dirty="0"/>
              <a:t>finanční </a:t>
            </a:r>
            <a:r>
              <a:rPr lang="cs-CZ" sz="2700" dirty="0" smtClean="0"/>
              <a:t>záruky</a:t>
            </a:r>
          </a:p>
          <a:p>
            <a:pPr lvl="1">
              <a:buFontTx/>
              <a:buChar char="-"/>
            </a:pPr>
            <a:r>
              <a:rPr lang="cs-CZ" sz="2300" dirty="0" smtClean="0"/>
              <a:t>rozeslán dotazník, </a:t>
            </a:r>
            <a:r>
              <a:rPr lang="cs-CZ" sz="2300" dirty="0"/>
              <a:t>jak jsou počítány finanční </a:t>
            </a:r>
            <a:r>
              <a:rPr lang="cs-CZ" sz="2300" dirty="0" smtClean="0"/>
              <a:t>záruky </a:t>
            </a:r>
          </a:p>
          <a:p>
            <a:pPr lvl="1">
              <a:buFontTx/>
              <a:buChar char="-"/>
            </a:pPr>
            <a:r>
              <a:rPr lang="cs-CZ" sz="2300" dirty="0" smtClean="0"/>
              <a:t>v </a:t>
            </a:r>
            <a:r>
              <a:rPr lang="cs-CZ" sz="2300" dirty="0"/>
              <a:t>některých zemích jsou online nástroje na </a:t>
            </a:r>
            <a:r>
              <a:rPr lang="cs-CZ" sz="2300" dirty="0" smtClean="0"/>
              <a:t>výpočet</a:t>
            </a:r>
            <a:endParaRPr lang="cs-CZ" sz="2300" dirty="0"/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Informováni veřejnosti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cs-CZ" sz="2800" dirty="0" smtClean="0"/>
              <a:t>Informování veřejnosti (zprávy o kontrole)</a:t>
            </a:r>
            <a:endParaRPr lang="cs-CZ" sz="2800" dirty="0"/>
          </a:p>
          <a:p>
            <a:pPr lvl="1">
              <a:buFontTx/>
              <a:buChar char="-"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Stanoveny požadavky týkající se zpráv o 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kontrole</a:t>
            </a:r>
            <a:endParaRPr lang="en-US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/>
              <a:t>Do konce října </a:t>
            </a:r>
            <a:r>
              <a:rPr lang="cs-CZ" sz="2800" dirty="0" smtClean="0"/>
              <a:t>2016 byly </a:t>
            </a:r>
            <a:r>
              <a:rPr lang="cs-CZ" sz="2800" dirty="0"/>
              <a:t>předány finální výsledky prvních pracovních skupin (Hodnocení nedodržení, Informování veřejnosti, Řešení při zavření / úpadku zařízení</a:t>
            </a:r>
            <a:r>
              <a:rPr lang="cs-CZ" sz="2800" dirty="0" smtClean="0"/>
              <a:t>)</a:t>
            </a:r>
          </a:p>
          <a:p>
            <a:pPr>
              <a:buFontTx/>
              <a:buChar char="-"/>
            </a:pPr>
            <a:r>
              <a:rPr lang="cs-CZ" sz="2800" dirty="0" smtClean="0"/>
              <a:t>Následně zapracování </a:t>
            </a:r>
            <a:r>
              <a:rPr lang="cs-CZ" sz="2800" dirty="0"/>
              <a:t>do připravovaného </a:t>
            </a:r>
            <a:r>
              <a:rPr lang="cs-CZ" sz="2800" dirty="0" err="1"/>
              <a:t>IMPELovského</a:t>
            </a:r>
            <a:r>
              <a:rPr lang="cs-CZ" sz="2800" dirty="0"/>
              <a:t> průvodce tvořeného v rámci tohoto </a:t>
            </a:r>
            <a:r>
              <a:rPr lang="cs-CZ" sz="2800" dirty="0" smtClean="0"/>
              <a:t>projektu </a:t>
            </a:r>
            <a:endParaRPr lang="cs-CZ" sz="2800" dirty="0"/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prezentace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</a:p>
          <a:p>
            <a:pPr marL="0" indent="0">
              <a:buNone/>
            </a:pPr>
            <a:endParaRPr lang="cs-CZ" alt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alt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Expertní skupina 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Průmysl a ovzduší</a:t>
            </a:r>
          </a:p>
          <a:p>
            <a:pPr marL="0" indent="0">
              <a:buNone/>
            </a:pPr>
            <a:endParaRPr lang="en-US" altLang="cs-CZ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Prezentován </a:t>
            </a:r>
            <a:r>
              <a:rPr lang="cs-CZ" sz="2800" dirty="0" smtClean="0"/>
              <a:t>dosavadních výsledků práce  </a:t>
            </a:r>
            <a:r>
              <a:rPr lang="cs-CZ" sz="2800" dirty="0"/>
              <a:t>v rámci nových pracovních skupin </a:t>
            </a:r>
            <a:endParaRPr lang="cs-CZ" sz="2800" dirty="0" smtClean="0"/>
          </a:p>
          <a:p>
            <a:pPr lvl="1">
              <a:buFontTx/>
              <a:buChar char="-"/>
            </a:pPr>
            <a:r>
              <a:rPr lang="cs-CZ" sz="2400" dirty="0" err="1" smtClean="0"/>
              <a:t>BREFy</a:t>
            </a:r>
            <a:endParaRPr lang="cs-CZ" sz="24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Vlastní </a:t>
            </a:r>
            <a:r>
              <a:rPr lang="cs-CZ" sz="2400" dirty="0"/>
              <a:t>monitoring a </a:t>
            </a:r>
            <a:r>
              <a:rPr lang="cs-CZ" sz="2400" dirty="0" smtClean="0"/>
              <a:t>reporting </a:t>
            </a:r>
          </a:p>
          <a:p>
            <a:pPr lvl="1">
              <a:buFontTx/>
              <a:buChar char="-"/>
            </a:pPr>
            <a:r>
              <a:rPr lang="cs-CZ" sz="2400" dirty="0" smtClean="0"/>
              <a:t>Nástroje </a:t>
            </a:r>
          </a:p>
          <a:p>
            <a:pPr>
              <a:buFontTx/>
              <a:buChar char="-"/>
            </a:pPr>
            <a:r>
              <a:rPr lang="cs-CZ" sz="2800" dirty="0"/>
              <a:t>Tyto 3 skupiny byli ustanoveny a práce v těchto skupinách byla započata na schůzce </a:t>
            </a:r>
            <a:r>
              <a:rPr lang="cs-CZ" sz="2800" dirty="0" smtClean="0"/>
              <a:t>PT na jaře</a:t>
            </a:r>
          </a:p>
          <a:p>
            <a:pPr>
              <a:buFontTx/>
              <a:buChar char="-"/>
            </a:pPr>
            <a:r>
              <a:rPr lang="cs-CZ" sz="2800" dirty="0" smtClean="0"/>
              <a:t>Pokračování </a:t>
            </a:r>
            <a:r>
              <a:rPr lang="cs-CZ" sz="2800" dirty="0"/>
              <a:t>prostřednictvím elektronické komunikace. </a:t>
            </a:r>
            <a:endParaRPr lang="cs-CZ" sz="2800" dirty="0" smtClean="0"/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6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 smtClean="0"/>
              <a:t>Práce v těchto skupinách</a:t>
            </a:r>
          </a:p>
          <a:p>
            <a:pPr lvl="1">
              <a:buFontTx/>
              <a:buChar char="-"/>
            </a:pPr>
            <a:r>
              <a:rPr lang="cs-CZ" sz="2400" dirty="0" smtClean="0"/>
              <a:t>diskutovány </a:t>
            </a:r>
            <a:r>
              <a:rPr lang="cs-CZ" sz="2400" dirty="0"/>
              <a:t>prioritní témata v rámci </a:t>
            </a:r>
            <a:r>
              <a:rPr lang="cs-CZ" sz="2400" dirty="0" smtClean="0"/>
              <a:t>skupin</a:t>
            </a:r>
            <a:endParaRPr lang="cs-CZ" sz="24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identifikovány </a:t>
            </a:r>
            <a:r>
              <a:rPr lang="cs-CZ" sz="2400" dirty="0"/>
              <a:t>příklady dobré praxe v jednotlivých </a:t>
            </a:r>
            <a:r>
              <a:rPr lang="cs-CZ" sz="2400" dirty="0" smtClean="0"/>
              <a:t>zemích</a:t>
            </a:r>
          </a:p>
          <a:p>
            <a:pPr lvl="1">
              <a:buFontTx/>
              <a:buChar char="-"/>
            </a:pPr>
            <a:r>
              <a:rPr lang="cs-CZ" sz="2400" dirty="0" smtClean="0"/>
              <a:t>vyplňování </a:t>
            </a:r>
            <a:r>
              <a:rPr lang="cs-CZ" sz="2400" dirty="0"/>
              <a:t>nejasných mezer vyplývající </a:t>
            </a:r>
            <a:r>
              <a:rPr lang="cs-CZ" sz="2400" dirty="0" smtClean="0"/>
              <a:t>ze </a:t>
            </a:r>
            <a:r>
              <a:rPr lang="cs-CZ" sz="2400" dirty="0"/>
              <a:t>směrnice o průmyslových </a:t>
            </a:r>
            <a:r>
              <a:rPr lang="cs-CZ" sz="2400" dirty="0" smtClean="0"/>
              <a:t>emisích </a:t>
            </a:r>
          </a:p>
          <a:p>
            <a:pPr lvl="1">
              <a:buFontTx/>
              <a:buChar char="-"/>
            </a:pPr>
            <a:endParaRPr lang="en-US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9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prezentace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Na závěr proběhla diskuse všech zúčastněných </a:t>
            </a:r>
          </a:p>
          <a:p>
            <a:pPr lvl="1"/>
            <a:r>
              <a:rPr lang="cs-CZ" sz="2400" dirty="0" smtClean="0"/>
              <a:t>nad prioritními tématy</a:t>
            </a:r>
          </a:p>
          <a:p>
            <a:pPr lvl="1"/>
            <a:r>
              <a:rPr lang="cs-CZ" sz="2400" dirty="0" smtClean="0"/>
              <a:t>dohodnutí postupu, jak pokračovat v rámci jednotlivých pracovních skupin</a:t>
            </a:r>
          </a:p>
          <a:p>
            <a:pPr lvl="1"/>
            <a:r>
              <a:rPr lang="cs-CZ" sz="2400" dirty="0" smtClean="0"/>
              <a:t>nad budoucí strukturou projektu (diskuse k </a:t>
            </a:r>
            <a:r>
              <a:rPr lang="cs-CZ" sz="2400" dirty="0" err="1" smtClean="0"/>
              <a:t>ToR</a:t>
            </a:r>
            <a:r>
              <a:rPr lang="cs-CZ" sz="2400" dirty="0" smtClean="0"/>
              <a:t> 2016). </a:t>
            </a:r>
          </a:p>
          <a:p>
            <a:pPr marL="457200" lvl="1" indent="0">
              <a:buNone/>
            </a:pPr>
            <a:endParaRPr lang="cs-CZ" sz="2400" dirty="0"/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1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Návrh uskutečnění </a:t>
            </a:r>
            <a:r>
              <a:rPr lang="cs-CZ" sz="2800" dirty="0"/>
              <a:t>první společné inspekce </a:t>
            </a:r>
            <a:endParaRPr lang="cs-CZ" sz="2800" dirty="0" smtClean="0"/>
          </a:p>
          <a:p>
            <a:pPr lvl="1"/>
            <a:r>
              <a:rPr lang="cs-CZ" sz="2400" dirty="0" smtClean="0"/>
              <a:t>malá skupina </a:t>
            </a:r>
          </a:p>
          <a:p>
            <a:pPr lvl="1"/>
            <a:r>
              <a:rPr lang="cs-CZ" sz="2400" dirty="0" smtClean="0"/>
              <a:t>vtažení zahraničních inspektorů do </a:t>
            </a:r>
            <a:r>
              <a:rPr lang="cs-CZ" sz="2400" dirty="0"/>
              <a:t>procesu </a:t>
            </a:r>
            <a:endParaRPr lang="cs-CZ" sz="2400" dirty="0" smtClean="0"/>
          </a:p>
          <a:p>
            <a:pPr lvl="2"/>
            <a:r>
              <a:rPr lang="cs-CZ" sz="2000" dirty="0" smtClean="0"/>
              <a:t>Příprav</a:t>
            </a:r>
          </a:p>
          <a:p>
            <a:pPr lvl="2"/>
            <a:r>
              <a:rPr lang="cs-CZ" sz="2000" dirty="0" smtClean="0"/>
              <a:t>Vlastní kontroly</a:t>
            </a:r>
          </a:p>
          <a:p>
            <a:pPr lvl="2"/>
            <a:r>
              <a:rPr lang="cs-CZ" sz="2000" dirty="0" smtClean="0"/>
              <a:t>Reportingu </a:t>
            </a:r>
          </a:p>
          <a:p>
            <a:pPr lvl="2"/>
            <a:endParaRPr lang="cs-CZ" sz="2000" dirty="0"/>
          </a:p>
          <a:p>
            <a:pPr marL="0" indent="0" algn="ctr">
              <a:buNone/>
            </a:pPr>
            <a:r>
              <a:rPr lang="cs-CZ" dirty="0" smtClean="0"/>
              <a:t>Jako </a:t>
            </a:r>
            <a:r>
              <a:rPr lang="cs-CZ" dirty="0"/>
              <a:t>vhodné místo pro začátek </a:t>
            </a:r>
            <a:r>
              <a:rPr lang="cs-CZ" dirty="0" smtClean="0"/>
              <a:t>- oblast </a:t>
            </a:r>
            <a:r>
              <a:rPr lang="cs-CZ" dirty="0"/>
              <a:t>Beneluxu (účast Belgie, SRN, </a:t>
            </a:r>
            <a:r>
              <a:rPr lang="cs-CZ" dirty="0" smtClean="0"/>
              <a:t>Nizozemí)</a:t>
            </a:r>
            <a:endParaRPr lang="en-US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3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 err="1" smtClean="0"/>
              <a:t>ToR</a:t>
            </a:r>
            <a:r>
              <a:rPr lang="cs-CZ" sz="2800" dirty="0" smtClean="0"/>
              <a:t> 2016 </a:t>
            </a:r>
            <a:r>
              <a:rPr lang="cs-CZ" sz="2800" dirty="0"/>
              <a:t>by měl být předložen k přijetí </a:t>
            </a:r>
            <a:r>
              <a:rPr lang="cs-CZ" sz="2800" dirty="0" smtClean="0"/>
              <a:t>VS v </a:t>
            </a:r>
            <a:r>
              <a:rPr lang="cs-CZ" sz="2800" dirty="0"/>
              <a:t>Lucembursku.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Pokračování </a:t>
            </a:r>
            <a:r>
              <a:rPr lang="cs-CZ" dirty="0"/>
              <a:t>projektu by mělo probíhat stejně jako doposud a ne v rámci menších projektů </a:t>
            </a:r>
          </a:p>
          <a:p>
            <a:r>
              <a:rPr lang="cs-CZ" sz="2800" dirty="0"/>
              <a:t>Stejně jako </a:t>
            </a:r>
            <a:r>
              <a:rPr lang="cs-CZ" sz="2800" dirty="0" smtClean="0"/>
              <a:t>letos by měly být </a:t>
            </a:r>
            <a:r>
              <a:rPr lang="cs-CZ" sz="2800" dirty="0"/>
              <a:t>v </a:t>
            </a:r>
            <a:r>
              <a:rPr lang="cs-CZ" sz="2800" dirty="0" smtClean="0"/>
              <a:t>2016 </a:t>
            </a:r>
            <a:r>
              <a:rPr lang="cs-CZ" sz="2800" dirty="0"/>
              <a:t>dvě projektové schůzky a workshop, kdy záměrem je, aby se WS konal v září / říjnu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následující pracovní priority tohoto PT budou: </a:t>
            </a:r>
            <a:endParaRPr lang="cs-CZ" sz="2800" dirty="0" smtClean="0"/>
          </a:p>
          <a:p>
            <a:pPr lvl="1"/>
            <a:r>
              <a:rPr lang="cs-CZ" sz="2400" dirty="0" smtClean="0"/>
              <a:t>BAT</a:t>
            </a:r>
            <a:r>
              <a:rPr lang="cs-CZ" sz="2400" dirty="0"/>
              <a:t>, </a:t>
            </a:r>
            <a:endParaRPr lang="cs-CZ" sz="2400" dirty="0" smtClean="0"/>
          </a:p>
          <a:p>
            <a:pPr lvl="1"/>
            <a:r>
              <a:rPr lang="cs-CZ" sz="2400" dirty="0" smtClean="0"/>
              <a:t>Vlastní </a:t>
            </a:r>
            <a:r>
              <a:rPr lang="cs-CZ" sz="2400" dirty="0"/>
              <a:t>monitoring a reporting, </a:t>
            </a:r>
            <a:endParaRPr lang="cs-CZ" sz="2400" dirty="0" smtClean="0"/>
          </a:p>
          <a:p>
            <a:pPr lvl="1"/>
            <a:r>
              <a:rPr lang="cs-CZ" sz="2400" dirty="0" smtClean="0"/>
              <a:t>Nástroje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dirty="0" smtClean="0"/>
              <a:t>V</a:t>
            </a:r>
            <a:r>
              <a:rPr lang="cs-CZ" dirty="0"/>
              <a:t> období do další schůzky projektového týmu proběhnou práce na těchto prioritních tématech, </a:t>
            </a:r>
            <a:r>
              <a:rPr lang="cs-CZ" dirty="0" smtClean="0"/>
              <a:t>aby </a:t>
            </a:r>
            <a:r>
              <a:rPr lang="cs-CZ" dirty="0"/>
              <a:t>byly připraveny pro následující schůzku </a:t>
            </a:r>
            <a:r>
              <a:rPr lang="cs-CZ" dirty="0" smtClean="0"/>
              <a:t>PT, </a:t>
            </a:r>
            <a:r>
              <a:rPr lang="cs-CZ" dirty="0"/>
              <a:t>kde by tato témata měla být podrobněji rozpracována a podrobena další </a:t>
            </a:r>
            <a:r>
              <a:rPr lang="cs-CZ" dirty="0" smtClean="0"/>
              <a:t>diskuzi</a:t>
            </a:r>
            <a:r>
              <a:rPr lang="cs-CZ" dirty="0"/>
              <a:t>. </a:t>
            </a: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6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/>
              <a:t>Jednání Expertního týmu – Průmysl a ovzduší</a:t>
            </a:r>
          </a:p>
          <a:p>
            <a:r>
              <a:rPr lang="cs-CZ" sz="2800" dirty="0" smtClean="0"/>
              <a:t>Schůzka </a:t>
            </a:r>
            <a:r>
              <a:rPr lang="cs-CZ" sz="2800" dirty="0"/>
              <a:t>expertního týmu se uskutečnila 2. 10. 2015. </a:t>
            </a:r>
            <a:endParaRPr lang="cs-CZ" sz="2800" dirty="0" smtClean="0"/>
          </a:p>
          <a:p>
            <a:r>
              <a:rPr lang="cs-CZ" sz="2800" dirty="0" smtClean="0"/>
              <a:t>Jednání </a:t>
            </a:r>
            <a:r>
              <a:rPr lang="cs-CZ" sz="2800" dirty="0"/>
              <a:t>se zúčastnilo 16 zástupců z 12 členských států IMPEL.</a:t>
            </a:r>
          </a:p>
          <a:p>
            <a:r>
              <a:rPr lang="cs-CZ" sz="2800" dirty="0" smtClean="0"/>
              <a:t>Představil příspěvek expertního týmu </a:t>
            </a:r>
            <a:r>
              <a:rPr lang="cs-CZ" sz="2800" dirty="0"/>
              <a:t>Průmysl a ovzduší do víceletého strategického plánu </a:t>
            </a:r>
            <a:r>
              <a:rPr lang="cs-CZ" sz="2800" dirty="0" err="1"/>
              <a:t>IMPELu</a:t>
            </a:r>
            <a:r>
              <a:rPr lang="cs-CZ" sz="2800" dirty="0"/>
              <a:t>. 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Byly představeny 4 návrhy projektů na rok </a:t>
            </a:r>
            <a:r>
              <a:rPr lang="cs-CZ" sz="2800" dirty="0" smtClean="0"/>
              <a:t>2016 v rámci ET:</a:t>
            </a:r>
            <a:endParaRPr lang="cs-CZ" sz="2800" dirty="0"/>
          </a:p>
          <a:p>
            <a:pPr lvl="0"/>
            <a:r>
              <a:rPr lang="cs-CZ" sz="2800" dirty="0"/>
              <a:t>IED implementační projekt</a:t>
            </a:r>
          </a:p>
          <a:p>
            <a:pPr lvl="0"/>
            <a:r>
              <a:rPr lang="cs-CZ" sz="2800" dirty="0"/>
              <a:t>Nařízení k suchozemské těžbě ropy a plynu</a:t>
            </a:r>
          </a:p>
          <a:p>
            <a:pPr lvl="0"/>
            <a:r>
              <a:rPr lang="cs-CZ" sz="2800" dirty="0"/>
              <a:t>Sdílení zkušeností s výjimkami z úrovní emisí spojených s nejlepšími dostupnými technikami podle směrnice o průmyslových emisích</a:t>
            </a:r>
          </a:p>
          <a:p>
            <a:pPr lvl="0"/>
            <a:r>
              <a:rPr lang="cs-CZ" sz="2800" dirty="0"/>
              <a:t>IED/IPPC povolení: Environmentální benefity vs. Ekonomické úsilí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32500" lnSpcReduction="20000"/>
          </a:bodyPr>
          <a:lstStyle/>
          <a:p>
            <a:r>
              <a:rPr lang="cs-CZ" sz="6200" dirty="0"/>
              <a:t>Projekt: IED/IPPC povolení: Environmentální benefity vs. Ekonomické úsilí</a:t>
            </a:r>
          </a:p>
          <a:p>
            <a:pPr lvl="1"/>
            <a:r>
              <a:rPr lang="cs-CZ" sz="5800" dirty="0" smtClean="0"/>
              <a:t>příležitost </a:t>
            </a:r>
            <a:r>
              <a:rPr lang="cs-CZ" sz="5800" dirty="0"/>
              <a:t>nalézt spojitost mezi náklady na implementaci </a:t>
            </a:r>
            <a:r>
              <a:rPr lang="cs-CZ" sz="5800" dirty="0" smtClean="0"/>
              <a:t>IED </a:t>
            </a:r>
            <a:r>
              <a:rPr lang="cs-CZ" sz="5800" dirty="0"/>
              <a:t>a výstupními indikátory </a:t>
            </a:r>
            <a:r>
              <a:rPr lang="cs-CZ" sz="5800" dirty="0" smtClean="0"/>
              <a:t>ŽP</a:t>
            </a:r>
            <a:endParaRPr lang="cs-CZ" sz="5800" dirty="0"/>
          </a:p>
          <a:p>
            <a:pPr lvl="1"/>
            <a:r>
              <a:rPr lang="cs-CZ" sz="5800" dirty="0" smtClean="0"/>
              <a:t>diskutováno</a:t>
            </a:r>
            <a:r>
              <a:rPr lang="cs-CZ" sz="5800" dirty="0"/>
              <a:t>, že priority by více měly být dány na posouzení nákladů z neprovedené nebo špatně provedené implementace IED a škod na ŽP s tím spojených, než se zaměřovat na posouzení nákladů na implementaci pouze </a:t>
            </a:r>
            <a:r>
              <a:rPr lang="cs-CZ" sz="5800" dirty="0" smtClean="0"/>
              <a:t>z pohledu  </a:t>
            </a:r>
            <a:r>
              <a:rPr lang="cs-CZ" sz="5800" dirty="0"/>
              <a:t>provozovatele.</a:t>
            </a:r>
          </a:p>
          <a:p>
            <a:pPr lvl="1"/>
            <a:r>
              <a:rPr lang="cs-CZ" sz="5800" dirty="0"/>
              <a:t>Z návrhu projektu nebylo jasné jaké benefity </a:t>
            </a:r>
            <a:r>
              <a:rPr lang="cs-CZ" sz="5800" dirty="0" err="1"/>
              <a:t>IMPELu</a:t>
            </a:r>
            <a:r>
              <a:rPr lang="cs-CZ" sz="5800" dirty="0"/>
              <a:t> a jeho členům by tento projekt </a:t>
            </a:r>
            <a:r>
              <a:rPr lang="cs-CZ" sz="5800" dirty="0" smtClean="0"/>
              <a:t>přinesl </a:t>
            </a:r>
            <a:endParaRPr lang="cs-CZ" sz="5800" dirty="0"/>
          </a:p>
          <a:p>
            <a:pPr lvl="1"/>
            <a:r>
              <a:rPr lang="cs-CZ" sz="5800" dirty="0"/>
              <a:t>Na základě diskuse týkající se případných cílů a benefitů v rámci tohoto projektu předkladatel </a:t>
            </a:r>
            <a:r>
              <a:rPr lang="cs-CZ" sz="5800" dirty="0" smtClean="0"/>
              <a:t>navrhnul</a:t>
            </a:r>
            <a:r>
              <a:rPr lang="cs-CZ" sz="5800" dirty="0"/>
              <a:t>, že provede změny v návrhu tohoto projektu a předloží ke schválení na rok </a:t>
            </a:r>
            <a:r>
              <a:rPr lang="cs-CZ" sz="5800" dirty="0" smtClean="0"/>
              <a:t>2017</a:t>
            </a:r>
            <a:endParaRPr lang="cs-CZ" sz="5800" dirty="0"/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70000" lnSpcReduction="20000"/>
          </a:bodyPr>
          <a:lstStyle/>
          <a:p>
            <a:r>
              <a:rPr lang="cs-CZ" sz="2800" dirty="0" smtClean="0"/>
              <a:t>Sdílení </a:t>
            </a:r>
            <a:r>
              <a:rPr lang="cs-CZ" sz="2800" dirty="0"/>
              <a:t>zkušeností s výjimkami z úrovní emisí spojených s </a:t>
            </a:r>
            <a:r>
              <a:rPr lang="cs-CZ" sz="2800" dirty="0" smtClean="0"/>
              <a:t>BAT podle IED</a:t>
            </a:r>
            <a:endParaRPr lang="cs-CZ" sz="2800" dirty="0"/>
          </a:p>
          <a:p>
            <a:r>
              <a:rPr lang="cs-CZ" sz="2800" dirty="0" smtClean="0"/>
              <a:t>Pokračováním projetu z roku </a:t>
            </a:r>
            <a:r>
              <a:rPr lang="cs-CZ" sz="2800" dirty="0"/>
              <a:t>2014. Tento předchozí projekt ukazuje, že všechny </a:t>
            </a:r>
            <a:r>
              <a:rPr lang="cs-CZ" sz="2800" dirty="0" smtClean="0"/>
              <a:t>povolující </a:t>
            </a:r>
            <a:r>
              <a:rPr lang="cs-CZ" sz="2800" dirty="0"/>
              <a:t>orgány v celé Evropě se potýkají s problémy při provádění těchto ustanovení IED a nejsou žádné závěry o tom, jak se s tímto vypořádat. Toto je způsobeno také proto, že je krátká doba od účinnosti IED a v předchozím projektu nebyly identifikovány žádné výjimky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Očekávané výsledky navrhovaného projektu jsou porovnání postupů v členských organizacích IMPEL i vypracování pokynů. </a:t>
            </a:r>
            <a:endParaRPr lang="cs-CZ" sz="2800" dirty="0" smtClean="0"/>
          </a:p>
          <a:p>
            <a:r>
              <a:rPr lang="cs-CZ" sz="2800" dirty="0" smtClean="0"/>
              <a:t>Byl </a:t>
            </a:r>
            <a:r>
              <a:rPr lang="cs-CZ" sz="2800" dirty="0"/>
              <a:t>projednán návrh, aby </a:t>
            </a:r>
            <a:r>
              <a:rPr lang="cs-CZ" sz="2800" dirty="0" smtClean="0"/>
              <a:t>se tento projekt stal součástí IED implementačního projektu a neprobíhal samostatně</a:t>
            </a:r>
          </a:p>
          <a:p>
            <a:r>
              <a:rPr lang="cs-CZ" sz="2800" dirty="0" smtClean="0"/>
              <a:t>Pracuje</a:t>
            </a:r>
            <a:r>
              <a:rPr lang="cs-CZ" sz="2800" dirty="0" smtClean="0"/>
              <a:t> se  </a:t>
            </a:r>
            <a:r>
              <a:rPr lang="cs-CZ" sz="2800" dirty="0" smtClean="0"/>
              <a:t>s </a:t>
            </a:r>
            <a:r>
              <a:rPr lang="cs-CZ" sz="2800" dirty="0" smtClean="0"/>
              <a:t>oběma možnostmi: </a:t>
            </a:r>
          </a:p>
          <a:p>
            <a:pPr lvl="1"/>
            <a:r>
              <a:rPr lang="cs-CZ" sz="2400" dirty="0" smtClean="0"/>
              <a:t>Projekt běží nezávisle, pokud budou k dispozici finanční prostředky </a:t>
            </a:r>
          </a:p>
          <a:p>
            <a:pPr lvl="1"/>
            <a:r>
              <a:rPr lang="cs-CZ" sz="2400" dirty="0" smtClean="0"/>
              <a:t>v případě že nebudou finanční prostředky, tak integrace do IED implementačního projektu. 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Na </a:t>
            </a:r>
            <a:r>
              <a:rPr lang="cs-CZ" sz="2800" dirty="0"/>
              <a:t>základě provedeného hodnocení byl stanoven následující žebříček:</a:t>
            </a:r>
          </a:p>
          <a:p>
            <a:pPr lvl="1"/>
            <a:r>
              <a:rPr lang="cs-CZ" sz="2400" dirty="0" smtClean="0"/>
              <a:t>1</a:t>
            </a:r>
            <a:r>
              <a:rPr lang="cs-CZ" sz="2400" dirty="0"/>
              <a:t>. IED implementační projekt (42 bodů)</a:t>
            </a:r>
          </a:p>
          <a:p>
            <a:pPr lvl="1"/>
            <a:r>
              <a:rPr lang="cs-CZ" sz="2400" dirty="0"/>
              <a:t>2. Nařízení k suchozemské těžbě ropy a plynu (22 bodů)</a:t>
            </a:r>
          </a:p>
          <a:p>
            <a:pPr lvl="1"/>
            <a:r>
              <a:rPr lang="cs-CZ" sz="2400" dirty="0"/>
              <a:t>3. Sdílení zkušeností s výjimkami z úrovní emisí spojených s nejlepšími dostupnými technikami podle </a:t>
            </a:r>
            <a:r>
              <a:rPr lang="cs-CZ" sz="2400" dirty="0" smtClean="0"/>
              <a:t>IED </a:t>
            </a:r>
            <a:r>
              <a:rPr lang="cs-CZ" sz="2400" dirty="0"/>
              <a:t>(20 bodů)</a:t>
            </a:r>
          </a:p>
          <a:p>
            <a:r>
              <a:rPr lang="cs-CZ" sz="2800" dirty="0"/>
              <a:t>Tyto projekty budou předloženy ke schválení s danou </a:t>
            </a:r>
            <a:r>
              <a:rPr lang="cs-CZ" sz="2800" dirty="0" err="1"/>
              <a:t>prioritizací</a:t>
            </a:r>
            <a:r>
              <a:rPr lang="cs-CZ" sz="2800" dirty="0"/>
              <a:t> Valnému shromáždění. 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7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IED implementační projekt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Schůzka projektového týmu: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Bukurešť 1. - 2. 10. 2015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zástupců členských států IMPEL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/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9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- Průmysl a ovzduší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/>
              <a:t>Byl ustanoven řídící výbor </a:t>
            </a:r>
            <a:r>
              <a:rPr lang="cs-CZ" sz="2800" dirty="0" smtClean="0"/>
              <a:t>ET</a:t>
            </a:r>
          </a:p>
          <a:p>
            <a:pPr>
              <a:buFontTx/>
              <a:buChar char="-"/>
            </a:pPr>
            <a:r>
              <a:rPr lang="cs-CZ" sz="2800" dirty="0" smtClean="0"/>
              <a:t>Diskutována možnost spolupráce </a:t>
            </a:r>
            <a:r>
              <a:rPr lang="cs-CZ" sz="2800" dirty="0"/>
              <a:t>s ostatními sítěmi a aktivitami </a:t>
            </a:r>
            <a:r>
              <a:rPr lang="cs-CZ" sz="2800" dirty="0" smtClean="0"/>
              <a:t>– přizvání k účasti - příležitost </a:t>
            </a:r>
            <a:r>
              <a:rPr lang="cs-CZ" sz="2800" dirty="0"/>
              <a:t>k výměně osvědčených postupů a odborných znalostí při implementaci práva EU. 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0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prezentace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dirty="0"/>
              <a:t>Nebylo rozhodnuto kdy a kde se uskuteční další schůzka expertního týmu. 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Členové </a:t>
            </a:r>
            <a:r>
              <a:rPr lang="cs-CZ" sz="2800" dirty="0"/>
              <a:t>se nezúčastní schůzky expertního týmu na svoje vlastní náklady, proto </a:t>
            </a:r>
            <a:r>
              <a:rPr lang="cs-CZ" sz="2800" dirty="0" smtClean="0"/>
              <a:t>bude organizován </a:t>
            </a:r>
            <a:r>
              <a:rPr lang="cs-CZ" sz="2800" dirty="0"/>
              <a:t>společně s ostatními IMPEL událostmi.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V</a:t>
            </a:r>
            <a:r>
              <a:rPr lang="cs-CZ" sz="2800" dirty="0"/>
              <a:t> roce 2016 je nejpravděpodobnější, že schůzka expertního týmu bude konána dohromady s IED implementačním workshopem (pravděpodobně podzim 2016).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1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Bukurešť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995297"/>
            <a:ext cx="792088" cy="782778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788" y="908720"/>
            <a:ext cx="356439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2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Augustin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augustin_tomas@cizp.cz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alt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Povolovací </a:t>
            </a: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a </a:t>
            </a:r>
            <a:r>
              <a:rPr lang="cs-CZ" altLang="cs-CZ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</a:t>
            </a: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činnost v Rumunsku 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agentura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ochr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ŽP (EPA)</a:t>
            </a:r>
          </a:p>
          <a:p>
            <a:pPr>
              <a:buFontTx/>
              <a:buChar char="-"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Zodpovědná za povolování</a:t>
            </a:r>
          </a:p>
          <a:p>
            <a:pPr>
              <a:buFontTx/>
              <a:buChar char="-"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Spravuje informace o ŽP</a:t>
            </a:r>
          </a:p>
          <a:p>
            <a:pPr>
              <a:buFontTx/>
              <a:buChar char="-"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Provádí dohled a monitoring ŽP</a:t>
            </a:r>
          </a:p>
          <a:p>
            <a:pPr>
              <a:buFontTx/>
              <a:buChar char="-"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Podává zprávy o stavu ŽP</a:t>
            </a:r>
            <a:endParaRPr lang="en-US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Povolovací proces a </a:t>
            </a:r>
            <a:r>
              <a:rPr lang="cs-CZ" altLang="cs-CZ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</a:t>
            </a: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činnost v </a:t>
            </a:r>
            <a:r>
              <a:rPr lang="cs-CZ" alt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Rumunsku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stráž ochrany ŽP (NEG)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Provádí inspekce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Prosazuje zákony v oblasti ŽP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Zodpovědná za kontrolu plnění povolení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Šetří podněty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Poskytuje podporu dodržování předpisů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Poskytuje informace veřejnosti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 fontScale="90000"/>
          </a:bodyPr>
          <a:lstStyle/>
          <a:p>
            <a:pPr marL="268288" algn="l"/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Povolovací proces a </a:t>
            </a:r>
            <a:r>
              <a:rPr lang="cs-CZ" altLang="cs-CZ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</a:t>
            </a: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činnost v Rumunsku 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 ŽP</a:t>
            </a:r>
          </a:p>
          <a:p>
            <a:pPr>
              <a:buFontTx/>
              <a:buChar char="-"/>
            </a:pP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Vybírá</a:t>
            </a:r>
          </a:p>
          <a:p>
            <a:pPr lvl="1">
              <a:buFontTx/>
              <a:buChar char="-"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Daně, Poplatky, Příspěvky (znečištění ovzduší, obaly, skládky, nebezpečné látky, lov)</a:t>
            </a:r>
          </a:p>
          <a:p>
            <a:pPr>
              <a:buFontTx/>
              <a:buChar char="-"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Financuje zelené projekty:</a:t>
            </a:r>
          </a:p>
          <a:p>
            <a:pPr lvl="1">
              <a:buFontTx/>
              <a:buChar char="-"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Zelený dům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zalesňování, nahrazení znečišťujících vozidel, čistírny odpadních vod, parky, obnovitelné zdroje energie,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stráž ochrany ŽP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Roční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 činnosti inspekce je vypracován a předložen ke schválení Ministerstvu životního prostředí, vod a lesa (MEWF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Tx/>
              <a:buChar char="-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Skládá se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Analýzy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činnosti;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Navrhovaných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cílů;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Akčního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plánu;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Inspekčního plánu</a:t>
            </a:r>
          </a:p>
          <a:p>
            <a:pPr lvl="1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Rozpočtu</a:t>
            </a:r>
          </a:p>
          <a:p>
            <a:pPr marL="457200" lvl="1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Roční plán činnosti inspekce je pravidelně vyhodnocován a aktualizován, kde je to vhodné.</a:t>
            </a:r>
          </a:p>
          <a:p>
            <a:pPr>
              <a:buFontTx/>
              <a:buChar char="-"/>
            </a:pP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5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stráž ochrany 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ŽP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Roční Inspekční plán se skládá z: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aktualizovaného </a:t>
            </a:r>
            <a:r>
              <a:rPr lang="cs-CZ" sz="2800" dirty="0"/>
              <a:t>registru zařízení;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seznamu </a:t>
            </a:r>
            <a:r>
              <a:rPr lang="cs-CZ" sz="2800" dirty="0"/>
              <a:t>zařízení, na kterých bude provedena kontrola v daném roce (program kontrol); </a:t>
            </a:r>
            <a:endParaRPr lang="cs-CZ" sz="2800" dirty="0" smtClean="0"/>
          </a:p>
          <a:p>
            <a:pPr>
              <a:buFontTx/>
              <a:buChar char="-"/>
            </a:pPr>
            <a:r>
              <a:rPr lang="cs-CZ" sz="2800" dirty="0" smtClean="0"/>
              <a:t>přehledné </a:t>
            </a:r>
            <a:r>
              <a:rPr lang="cs-CZ" sz="2800" dirty="0"/>
              <a:t>tabulky </a:t>
            </a:r>
            <a:r>
              <a:rPr lang="cs-CZ" sz="2800" dirty="0" smtClean="0"/>
              <a:t>kontrol </a:t>
            </a:r>
            <a:endParaRPr lang="en-US" alt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5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stráž ochrany </a:t>
            </a:r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ŽP</a:t>
            </a:r>
            <a:endParaRPr lang="cs-CZ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sz="2800" dirty="0" smtClean="0"/>
              <a:t>Zařízení </a:t>
            </a:r>
            <a:r>
              <a:rPr lang="cs-CZ" sz="2800" dirty="0"/>
              <a:t>jsou seřazeny na základě posouzení rizik. </a:t>
            </a:r>
            <a:endParaRPr lang="cs-CZ" sz="2800" dirty="0" smtClean="0"/>
          </a:p>
          <a:p>
            <a:pPr lvl="1">
              <a:buFontTx/>
              <a:buChar char="-"/>
            </a:pPr>
            <a:r>
              <a:rPr lang="cs-CZ" sz="2400" dirty="0" smtClean="0"/>
              <a:t>Posouzení </a:t>
            </a:r>
            <a:r>
              <a:rPr lang="cs-CZ" sz="2400" dirty="0"/>
              <a:t>rizik se zaměřuje na kritéria vlivů na životní </a:t>
            </a:r>
            <a:r>
              <a:rPr lang="cs-CZ" sz="2400" dirty="0" smtClean="0"/>
              <a:t>prostředí </a:t>
            </a:r>
            <a:endParaRPr lang="cs-CZ" sz="2400" dirty="0" smtClean="0"/>
          </a:p>
          <a:p>
            <a:pPr lvl="2">
              <a:buFontTx/>
              <a:buChar char="-"/>
            </a:pPr>
            <a:r>
              <a:rPr lang="cs-CZ" sz="2000" dirty="0" smtClean="0"/>
              <a:t>složitost </a:t>
            </a:r>
            <a:r>
              <a:rPr lang="cs-CZ" sz="2000" dirty="0"/>
              <a:t>zařízení; umístění zařízení ve vztahu k citlivým </a:t>
            </a:r>
            <a:r>
              <a:rPr lang="cs-CZ" sz="2000" dirty="0" smtClean="0"/>
              <a:t>oblastem</a:t>
            </a:r>
            <a:endParaRPr lang="cs-CZ" sz="2000" dirty="0" smtClean="0"/>
          </a:p>
          <a:p>
            <a:pPr lvl="2">
              <a:buFontTx/>
              <a:buChar char="-"/>
            </a:pPr>
            <a:r>
              <a:rPr lang="cs-CZ" sz="2000" dirty="0" smtClean="0"/>
              <a:t>emisí </a:t>
            </a:r>
            <a:r>
              <a:rPr lang="cs-CZ" sz="2000" dirty="0"/>
              <a:t>do </a:t>
            </a:r>
            <a:r>
              <a:rPr lang="cs-CZ" sz="2000" dirty="0" smtClean="0"/>
              <a:t>ovzduší, vod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pPr lvl="2">
              <a:buFontTx/>
              <a:buChar char="-"/>
            </a:pPr>
            <a:r>
              <a:rPr lang="cs-CZ" sz="2000" dirty="0" smtClean="0"/>
              <a:t>oblast </a:t>
            </a:r>
            <a:r>
              <a:rPr lang="cs-CZ" sz="2000" dirty="0"/>
              <a:t>znečištěné půdy; </a:t>
            </a:r>
            <a:endParaRPr lang="cs-CZ" sz="2000" dirty="0" smtClean="0"/>
          </a:p>
          <a:p>
            <a:pPr lvl="2">
              <a:buFontTx/>
              <a:buChar char="-"/>
            </a:pPr>
            <a:r>
              <a:rPr lang="cs-CZ" sz="2000" dirty="0" smtClean="0"/>
              <a:t>množství </a:t>
            </a:r>
            <a:r>
              <a:rPr lang="cs-CZ" sz="2000" dirty="0"/>
              <a:t>nebezpečných odpadů; </a:t>
            </a:r>
            <a:endParaRPr lang="cs-CZ" sz="2000" dirty="0" smtClean="0"/>
          </a:p>
          <a:p>
            <a:pPr lvl="1">
              <a:buFontTx/>
              <a:buChar char="-"/>
            </a:pPr>
            <a:r>
              <a:rPr lang="cs-CZ" sz="2400" dirty="0"/>
              <a:t>Do úvahy se berou také výkonová kritéria zařízení: </a:t>
            </a:r>
          </a:p>
          <a:p>
            <a:pPr lvl="2">
              <a:buFontTx/>
              <a:buChar char="-"/>
            </a:pPr>
            <a:r>
              <a:rPr lang="cs-CZ" sz="2000" dirty="0"/>
              <a:t>aplikování BAT; </a:t>
            </a:r>
            <a:r>
              <a:rPr lang="cs-CZ" sz="2000" dirty="0" smtClean="0"/>
              <a:t>EMAS </a:t>
            </a:r>
            <a:r>
              <a:rPr lang="cs-CZ" sz="2000" dirty="0"/>
              <a:t>/ ISO; </a:t>
            </a:r>
          </a:p>
          <a:p>
            <a:pPr lvl="2">
              <a:buFontTx/>
              <a:buChar char="-"/>
            </a:pPr>
            <a:r>
              <a:rPr lang="cs-CZ" sz="2000" dirty="0"/>
              <a:t>počet pokut; </a:t>
            </a:r>
            <a:r>
              <a:rPr lang="cs-CZ" sz="2000" dirty="0" smtClean="0"/>
              <a:t>výše </a:t>
            </a:r>
            <a:r>
              <a:rPr lang="cs-CZ" sz="2000" dirty="0"/>
              <a:t>pokut; </a:t>
            </a:r>
          </a:p>
          <a:p>
            <a:pPr lvl="2">
              <a:buFontTx/>
              <a:buChar char="-"/>
            </a:pPr>
            <a:r>
              <a:rPr lang="cs-CZ" sz="2000" dirty="0"/>
              <a:t>počet a typy doplňujících navazujících akcí; </a:t>
            </a:r>
            <a:r>
              <a:rPr lang="cs-CZ" sz="2000" dirty="0" smtClean="0"/>
              <a:t>počet </a:t>
            </a:r>
            <a:r>
              <a:rPr lang="cs-CZ" sz="2000" dirty="0"/>
              <a:t>trestných činů,</a:t>
            </a:r>
          </a:p>
          <a:p>
            <a:pPr lvl="2">
              <a:buFontTx/>
              <a:buChar char="-"/>
            </a:pPr>
            <a:r>
              <a:rPr lang="cs-CZ" sz="2000" dirty="0"/>
              <a:t>počet mimořádných stavů a nehod; </a:t>
            </a:r>
          </a:p>
          <a:p>
            <a:pPr lvl="2">
              <a:buFontTx/>
              <a:buChar char="-"/>
            </a:pPr>
            <a:r>
              <a:rPr lang="cs-CZ" sz="2000" dirty="0"/>
              <a:t>frekvence sledování emisí do ovzduší; </a:t>
            </a:r>
            <a:r>
              <a:rPr lang="cs-CZ" sz="2000" dirty="0" smtClean="0"/>
              <a:t>vody, půdy </a:t>
            </a:r>
            <a:endParaRPr lang="cs-CZ" sz="2000" dirty="0"/>
          </a:p>
          <a:p>
            <a:pPr lvl="2">
              <a:buFontTx/>
              <a:buChar char="-"/>
            </a:pPr>
            <a:r>
              <a:rPr lang="cs-CZ" sz="2000" dirty="0"/>
              <a:t>počet stížností</a:t>
            </a:r>
          </a:p>
          <a:p>
            <a:pPr lvl="2">
              <a:buFontTx/>
              <a:buChar char="-"/>
            </a:pPr>
            <a:r>
              <a:rPr lang="cs-CZ" sz="2000" dirty="0"/>
              <a:t>skóre přiřazené inspektorem.</a:t>
            </a: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3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1357</TotalTime>
  <Words>982</Words>
  <Application>Microsoft Office PowerPoint</Application>
  <PresentationFormat>Předvádění na obrazovce (4:3)</PresentationFormat>
  <Paragraphs>339</Paragraphs>
  <Slides>33</Slides>
  <Notes>32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PPT CIZP_sablona_sablona</vt:lpstr>
      <vt:lpstr>   </vt:lpstr>
      <vt:lpstr>Obsah prezentace</vt:lpstr>
      <vt:lpstr>IED implementační projekt</vt:lpstr>
      <vt:lpstr>Povolovací proces a insp. činnost v Rumunsku </vt:lpstr>
      <vt:lpstr>Povolovací proces a insp. činnost v Rumunsku</vt:lpstr>
      <vt:lpstr>Povolovací proces a insp. činnost v Rumunsku </vt:lpstr>
      <vt:lpstr>Národní stráž ochrany ŽP</vt:lpstr>
      <vt:lpstr>Národní stráž ochrany ŽP</vt:lpstr>
      <vt:lpstr>Národní stráž ochrany ŽP</vt:lpstr>
      <vt:lpstr>Národní stráž ochrany ŽP</vt:lpstr>
      <vt:lpstr>Národní stráž ochrany ŽP</vt:lpstr>
      <vt:lpstr>IED implementační projekt</vt:lpstr>
      <vt:lpstr>Hodnocení nedodržení</vt:lpstr>
      <vt:lpstr>Uzavření zařízení/úpadek provozovatele</vt:lpstr>
      <vt:lpstr>Uzavření zařízení/úpadek provozovatele</vt:lpstr>
      <vt:lpstr>Uzavření zařízení/úpadek provozovatele</vt:lpstr>
      <vt:lpstr>Uzavření zařízení/úpadek provozovatele</vt:lpstr>
      <vt:lpstr>Informováni veřejnosti</vt:lpstr>
      <vt:lpstr>IED implementační projekt</vt:lpstr>
      <vt:lpstr>IED implementační projekt</vt:lpstr>
      <vt:lpstr>IED implementační projekt</vt:lpstr>
      <vt:lpstr>Obsah prezentace</vt:lpstr>
      <vt:lpstr>IED implementační projekt</vt:lpstr>
      <vt:lpstr>IED implementační projekt</vt:lpstr>
      <vt:lpstr>ET - Průmysl a ovzduší</vt:lpstr>
      <vt:lpstr>ET - Průmysl a ovzduší</vt:lpstr>
      <vt:lpstr>ET - Průmysl a ovzduší</vt:lpstr>
      <vt:lpstr>ET - Průmysl a ovzduší</vt:lpstr>
      <vt:lpstr>ET - Průmysl a ovzduší</vt:lpstr>
      <vt:lpstr>ET - Průmysl a ovzduší</vt:lpstr>
      <vt:lpstr>Obsah prezentace</vt:lpstr>
      <vt:lpstr>Bukurešť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augustin</cp:lastModifiedBy>
  <cp:revision>98</cp:revision>
  <cp:lastPrinted>2015-01-27T14:42:45Z</cp:lastPrinted>
  <dcterms:created xsi:type="dcterms:W3CDTF">2015-02-27T12:32:44Z</dcterms:created>
  <dcterms:modified xsi:type="dcterms:W3CDTF">2015-11-23T18:58:39Z</dcterms:modified>
</cp:coreProperties>
</file>