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23"/>
  </p:notesMasterIdLst>
  <p:handoutMasterIdLst>
    <p:handoutMasterId r:id="rId24"/>
  </p:handoutMasterIdLst>
  <p:sldIdLst>
    <p:sldId id="274" r:id="rId2"/>
    <p:sldId id="288" r:id="rId3"/>
    <p:sldId id="289" r:id="rId4"/>
    <p:sldId id="296" r:id="rId5"/>
    <p:sldId id="286" r:id="rId6"/>
    <p:sldId id="287" r:id="rId7"/>
    <p:sldId id="284" r:id="rId8"/>
    <p:sldId id="285" r:id="rId9"/>
    <p:sldId id="297" r:id="rId10"/>
    <p:sldId id="280" r:id="rId11"/>
    <p:sldId id="290" r:id="rId12"/>
    <p:sldId id="291" r:id="rId13"/>
    <p:sldId id="292" r:id="rId14"/>
    <p:sldId id="298" r:id="rId15"/>
    <p:sldId id="293" r:id="rId16"/>
    <p:sldId id="294" r:id="rId17"/>
    <p:sldId id="299" r:id="rId18"/>
    <p:sldId id="300" r:id="rId19"/>
    <p:sldId id="301" r:id="rId20"/>
    <p:sldId id="295" r:id="rId21"/>
    <p:sldId id="275" r:id="rId22"/>
  </p:sldIdLst>
  <p:sldSz cx="9144000" cy="6858000" type="screen4x3"/>
  <p:notesSz cx="6794500" cy="99314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43" autoAdjust="0"/>
    <p:restoredTop sz="94660"/>
  </p:normalViewPr>
  <p:slideViewPr>
    <p:cSldViewPr>
      <p:cViewPr varScale="1">
        <p:scale>
          <a:sx n="111" d="100"/>
          <a:sy n="111" d="100"/>
        </p:scale>
        <p:origin x="-162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ED20FA-D788-4778-8E98-FD6C3DD0FE20}" type="datetimeFigureOut">
              <a:rPr lang="cs-CZ" smtClean="0"/>
              <a:t>27.6.2017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93BE7C-B691-48E6-8DB0-B639BBE8CEB4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64672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C3365A-CF01-4EAD-9FE2-8289AF69D3F0}" type="datetimeFigureOut">
              <a:rPr lang="cs-CZ" smtClean="0"/>
              <a:t>27.6.2017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5CF461-8B5D-4DBC-9349-F6BC6EE54B6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91092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2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11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12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13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14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15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16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17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18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19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20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3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/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40963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4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5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6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7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8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9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10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68E3A-3766-4E2C-A613-CDE65C99DAAF}" type="datetime1">
              <a:rPr lang="cs-CZ" smtClean="0"/>
              <a:t>27.6.2017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7072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56F54-E6CD-4523-BFD0-895E2F292336}" type="datetime1">
              <a:rPr lang="cs-CZ" smtClean="0"/>
              <a:t>27.6.2017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262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88BCF-66BA-4693-9D8E-C7D43368D11E}" type="datetime1">
              <a:rPr lang="cs-CZ" smtClean="0"/>
              <a:t>27.6.2017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0592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8F2C7-4B10-44E3-93B1-F721A1DD1635}" type="datetime1">
              <a:rPr lang="cs-CZ" smtClean="0"/>
              <a:t>27.6.2017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805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50D3E-D43C-459A-B42F-290F3B693489}" type="datetime1">
              <a:rPr lang="cs-CZ" smtClean="0"/>
              <a:t>27.6.2017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75398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8AF53-5D7A-45F3-B00C-45B55A3607B9}" type="datetime1">
              <a:rPr lang="cs-CZ" smtClean="0"/>
              <a:t>27.6.2017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37067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0D86E-0930-4ADC-8853-CBA9FB0E61EB}" type="datetime1">
              <a:rPr lang="cs-CZ" smtClean="0"/>
              <a:t>27.6.2017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0401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00B6A-3DDE-422C-BC97-57D653DBD65E}" type="datetime1">
              <a:rPr lang="cs-CZ" smtClean="0"/>
              <a:t>27.6.2017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50600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96663-286C-456B-A4B3-0A52237266B5}" type="datetime1">
              <a:rPr lang="cs-CZ" smtClean="0"/>
              <a:t>27.6.2017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11592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C6EFD-D8EA-4671-A5B7-8EAC32039FA2}" type="datetime1">
              <a:rPr lang="cs-CZ" smtClean="0"/>
              <a:t>27.6.2017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0832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DCD51-6226-4F0F-844B-DCD5C289280D}" type="datetime1">
              <a:rPr lang="cs-CZ" smtClean="0"/>
              <a:t>27.6.2017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9595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6F41A-BA57-4ED3-8676-877A92155064}" type="datetime1">
              <a:rPr lang="cs-CZ" smtClean="0"/>
              <a:t>27.6.2017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4635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emf"/><Relationship Id="rId4" Type="http://schemas.openxmlformats.org/officeDocument/2006/relationships/image" Target="../media/image2.jp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2.jp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4406901"/>
            <a:ext cx="9143999" cy="966315"/>
          </a:xfrm>
          <a:solidFill>
            <a:schemeClr val="bg1"/>
          </a:solidFill>
          <a:ln w="6350"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pPr marL="268288"/>
            <a:r>
              <a:rPr lang="cs-CZ" sz="1800" b="0" dirty="0" smtClean="0">
                <a:latin typeface="Candara" panose="020E0502030303020204" pitchFamily="34" charset="0"/>
              </a:rPr>
              <a:t/>
            </a:r>
            <a:br>
              <a:rPr lang="cs-CZ" sz="1800" b="0" dirty="0" smtClean="0">
                <a:latin typeface="Candara" panose="020E0502030303020204" pitchFamily="34" charset="0"/>
              </a:rPr>
            </a:br>
            <a:r>
              <a:rPr lang="cs-CZ" sz="1800" b="0" dirty="0" smtClean="0">
                <a:latin typeface="Candara" panose="020E0502030303020204" pitchFamily="34" charset="0"/>
              </a:rPr>
              <a:t/>
            </a:r>
            <a:br>
              <a:rPr lang="cs-CZ" sz="1800" b="0" dirty="0" smtClean="0">
                <a:latin typeface="Candara" panose="020E0502030303020204" pitchFamily="34" charset="0"/>
              </a:rPr>
            </a:br>
            <a:r>
              <a:rPr lang="cs-CZ" sz="1800" b="0" dirty="0">
                <a:latin typeface="Candara" panose="020E0502030303020204" pitchFamily="34" charset="0"/>
              </a:rPr>
              <a:t/>
            </a:r>
            <a:br>
              <a:rPr lang="cs-CZ" sz="1800" b="0" dirty="0">
                <a:latin typeface="Candara" panose="020E0502030303020204" pitchFamily="34" charset="0"/>
              </a:rPr>
            </a:br>
            <a:endParaRPr lang="cs-CZ" sz="22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0" y="0"/>
            <a:ext cx="9144000" cy="4941167"/>
          </a:xfrm>
          <a:solidFill>
            <a:schemeClr val="tx2"/>
          </a:solidFill>
        </p:spPr>
        <p:txBody>
          <a:bodyPr anchor="ctr" anchorCtr="0">
            <a:noAutofit/>
          </a:bodyPr>
          <a:lstStyle/>
          <a:p>
            <a:pPr marL="268288" lvl="0" algn="r"/>
            <a:r>
              <a:rPr lang="cs-CZ" sz="40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Valné shromáždění v </a:t>
            </a:r>
            <a:r>
              <a:rPr lang="cs-CZ" sz="4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Bratislavě </a:t>
            </a:r>
            <a:r>
              <a:rPr lang="cs-CZ" sz="32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32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2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</a:t>
            </a:r>
            <a:r>
              <a:rPr lang="cs-CZ" sz="32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12. – 2. 12. </a:t>
            </a:r>
            <a:r>
              <a:rPr lang="cs-CZ" sz="32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2016)</a:t>
            </a:r>
            <a:endParaRPr lang="cs-CZ" sz="32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8288" algn="r"/>
            <a:r>
              <a:rPr lang="cs-CZ" sz="3200" b="1" dirty="0" smtClean="0">
                <a:solidFill>
                  <a:prstClr val="white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Lenka Němcová </a:t>
            </a:r>
            <a:endParaRPr lang="cs-CZ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229200"/>
            <a:ext cx="3055722" cy="1224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-9547" y="4941168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5229200"/>
            <a:ext cx="1296144" cy="1224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59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 fontScale="90000"/>
          </a:bodyPr>
          <a:lstStyle/>
          <a:p>
            <a:pPr marL="268288" algn="l"/>
            <a:r>
              <a:rPr lang="cs-CZ" sz="36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Schválené projekty – ES pro odpady a přeshraniční přepravu odpadů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248473"/>
          </a:xfrm>
        </p:spPr>
        <p:txBody>
          <a:bodyPr>
            <a:normAutofit fontScale="92500" lnSpcReduction="20000"/>
          </a:bodyPr>
          <a:lstStyle/>
          <a:p>
            <a:r>
              <a:rPr lang="cs-CZ" alt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Prosazovací</a:t>
            </a: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akce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Zlepšení implementace a prosazování směrnice o elektronických a elektrických odpadech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TFS (národní kontaktní místa) Dobrá praxe výměnné dny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Konference k odpadům a přeshraniční přepravě odpadů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Projekt o skládkách 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Palivo odvozené (pocházející) z odpadů</a:t>
            </a: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5995297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292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 fontScale="90000"/>
          </a:bodyPr>
          <a:lstStyle/>
          <a:p>
            <a:pPr marL="268288" algn="l"/>
            <a:r>
              <a:rPr lang="cs-CZ" sz="36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Schválené projekty – ES pro průmysl a ovzduší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248473"/>
          </a:xfrm>
        </p:spPr>
        <p:txBody>
          <a:bodyPr>
            <a:normAutofit/>
          </a:bodyPr>
          <a:lstStyle/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Implementace směrnice o průmyslových emisích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Ponaučení získané z havárií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Nařízení k suchozemské těžbě ropy a plynu</a:t>
            </a: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5995297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1984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Schválené projekty – ES pro vodu a půdu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248473"/>
          </a:xfrm>
        </p:spPr>
        <p:txBody>
          <a:bodyPr>
            <a:normAutofit fontScale="92500" lnSpcReduction="20000"/>
          </a:bodyPr>
          <a:lstStyle/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SWETE 3 – ochrana vod v Evropě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Dobrá praxe při snižování znečištění nitráty z farem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Setkání expertního týmu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Snižování množství pesticidů ve vodách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Sdílení dobré praxe v průmyslové úpravě a znovu využití vody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Zpracování základní zprávy podle IED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Konference o vodě a půdě</a:t>
            </a: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5995297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710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 fontScale="90000"/>
          </a:bodyPr>
          <a:lstStyle/>
          <a:p>
            <a:pPr marL="268288" algn="l"/>
            <a:r>
              <a:rPr lang="cs-CZ" sz="36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Schválené projekty – ES pro průřezové nástroje a přístupy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248473"/>
          </a:xfrm>
        </p:spPr>
        <p:txBody>
          <a:bodyPr>
            <a:normAutofit fontScale="85000" lnSpcReduction="10000"/>
          </a:bodyPr>
          <a:lstStyle/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Setkání expertní skupiny a mini konference o datech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Finanční zajištění</a:t>
            </a:r>
          </a:p>
          <a:p>
            <a:r>
              <a:rPr lang="cs-CZ" alt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Drony</a:t>
            </a: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mobilní technologie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IRI (dobrovolné hodnocení inspekčního a dozorového cyklu) ve dvou členských organizacích IMPEL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Dělání správných věcí pro povolování podle směrnice o průmyslových emisích 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Mini konference o regulačních přístupech a setkání expertní skupiny</a:t>
            </a: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5995297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8675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Schválené projekty – ES pro přírodu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248473"/>
          </a:xfrm>
        </p:spPr>
        <p:txBody>
          <a:bodyPr>
            <a:normAutofit/>
          </a:bodyPr>
          <a:lstStyle/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Nelegální zabíjení ptáků – výměna informací a IMPEL ESIX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„Zelené IRI“ v Albánii</a:t>
            </a:r>
          </a:p>
          <a:p>
            <a:pPr lvl="0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Povolování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podle článku 6(3) směrnice o stanovištích </a:t>
            </a:r>
          </a:p>
          <a:p>
            <a:pPr lvl="0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Setkání expertní skupiny 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Forenzní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metody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5995297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0742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Organizační záležitosti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248473"/>
          </a:xfrm>
        </p:spPr>
        <p:txBody>
          <a:bodyPr>
            <a:normAutofit/>
          </a:bodyPr>
          <a:lstStyle/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Diskuse zvýšení členských poplatků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Nezaplacení ČP :  Makedonská inspekce ŽP a Federální 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veřejný servis pro veřejné zdraví, bezpečný potravinový řetězec a </a:t>
            </a: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ŽP  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Schválena změna pravidel IMPEL od 2017 bude každá organizace platit členský poplatek ve výši 5 000,- €</a:t>
            </a:r>
          </a:p>
          <a:p>
            <a:pPr lvl="1"/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5995297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1012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Organizační záležitosti – Rozpočet 2017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24847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5995297"/>
            <a:ext cx="792088" cy="782778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700808"/>
            <a:ext cx="6552728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12347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 fontScale="90000"/>
          </a:bodyPr>
          <a:lstStyle/>
          <a:p>
            <a:pPr marL="268288" algn="l"/>
            <a:r>
              <a:rPr lang="cs-CZ" sz="36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Volba předsedy a místopředsedy IMPEL na 2017 - 2018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2484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Předseda – Chris Dijkens (NL)</a:t>
            </a:r>
          </a:p>
          <a:p>
            <a:pPr marL="0" indent="0">
              <a:buNone/>
            </a:pP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Místopředsedkyně – Ana Isabel Garcia (PT)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5995297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803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 fontScale="90000"/>
          </a:bodyPr>
          <a:lstStyle/>
          <a:p>
            <a:pPr marL="268288" algn="l"/>
            <a:r>
              <a:rPr lang="cs-CZ" sz="36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Volba předsedů a místopředsedů expertních skupin IMPEL na 2017 - 2018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248473"/>
          </a:xfrm>
        </p:spPr>
        <p:txBody>
          <a:bodyPr>
            <a:normAutofit fontScale="92500" lnSpcReduction="10000"/>
          </a:bodyPr>
          <a:lstStyle/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 pro průmysl a ovzduší</a:t>
            </a:r>
          </a:p>
          <a:p>
            <a:pPr lvl="1"/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předseda - Horst </a:t>
            </a: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cs-CZ" altLang="cs-CZ" dirty="0" smtClean="0">
                <a:latin typeface="Calibri"/>
                <a:cs typeface="Times New Roman" panose="02020603050405020304" pitchFamily="18" charset="0"/>
              </a:rPr>
              <a:t>üther (DE)</a:t>
            </a:r>
            <a:endParaRPr lang="cs-CZ" altLang="cs-CZ" dirty="0" smtClean="0">
              <a:latin typeface="Calibri"/>
              <a:cs typeface="Times New Roman" panose="02020603050405020304" pitchFamily="18" charset="0"/>
            </a:endParaRPr>
          </a:p>
          <a:p>
            <a:pPr lvl="1"/>
            <a:r>
              <a:rPr lang="cs-CZ" altLang="cs-CZ" dirty="0" smtClean="0">
                <a:latin typeface="Calibri"/>
                <a:cs typeface="Times New Roman" panose="02020603050405020304" pitchFamily="18" charset="0"/>
              </a:rPr>
              <a:t>místopředseda – Florin </a:t>
            </a:r>
            <a:r>
              <a:rPr lang="cs-CZ" altLang="cs-CZ" dirty="0" smtClean="0">
                <a:latin typeface="Calibri"/>
                <a:cs typeface="Times New Roman" panose="02020603050405020304" pitchFamily="18" charset="0"/>
              </a:rPr>
              <a:t>Homorean (RO)</a:t>
            </a:r>
            <a:endParaRPr lang="cs-CZ" altLang="cs-CZ" dirty="0" smtClean="0">
              <a:latin typeface="Calibri"/>
              <a:cs typeface="Times New Roman" panose="02020603050405020304" pitchFamily="18" charset="0"/>
            </a:endParaRPr>
          </a:p>
          <a:p>
            <a:r>
              <a:rPr lang="cs-CZ" altLang="cs-CZ" dirty="0" smtClean="0">
                <a:latin typeface="Calibri"/>
                <a:cs typeface="Times New Roman" panose="02020603050405020304" pitchFamily="18" charset="0"/>
              </a:rPr>
              <a:t>ES pro přesahové přístupy a nástroje</a:t>
            </a:r>
          </a:p>
          <a:p>
            <a:pPr lvl="1"/>
            <a:r>
              <a:rPr lang="cs-CZ" altLang="cs-CZ" dirty="0" smtClean="0">
                <a:latin typeface="Calibri"/>
                <a:cs typeface="Times New Roman" panose="02020603050405020304" pitchFamily="18" charset="0"/>
              </a:rPr>
              <a:t>Předseda – Simon Bingham (UK)</a:t>
            </a:r>
          </a:p>
          <a:p>
            <a:pPr lvl="1"/>
            <a:r>
              <a:rPr lang="cs-CZ" altLang="cs-CZ" dirty="0" smtClean="0">
                <a:latin typeface="Calibri"/>
                <a:cs typeface="Times New Roman" panose="02020603050405020304" pitchFamily="18" charset="0"/>
              </a:rPr>
              <a:t>Místopředseda – </a:t>
            </a:r>
            <a:r>
              <a:rPr lang="cs-CZ" altLang="cs-CZ" dirty="0" err="1" smtClean="0">
                <a:latin typeface="Calibri"/>
                <a:cs typeface="Times New Roman" panose="02020603050405020304" pitchFamily="18" charset="0"/>
              </a:rPr>
              <a:t>Jesus</a:t>
            </a:r>
            <a:r>
              <a:rPr lang="cs-CZ" altLang="cs-CZ" dirty="0" smtClean="0">
                <a:latin typeface="Calibri"/>
                <a:cs typeface="Times New Roman" panose="02020603050405020304" pitchFamily="18" charset="0"/>
              </a:rPr>
              <a:t> </a:t>
            </a:r>
            <a:r>
              <a:rPr lang="cs-CZ" altLang="cs-CZ" dirty="0" err="1" smtClean="0">
                <a:latin typeface="Calibri"/>
                <a:cs typeface="Times New Roman" panose="02020603050405020304" pitchFamily="18" charset="0"/>
              </a:rPr>
              <a:t>Ocio</a:t>
            </a:r>
            <a:r>
              <a:rPr lang="cs-CZ" altLang="cs-CZ" dirty="0" smtClean="0">
                <a:latin typeface="Calibri"/>
                <a:cs typeface="Times New Roman" panose="02020603050405020304" pitchFamily="18" charset="0"/>
              </a:rPr>
              <a:t> (ES)</a:t>
            </a:r>
          </a:p>
          <a:p>
            <a:r>
              <a:rPr lang="cs-CZ" altLang="cs-CZ" dirty="0" smtClean="0">
                <a:latin typeface="Calibri"/>
                <a:cs typeface="Times New Roman" panose="02020603050405020304" pitchFamily="18" charset="0"/>
              </a:rPr>
              <a:t>ES pro odpady a přeshraniční </a:t>
            </a:r>
            <a:r>
              <a:rPr lang="cs-CZ" altLang="cs-CZ" dirty="0" err="1" smtClean="0">
                <a:latin typeface="Calibri"/>
                <a:cs typeface="Times New Roman" panose="02020603050405020304" pitchFamily="18" charset="0"/>
              </a:rPr>
              <a:t>přep</a:t>
            </a:r>
            <a:r>
              <a:rPr lang="cs-CZ" altLang="cs-CZ" dirty="0" smtClean="0">
                <a:latin typeface="Calibri"/>
                <a:cs typeface="Times New Roman" panose="02020603050405020304" pitchFamily="18" charset="0"/>
              </a:rPr>
              <a:t>. Odpadů</a:t>
            </a:r>
          </a:p>
          <a:p>
            <a:pPr lvl="1"/>
            <a:r>
              <a:rPr lang="cs-CZ" altLang="cs-CZ" dirty="0" smtClean="0">
                <a:latin typeface="Calibri"/>
                <a:cs typeface="Times New Roman" panose="02020603050405020304" pitchFamily="18" charset="0"/>
              </a:rPr>
              <a:t>Marine de Gier (NL)</a:t>
            </a:r>
          </a:p>
          <a:p>
            <a:pPr lvl="1"/>
            <a:r>
              <a:rPr lang="cs-CZ" altLang="cs-CZ" dirty="0" err="1" smtClean="0">
                <a:latin typeface="Calibri"/>
                <a:cs typeface="Times New Roman" panose="02020603050405020304" pitchFamily="18" charset="0"/>
              </a:rPr>
              <a:t>Alison</a:t>
            </a:r>
            <a:r>
              <a:rPr lang="cs-CZ" altLang="cs-CZ" dirty="0" smtClean="0">
                <a:latin typeface="Calibri"/>
                <a:cs typeface="Times New Roman" panose="02020603050405020304" pitchFamily="18" charset="0"/>
              </a:rPr>
              <a:t> Townley (UK)</a:t>
            </a:r>
            <a:endParaRPr lang="cs-CZ" altLang="cs-CZ" dirty="0">
              <a:latin typeface="Calibri"/>
              <a:cs typeface="Times New Roman" panose="02020603050405020304" pitchFamily="18" charset="0"/>
            </a:endParaRPr>
          </a:p>
          <a:p>
            <a:pPr lvl="1"/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5995297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8997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 fontScale="90000"/>
          </a:bodyPr>
          <a:lstStyle/>
          <a:p>
            <a:pPr marL="268288" algn="l"/>
            <a:r>
              <a:rPr lang="cs-CZ" sz="36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Volba předsedů a místopředsedů expertních skupin IMPEL na 2017 - 2018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248473"/>
          </a:xfrm>
        </p:spPr>
        <p:txBody>
          <a:bodyPr>
            <a:normAutofit/>
          </a:bodyPr>
          <a:lstStyle/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 pro vodu a půdu</a:t>
            </a:r>
          </a:p>
          <a:p>
            <a:pPr lvl="1"/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předseda – Giuseppe Sgorbati (IT)</a:t>
            </a:r>
            <a:endParaRPr lang="cs-CZ" altLang="cs-CZ" dirty="0" smtClean="0">
              <a:latin typeface="Calibri"/>
              <a:cs typeface="Times New Roman" panose="02020603050405020304" pitchFamily="18" charset="0"/>
            </a:endParaRPr>
          </a:p>
          <a:p>
            <a:pPr lvl="1"/>
            <a:r>
              <a:rPr lang="cs-CZ" altLang="cs-CZ" dirty="0" smtClean="0">
                <a:latin typeface="Calibri"/>
                <a:cs typeface="Times New Roman" panose="02020603050405020304" pitchFamily="18" charset="0"/>
              </a:rPr>
              <a:t>místopředseda – Paul </a:t>
            </a:r>
            <a:r>
              <a:rPr lang="cs-CZ" altLang="cs-CZ" dirty="0" err="1" smtClean="0">
                <a:latin typeface="Calibri"/>
                <a:cs typeface="Times New Roman" panose="02020603050405020304" pitchFamily="18" charset="0"/>
              </a:rPr>
              <a:t>Hickey</a:t>
            </a:r>
            <a:r>
              <a:rPr lang="cs-CZ" altLang="cs-CZ" dirty="0" smtClean="0">
                <a:latin typeface="Calibri"/>
                <a:cs typeface="Times New Roman" panose="02020603050405020304" pitchFamily="18" charset="0"/>
              </a:rPr>
              <a:t> (UK)</a:t>
            </a:r>
          </a:p>
          <a:p>
            <a:r>
              <a:rPr lang="cs-CZ" altLang="cs-CZ" dirty="0" smtClean="0">
                <a:latin typeface="Calibri"/>
                <a:cs typeface="Times New Roman" panose="02020603050405020304" pitchFamily="18" charset="0"/>
              </a:rPr>
              <a:t>ES pro přírodu</a:t>
            </a:r>
          </a:p>
          <a:p>
            <a:pPr lvl="1"/>
            <a:r>
              <a:rPr lang="cs-CZ" altLang="cs-CZ" dirty="0" smtClean="0">
                <a:latin typeface="Calibri"/>
                <a:cs typeface="Times New Roman" panose="02020603050405020304" pitchFamily="18" charset="0"/>
              </a:rPr>
              <a:t>Předseda – John Visbeen (NL)</a:t>
            </a:r>
          </a:p>
          <a:p>
            <a:pPr lvl="1"/>
            <a:r>
              <a:rPr lang="cs-CZ" altLang="cs-CZ" dirty="0" smtClean="0">
                <a:latin typeface="Calibri"/>
                <a:cs typeface="Times New Roman" panose="02020603050405020304" pitchFamily="18" charset="0"/>
              </a:rPr>
              <a:t>Místopředseda – Andrea </a:t>
            </a:r>
            <a:r>
              <a:rPr lang="cs-CZ" altLang="cs-CZ" dirty="0" err="1" smtClean="0">
                <a:latin typeface="Calibri"/>
                <a:cs typeface="Times New Roman" panose="02020603050405020304" pitchFamily="18" charset="0"/>
              </a:rPr>
              <a:t>Slapnik</a:t>
            </a:r>
            <a:r>
              <a:rPr lang="cs-CZ" altLang="cs-CZ" dirty="0" smtClean="0">
                <a:latin typeface="Calibri"/>
                <a:cs typeface="Times New Roman" panose="02020603050405020304" pitchFamily="18" charset="0"/>
              </a:rPr>
              <a:t> (SI)</a:t>
            </a:r>
          </a:p>
          <a:p>
            <a:pPr marL="0" indent="0">
              <a:buNone/>
            </a:pPr>
            <a:endParaRPr lang="cs-CZ" altLang="cs-CZ" dirty="0">
              <a:latin typeface="Calibri"/>
              <a:cs typeface="Times New Roman" panose="02020603050405020304" pitchFamily="18" charset="0"/>
            </a:endParaRPr>
          </a:p>
          <a:p>
            <a:pPr lvl="1"/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5995297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945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 fontScale="90000"/>
          </a:bodyPr>
          <a:lstStyle/>
          <a:p>
            <a:pPr marL="268288" algn="l"/>
            <a:r>
              <a:rPr lang="cs-CZ" sz="36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úspěšných příběhů (IRI) – Změny legislativy v Rumunsku a Itálii</a:t>
            </a:r>
            <a:endParaRPr lang="en-US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248473"/>
          </a:xfrm>
        </p:spPr>
        <p:txBody>
          <a:bodyPr>
            <a:normAutofit/>
          </a:bodyPr>
          <a:lstStyle/>
          <a:p>
            <a:pPr lvl="0"/>
            <a:r>
              <a:rPr lang="cs-CZ" altLang="cs-CZ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„Zelené IRI 2014“ v Rumunsku a implementování doporučení hodnotitelů:</a:t>
            </a:r>
          </a:p>
          <a:p>
            <a:pPr lvl="1"/>
            <a:r>
              <a:rPr lang="cs-CZ" altLang="cs-CZ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Změněn zákon – rámec plánování inspekcí v rámci směrnice o ptácích a směrnice o stanovištích</a:t>
            </a:r>
          </a:p>
          <a:p>
            <a:pPr lvl="1"/>
            <a:r>
              <a:rPr lang="cs-CZ" altLang="cs-CZ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Rychlost v deltě Dunaje omezena na 20 km/h.</a:t>
            </a:r>
          </a:p>
          <a:p>
            <a:pPr lvl="1"/>
            <a:r>
              <a:rPr lang="cs-CZ" altLang="cs-CZ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Vjezd pouze s platným povolením</a:t>
            </a:r>
          </a:p>
          <a:p>
            <a:pPr lvl="1"/>
            <a:r>
              <a:rPr lang="cs-CZ" altLang="cs-CZ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základě hodnotitelů také nakoupeno více lodí a navýšeny prostředky na palivo</a:t>
            </a:r>
            <a:endParaRPr lang="cs-CZ" altLang="cs-CZ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cs-CZ" dirty="0" smtClean="0"/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5937956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6791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Další Valné shromáždění IMPEL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248473"/>
          </a:xfrm>
        </p:spPr>
        <p:txBody>
          <a:bodyPr>
            <a:normAutofit/>
          </a:bodyPr>
          <a:lstStyle/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7. 12. – 8. 12. 2017 v </a:t>
            </a:r>
            <a:r>
              <a:rPr lang="cs-CZ" alt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Talinu</a:t>
            </a:r>
            <a:endParaRPr lang="cs-CZ" alt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5995297"/>
            <a:ext cx="792088" cy="782778"/>
          </a:xfrm>
          <a:prstGeom prst="rect">
            <a:avLst/>
          </a:prstGeom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021805"/>
            <a:ext cx="3240360" cy="2271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694" y="3881355"/>
            <a:ext cx="2742774" cy="1859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2021805"/>
            <a:ext cx="2448272" cy="1859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50568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4406901"/>
            <a:ext cx="9143999" cy="966315"/>
          </a:xfrm>
          <a:solidFill>
            <a:schemeClr val="bg1"/>
          </a:solidFill>
          <a:ln w="6350"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pPr marL="268288"/>
            <a:r>
              <a:rPr lang="cs-CZ" sz="1800" b="0" dirty="0" smtClean="0">
                <a:latin typeface="Candara" panose="020E0502030303020204" pitchFamily="34" charset="0"/>
              </a:rPr>
              <a:t/>
            </a:r>
            <a:br>
              <a:rPr lang="cs-CZ" sz="1800" b="0" dirty="0" smtClean="0">
                <a:latin typeface="Candara" panose="020E0502030303020204" pitchFamily="34" charset="0"/>
              </a:rPr>
            </a:br>
            <a:r>
              <a:rPr lang="cs-CZ" sz="1800" b="0" dirty="0" smtClean="0">
                <a:latin typeface="Candara" panose="020E0502030303020204" pitchFamily="34" charset="0"/>
              </a:rPr>
              <a:t/>
            </a:r>
            <a:br>
              <a:rPr lang="cs-CZ" sz="1800" b="0" dirty="0" smtClean="0">
                <a:latin typeface="Candara" panose="020E0502030303020204" pitchFamily="34" charset="0"/>
              </a:rPr>
            </a:br>
            <a:r>
              <a:rPr lang="cs-CZ" sz="1800" b="0" dirty="0">
                <a:latin typeface="Candara" panose="020E0502030303020204" pitchFamily="34" charset="0"/>
              </a:rPr>
              <a:t/>
            </a:r>
            <a:br>
              <a:rPr lang="cs-CZ" sz="1800" b="0" dirty="0">
                <a:latin typeface="Candara" panose="020E0502030303020204" pitchFamily="34" charset="0"/>
              </a:rPr>
            </a:br>
            <a:endParaRPr lang="cs-CZ" sz="22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0" y="0"/>
            <a:ext cx="9144000" cy="4941167"/>
          </a:xfrm>
          <a:solidFill>
            <a:schemeClr val="tx2"/>
          </a:solidFill>
        </p:spPr>
        <p:txBody>
          <a:bodyPr anchor="ctr" anchorCtr="0">
            <a:noAutofit/>
          </a:bodyPr>
          <a:lstStyle/>
          <a:p>
            <a:pPr marL="268288" algn="ctr"/>
            <a:endParaRPr lang="cs-CZ" sz="4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8288" algn="ctr"/>
            <a:r>
              <a:rPr lang="cs-CZ" sz="4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pozornosti</a:t>
            </a:r>
          </a:p>
          <a:p>
            <a:pPr marL="268288" algn="r"/>
            <a:endParaRPr lang="cs-CZ" sz="4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8288" algn="r"/>
            <a:r>
              <a:rPr lang="cs-CZ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Lenka Němcová</a:t>
            </a:r>
            <a:endParaRPr lang="cs-CZ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8288" algn="r"/>
            <a: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cs-CZ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enka.nemcova@cizp.cz</a:t>
            </a:r>
          </a:p>
          <a:p>
            <a:pPr marL="268288" algn="r"/>
            <a:r>
              <a:rPr lang="cs-CZ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www.cizp.cz</a:t>
            </a:r>
            <a:endParaRPr lang="cs-CZ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229200"/>
            <a:ext cx="3055722" cy="1224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-9547" y="4941168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-1188640" y="393305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5978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 fontScale="90000"/>
          </a:bodyPr>
          <a:lstStyle/>
          <a:p>
            <a:pPr marL="268288" algn="l"/>
            <a:r>
              <a:rPr lang="cs-CZ" sz="32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úspěšných příběhů (IRI) – Změny legislativy v Rumunsku a Itálii</a:t>
            </a:r>
            <a:endParaRPr lang="en-US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248473"/>
          </a:xfrm>
        </p:spPr>
        <p:txBody>
          <a:bodyPr>
            <a:normAutofit/>
          </a:bodyPr>
          <a:lstStyle/>
          <a:p>
            <a:r>
              <a:rPr lang="cs-CZ" altLang="cs-CZ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dodatek k loveckému zákonu</a:t>
            </a:r>
          </a:p>
          <a:p>
            <a:pPr lvl="1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Nyní za lovení v deltě Dunaje bez povolení možnost odsouzení od 6 měsíců do 3 let</a:t>
            </a:r>
          </a:p>
          <a:p>
            <a:pPr lvl="1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 udělení povolení lovu v chráněných oblastech</a:t>
            </a:r>
          </a:p>
          <a:p>
            <a:pPr lvl="1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Více integrovaných inspekcí s policií a celníky</a:t>
            </a:r>
          </a:p>
          <a:p>
            <a:pPr lvl="1"/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5937956"/>
            <a:ext cx="792088" cy="782778"/>
          </a:xfrm>
          <a:prstGeom prst="rect">
            <a:avLst/>
          </a:prstGeom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595" y="3889776"/>
            <a:ext cx="2466975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3275" y="3875881"/>
            <a:ext cx="2457450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1" y="3890358"/>
            <a:ext cx="2448272" cy="1872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7178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 fontScale="90000"/>
          </a:bodyPr>
          <a:lstStyle/>
          <a:p>
            <a:pPr marL="268288" algn="l"/>
            <a:r>
              <a:rPr lang="cs-CZ" sz="32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úspěšných příběhů (IRI) – Změny legislativy v Rumunsku a Itálii</a:t>
            </a:r>
            <a:endParaRPr lang="en-US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248473"/>
          </a:xfrm>
        </p:spPr>
        <p:txBody>
          <a:bodyPr>
            <a:normAutofit fontScale="92500"/>
          </a:bodyPr>
          <a:lstStyle/>
          <a:p>
            <a:r>
              <a:rPr lang="cs-CZ" altLang="cs-CZ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IRI v Itálii</a:t>
            </a:r>
          </a:p>
          <a:p>
            <a:pPr lvl="1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21 regionálních agentur (ARPA)</a:t>
            </a:r>
          </a:p>
          <a:p>
            <a:pPr lvl="1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Každá agentura vlastní rozpočet a vlastní priority</a:t>
            </a:r>
          </a:p>
          <a:p>
            <a:pPr lvl="1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Doporučení – odstranit rozdíly mezi regiony</a:t>
            </a:r>
          </a:p>
          <a:p>
            <a:pPr lvl="1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Stanovené minimum činností pro jednotlivý region</a:t>
            </a:r>
          </a:p>
          <a:p>
            <a:pPr lvl="1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Používají upravený program IRAM na plánování inspekcí IPPC</a:t>
            </a:r>
          </a:p>
          <a:p>
            <a:pPr lvl="1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ostatní inspekce plánovány na základě rizik – indikátor zranitelnosti území + indikátor kvality ŽP</a:t>
            </a:r>
          </a:p>
          <a:p>
            <a:pPr lvl="1"/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5937956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182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Noví národní koordinátoři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248473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Španělsko – Katia Juarez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Carrena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Litva – Svetlana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Ofvestrom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Malta – Nadine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Merciera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b="1" dirty="0" smtClean="0"/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5937956"/>
            <a:ext cx="792088" cy="782778"/>
          </a:xfrm>
          <a:prstGeom prst="rect">
            <a:avLst/>
          </a:prstGeom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291" y="3645024"/>
            <a:ext cx="162447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3651773"/>
            <a:ext cx="1656184" cy="1070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3651773"/>
            <a:ext cx="2016224" cy="1070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2799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Schváleny zprávy k projektům 2016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248473"/>
          </a:xfrm>
        </p:spPr>
        <p:txBody>
          <a:bodyPr>
            <a:normAutofit/>
          </a:bodyPr>
          <a:lstStyle/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Implementace směrnice o průmyslových emisích – příručka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Plánování inspekcí přeshraniční přepravy odpadů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Finanční zajištění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IRI Turecko, IRI Itálie + IRI Rakousko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Dělání správných věcí pro povolování v ŽP</a:t>
            </a:r>
          </a:p>
          <a:p>
            <a:endParaRPr lang="en-US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5937956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3349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Informace z EK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248473"/>
          </a:xfrm>
        </p:spPr>
        <p:txBody>
          <a:bodyPr>
            <a:normAutofit fontScale="92500"/>
          </a:bodyPr>
          <a:lstStyle/>
          <a:p>
            <a:r>
              <a:rPr lang="cs-CZ" alt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ochota zvýšit od roku 2018 příspěvek z LIFE + (z 500 000,- € na 600 000,- €)</a:t>
            </a:r>
          </a:p>
          <a:p>
            <a:r>
              <a:rPr lang="cs-CZ" alt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Možnost spolupodílet se na hrazení IMPEL konferencí</a:t>
            </a:r>
          </a:p>
          <a:p>
            <a:r>
              <a:rPr lang="cs-CZ" alt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Možnost využít </a:t>
            </a:r>
            <a:r>
              <a:rPr lang="cs-CZ" altLang="cs-CZ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Life</a:t>
            </a:r>
            <a:r>
              <a:rPr lang="cs-CZ" alt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projekt fond na určitý projekt</a:t>
            </a:r>
          </a:p>
          <a:p>
            <a:r>
              <a:rPr lang="cs-CZ" alt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Možnost hradit překlady</a:t>
            </a:r>
          </a:p>
          <a:p>
            <a:r>
              <a:rPr lang="cs-CZ" alt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Iniciativa „Zajištění souladu s legislativou“ – interní diskuse v lednu 2017, poté konference zainteresovaných stran – pozván bude i zástupce IMPEL</a:t>
            </a:r>
          </a:p>
          <a:p>
            <a:endParaRPr lang="en-US" alt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5937956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9123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LIFE SWEAP projekt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248473"/>
          </a:xfrm>
        </p:spPr>
        <p:txBody>
          <a:bodyPr>
            <a:normAutofit lnSpcReduction="10000"/>
          </a:bodyPr>
          <a:lstStyle/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odpady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zažádáno v roce 2016 – po termínu</a:t>
            </a:r>
          </a:p>
          <a:p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ude aktualizován a v září bude požádáno opět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zahájení </a:t>
            </a: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 červenci 2018, ukončení 2023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školení </a:t>
            </a: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 celníky, komunikace sdílení znalostí a informací o kriminálním vyšetřování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 60 % + spolufinancování 40 % VB a Švýcarsko 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5937956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158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Spolupráce s ostatními sítěmi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248473"/>
          </a:xfrm>
        </p:spPr>
        <p:txBody>
          <a:bodyPr>
            <a:normAutofit fontScale="92500" lnSpcReduction="20000"/>
          </a:bodyPr>
          <a:lstStyle/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THEMIS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EUFJE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ENPE</a:t>
            </a:r>
          </a:p>
          <a:p>
            <a:r>
              <a:rPr lang="cs-CZ" alt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EnviCrimeNet</a:t>
            </a:r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Síť ředitelů evropských agentur pro životní prostředí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ENCA – síť ředitelů evropských agentur životního prostředí zabývajících se ochranou přírody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5937956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411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 CIZP_sablona_sablona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 CIZP_sablona_sablona</Template>
  <TotalTime>1963</TotalTime>
  <Words>821</Words>
  <Application>Microsoft Office PowerPoint</Application>
  <PresentationFormat>Předvádění na obrazovce (4:3)</PresentationFormat>
  <Paragraphs>192</Paragraphs>
  <Slides>21</Slides>
  <Notes>20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PPT CIZP_sablona_sablona</vt:lpstr>
      <vt:lpstr>   </vt:lpstr>
      <vt:lpstr>Prezentace úspěšných příběhů (IRI) – Změny legislativy v Rumunsku a Itálii</vt:lpstr>
      <vt:lpstr>Prezentace úspěšných příběhů (IRI) – Změny legislativy v Rumunsku a Itálii</vt:lpstr>
      <vt:lpstr>Prezentace úspěšných příběhů (IRI) – Změny legislativy v Rumunsku a Itálii</vt:lpstr>
      <vt:lpstr>Noví národní koordinátoři</vt:lpstr>
      <vt:lpstr>Schváleny zprávy k projektům 2016</vt:lpstr>
      <vt:lpstr> Informace z EK</vt:lpstr>
      <vt:lpstr>LIFE SWEAP projekt</vt:lpstr>
      <vt:lpstr>Spolupráce s ostatními sítěmi</vt:lpstr>
      <vt:lpstr>Schválené projekty – ES pro odpady a přeshraniční přepravu odpadů</vt:lpstr>
      <vt:lpstr>Schválené projekty – ES pro průmysl a ovzduší</vt:lpstr>
      <vt:lpstr>Schválené projekty – ES pro vodu a půdu</vt:lpstr>
      <vt:lpstr>Schválené projekty – ES pro průřezové nástroje a přístupy</vt:lpstr>
      <vt:lpstr>Schválené projekty – ES pro přírodu</vt:lpstr>
      <vt:lpstr>Organizační záležitosti</vt:lpstr>
      <vt:lpstr>Organizační záležitosti – Rozpočet 2017</vt:lpstr>
      <vt:lpstr>Volba předsedy a místopředsedy IMPEL na 2017 - 2018</vt:lpstr>
      <vt:lpstr>Volba předsedů a místopředsedů expertních skupin IMPEL na 2017 - 2018</vt:lpstr>
      <vt:lpstr>Volba předsedů a místopředsedů expertních skupin IMPEL na 2017 - 2018</vt:lpstr>
      <vt:lpstr>Další Valné shromáždění IMPEL</vt:lpstr>
      <vt:lpstr>   </vt:lpstr>
    </vt:vector>
  </TitlesOfParts>
  <Company>Česká inspekce životního prostředí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</dc:title>
  <dc:creator>Burketová Radka</dc:creator>
  <cp:lastModifiedBy>Němcová Lenka</cp:lastModifiedBy>
  <cp:revision>59</cp:revision>
  <cp:lastPrinted>2015-01-27T14:42:45Z</cp:lastPrinted>
  <dcterms:created xsi:type="dcterms:W3CDTF">2015-02-27T12:32:44Z</dcterms:created>
  <dcterms:modified xsi:type="dcterms:W3CDTF">2017-06-27T08:16:44Z</dcterms:modified>
</cp:coreProperties>
</file>