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67" r:id="rId2"/>
    <p:sldId id="278" r:id="rId3"/>
    <p:sldId id="268" r:id="rId4"/>
    <p:sldId id="269" r:id="rId5"/>
    <p:sldId id="270" r:id="rId6"/>
    <p:sldId id="273" r:id="rId7"/>
    <p:sldId id="271" r:id="rId8"/>
    <p:sldId id="276" r:id="rId9"/>
    <p:sldId id="274" r:id="rId10"/>
    <p:sldId id="277" r:id="rId11"/>
    <p:sldId id="275" r:id="rId12"/>
    <p:sldId id="272" r:id="rId13"/>
  </p:sldIdLst>
  <p:sldSz cx="13004800" cy="97536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+mn-ea"/>
        <a:cs typeface="+mn-cs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D2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52" d="100"/>
          <a:sy n="52" d="100"/>
        </p:scale>
        <p:origin x="-726" y="-90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fld id="{86393AB9-D8C4-496C-8CA9-ACA43624681E}" type="datetimeFigureOut">
              <a:rPr lang="cs-CZ"/>
              <a:pPr>
                <a:defRPr/>
              </a:pPr>
              <a:t>2.6.2016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B3192D-5C68-4C88-9819-659953AD2CC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fld id="{6005A8DD-F866-4A35-8399-1E393A383CB4}" type="datetimeFigureOut">
              <a:rPr lang="cs-CZ"/>
              <a:pPr>
                <a:defRPr/>
              </a:pPr>
              <a:t>2.6.2016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21A045B-979C-4A7D-A42A-DF3C4E85707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7200">
                <a:latin typeface="+mj-lt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>
              <a:sym typeface="Myriad Pro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27" name="Rectangle 1"/>
          <p:cNvSpPr>
            <a:spLocks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>
                <a:sym typeface="Myriad Pro" charset="0"/>
              </a:rPr>
              <a:t>Click to edit Master text styles</a:t>
            </a:r>
          </a:p>
          <a:p>
            <a:pPr lvl="1"/>
            <a:r>
              <a:rPr lang="en-US" altLang="cs-CZ" smtClean="0">
                <a:sym typeface="Myriad Pro" charset="0"/>
              </a:rPr>
              <a:t>Second level</a:t>
            </a:r>
          </a:p>
          <a:p>
            <a:pPr lvl="2"/>
            <a:r>
              <a:rPr lang="en-US" altLang="cs-CZ" smtClean="0">
                <a:sym typeface="Myriad Pro" charset="0"/>
              </a:rPr>
              <a:t>Third level</a:t>
            </a:r>
          </a:p>
          <a:p>
            <a:pPr lvl="3"/>
            <a:r>
              <a:rPr lang="en-US" altLang="cs-CZ" smtClean="0">
                <a:sym typeface="Myriad Pro" charset="0"/>
              </a:rPr>
              <a:t>Fourth level</a:t>
            </a:r>
          </a:p>
          <a:p>
            <a:pPr lvl="4"/>
            <a:r>
              <a:rPr lang="en-US" altLang="cs-CZ" smtClean="0">
                <a:sym typeface="Myriad Pro" charset="0"/>
              </a:rPr>
              <a:t>Fifth level</a:t>
            </a:r>
          </a:p>
        </p:txBody>
      </p:sp>
      <p:sp>
        <p:nvSpPr>
          <p:cNvPr id="102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>
                <a:sym typeface="Myriad Pro Bold Con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Myriad Pro Bold Con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q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1pPr>
      <a:lvl2pPr marL="1162050" indent="-533400" algn="l" defTabSz="1162050" rtl="0" eaLnBrk="0" fontAlgn="base" hangingPunct="0">
        <a:spcBef>
          <a:spcPct val="0"/>
        </a:spcBef>
        <a:spcAft>
          <a:spcPct val="0"/>
        </a:spcAft>
        <a:buFont typeface="Wingdings" pitchFamily="2" charset="2"/>
        <a:buChar char="§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2pPr>
      <a:lvl3pPr marL="1790700" indent="-571500" algn="l" rtl="0" eaLnBrk="0" fontAlgn="base" hangingPunct="0">
        <a:spcBef>
          <a:spcPct val="0"/>
        </a:spcBef>
        <a:spcAft>
          <a:spcPct val="0"/>
        </a:spcAft>
        <a:buChar char="-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3pPr>
      <a:lvl4pPr marL="2324100" indent="-571500" algn="l" rtl="0" eaLnBrk="0" fontAlgn="base" hangingPunct="0">
        <a:spcBef>
          <a:spcPct val="0"/>
        </a:spcBef>
        <a:spcAft>
          <a:spcPct val="0"/>
        </a:spcAft>
        <a:buFont typeface="Arial" charset="0"/>
        <a:buChar char="•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4pPr>
      <a:lvl5pPr marL="2781300" indent="-571500" algn="l" rtl="0" eaLnBrk="0" fontAlgn="base" hangingPunct="0">
        <a:spcBef>
          <a:spcPct val="0"/>
        </a:spcBef>
        <a:spcAft>
          <a:spcPct val="0"/>
        </a:spcAft>
        <a:buChar char="-"/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Infringementová řízení</a:t>
            </a:r>
          </a:p>
        </p:txBody>
      </p:sp>
      <p:sp>
        <p:nvSpPr>
          <p:cNvPr id="4099" name="Zástupný symbol pro obsah 13"/>
          <p:cNvSpPr>
            <a:spLocks noGrp="1"/>
          </p:cNvSpPr>
          <p:nvPr>
            <p:ph idx="1"/>
          </p:nvPr>
        </p:nvSpPr>
        <p:spPr>
          <a:xfrm>
            <a:off x="1270000" y="2284413"/>
            <a:ext cx="10464800" cy="5761037"/>
          </a:xfrm>
        </p:spPr>
        <p:txBody>
          <a:bodyPr/>
          <a:lstStyle/>
          <a:p>
            <a:pPr marL="1752600" lvl="3" indent="-1752600" algn="ctr">
              <a:buFont typeface="Arial" charset="0"/>
              <a:buNone/>
            </a:pPr>
            <a:endParaRPr lang="cs-CZ" altLang="cs-CZ" smtClean="0"/>
          </a:p>
          <a:p>
            <a:pPr marL="1752600" lvl="3" indent="-1752600" algn="ctr">
              <a:buFont typeface="Arial" charset="0"/>
              <a:buNone/>
            </a:pPr>
            <a:r>
              <a:rPr lang="cs-CZ" altLang="cs-CZ" smtClean="0"/>
              <a:t>Petra Galiová</a:t>
            </a:r>
          </a:p>
          <a:p>
            <a:pPr marL="1752600" lvl="3" indent="-1752600" algn="ctr">
              <a:buFont typeface="Arial" charset="0"/>
              <a:buNone/>
            </a:pPr>
            <a:r>
              <a:rPr lang="cs-CZ" altLang="cs-CZ" smtClean="0"/>
              <a:t>Odbor mezinárodních vztahů</a:t>
            </a:r>
          </a:p>
          <a:p>
            <a:pPr marL="1752600" lvl="3" indent="-1752600" algn="ctr">
              <a:buFont typeface="Arial" charset="0"/>
              <a:buNone/>
            </a:pPr>
            <a:r>
              <a:rPr lang="cs-CZ" altLang="cs-CZ" smtClean="0"/>
              <a:t>Oddělení infringementu</a:t>
            </a:r>
          </a:p>
          <a:p>
            <a:pPr marL="1752600" lvl="3" indent="-1752600" algn="ctr">
              <a:buFont typeface="Arial" charset="0"/>
              <a:buNone/>
            </a:pPr>
            <a:endParaRPr lang="cs-CZ" altLang="cs-CZ" sz="2800" smtClean="0"/>
          </a:p>
          <a:p>
            <a:pPr marL="1752600" lvl="3" indent="-1752600" algn="ctr">
              <a:buFont typeface="Arial" charset="0"/>
              <a:buNone/>
            </a:pPr>
            <a:endParaRPr lang="cs-CZ" altLang="cs-CZ" sz="2800" smtClean="0"/>
          </a:p>
          <a:p>
            <a:pPr marL="1752600" lvl="3" indent="-1752600" algn="ctr">
              <a:buFont typeface="Arial" charset="0"/>
              <a:buNone/>
            </a:pPr>
            <a:endParaRPr lang="cs-CZ" altLang="cs-CZ" sz="2800" smtClean="0"/>
          </a:p>
          <a:p>
            <a:pPr marL="1752600" lvl="3" indent="-1752600" algn="ctr">
              <a:buFont typeface="Arial" charset="0"/>
              <a:buNone/>
            </a:pPr>
            <a:endParaRPr lang="cs-CZ" altLang="cs-CZ" sz="2800" smtClean="0"/>
          </a:p>
          <a:p>
            <a:pPr marL="1752600" lvl="3" indent="-1752600" algn="ctr">
              <a:buFont typeface="Arial" charset="0"/>
              <a:buNone/>
            </a:pPr>
            <a:r>
              <a:rPr lang="cs-CZ" altLang="cs-CZ" sz="2800" smtClean="0"/>
              <a:t>Česká inspekce životního prostředí</a:t>
            </a:r>
          </a:p>
          <a:p>
            <a:pPr marL="1752600" lvl="3" indent="-1752600" algn="ctr">
              <a:buFont typeface="Arial" charset="0"/>
              <a:buNone/>
            </a:pPr>
            <a:r>
              <a:rPr lang="cs-CZ" altLang="cs-CZ" sz="2800" smtClean="0"/>
              <a:t>Praha, 2. června 2016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Aktuální stav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1246188" y="2284413"/>
            <a:ext cx="10464800" cy="5761037"/>
          </a:xfrm>
        </p:spPr>
        <p:txBody>
          <a:bodyPr/>
          <a:lstStyle/>
          <a:p>
            <a:r>
              <a:rPr lang="cs-CZ" smtClean="0"/>
              <a:t>1</a:t>
            </a:r>
            <a:r>
              <a:rPr lang="cs-CZ" smtClean="0">
                <a:latin typeface="Arial" charset="0"/>
              </a:rPr>
              <a:t>5</a:t>
            </a:r>
            <a:r>
              <a:rPr lang="cs-CZ" smtClean="0"/>
              <a:t> řízení EU Pilot</a:t>
            </a:r>
            <a:endParaRPr lang="cs-CZ" smtClean="0">
              <a:latin typeface="Arial" charset="0"/>
            </a:endParaRPr>
          </a:p>
          <a:p>
            <a:pPr lvl="1">
              <a:buFont typeface="Wingdings" pitchFamily="2" charset="2"/>
              <a:buNone/>
            </a:pPr>
            <a:r>
              <a:rPr lang="cs-CZ" smtClean="0">
                <a:latin typeface="Arial" charset="0"/>
              </a:rPr>
              <a:t>Posuzování vlivů na ŽP, oblast ovzduší, EVL</a:t>
            </a:r>
          </a:p>
          <a:p>
            <a:pPr lvl="1">
              <a:buFont typeface="Wingdings" pitchFamily="2" charset="2"/>
              <a:buNone/>
            </a:pPr>
            <a:endParaRPr lang="cs-CZ" smtClean="0">
              <a:latin typeface="Arial" charset="0"/>
            </a:endParaRPr>
          </a:p>
          <a:p>
            <a:r>
              <a:rPr lang="cs-CZ" smtClean="0"/>
              <a:t>11 infringementových řízení</a:t>
            </a:r>
            <a:endParaRPr lang="cs-CZ" smtClean="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cs-CZ" smtClean="0">
                <a:latin typeface="Arial" charset="0"/>
              </a:rPr>
              <a:t>	„Vede“ oblast odpadů, posuzování vlivů na ŽP</a:t>
            </a:r>
          </a:p>
          <a:p>
            <a:endParaRPr lang="cs-CZ" smtClean="0"/>
          </a:p>
          <a:p>
            <a:endParaRPr lang="cs-CZ" smtClean="0">
              <a:latin typeface="Arial" charset="0"/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Přímé žaloby,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413"/>
            <a:ext cx="10464800" cy="5761037"/>
          </a:xfrm>
        </p:spPr>
        <p:txBody>
          <a:bodyPr/>
          <a:lstStyle/>
          <a:p>
            <a:r>
              <a:rPr lang="cs-CZ" smtClean="0"/>
              <a:t>Žaloba proti orgánům Unie</a:t>
            </a:r>
          </a:p>
          <a:p>
            <a:pPr lvl="1"/>
            <a:r>
              <a:rPr lang="cs-CZ" smtClean="0"/>
              <a:t>Lhůta 2 měsíce od doručení!</a:t>
            </a:r>
          </a:p>
          <a:p>
            <a:pPr lvl="1"/>
            <a:r>
              <a:rPr lang="cs-CZ" smtClean="0"/>
              <a:t>Nerozhoduje forma! (stačí dopis)</a:t>
            </a:r>
          </a:p>
          <a:p>
            <a:pPr lvl="1"/>
            <a:r>
              <a:rPr lang="cs-CZ" smtClean="0"/>
              <a:t>Komise může zahájit řízení, ztracené od počátku, ztráta možnosti se bránit</a:t>
            </a:r>
          </a:p>
          <a:p>
            <a:endParaRPr lang="cs-CZ" smtClean="0"/>
          </a:p>
          <a:p>
            <a:r>
              <a:rPr lang="cs-CZ" smtClean="0"/>
              <a:t>Intervence</a:t>
            </a:r>
          </a:p>
          <a:p>
            <a:pPr lvl="1"/>
            <a:r>
              <a:rPr lang="cs-CZ" smtClean="0"/>
              <a:t>Zapojení do řízení jiných států</a:t>
            </a:r>
          </a:p>
          <a:p>
            <a:pPr lvl="1"/>
            <a:r>
              <a:rPr lang="cs-CZ" smtClean="0"/>
              <a:t>Žádost o povolení vstupu</a:t>
            </a:r>
          </a:p>
          <a:p>
            <a:pPr lvl="1"/>
            <a:r>
              <a:rPr lang="cs-CZ" smtClean="0"/>
              <a:t>Formálně jediná možnost získání spisu</a:t>
            </a:r>
          </a:p>
          <a:p>
            <a:endParaRPr lang="cs-CZ" smtClean="0"/>
          </a:p>
          <a:p>
            <a:pPr lvl="1">
              <a:buFont typeface="Wingdings" pitchFamily="2" charset="2"/>
              <a:buNone/>
            </a:pPr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Děkuji za pozornost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413"/>
            <a:ext cx="10464800" cy="57610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cs-CZ" smtClean="0"/>
          </a:p>
          <a:p>
            <a:pPr marL="0" indent="0">
              <a:buFont typeface="Wingdings" pitchFamily="2" charset="2"/>
              <a:buNone/>
            </a:pPr>
            <a:endParaRPr lang="cs-CZ" smtClean="0"/>
          </a:p>
          <a:p>
            <a:pPr marL="0" indent="0">
              <a:buFont typeface="Wingdings" pitchFamily="2" charset="2"/>
              <a:buNone/>
            </a:pPr>
            <a:endParaRPr lang="cs-CZ" smtClean="0"/>
          </a:p>
          <a:p>
            <a:pPr marL="0" indent="0">
              <a:buFont typeface="Wingdings" pitchFamily="2" charset="2"/>
              <a:buNone/>
            </a:pPr>
            <a:endParaRPr lang="cs-CZ" smtClean="0"/>
          </a:p>
          <a:p>
            <a:pPr marL="0" indent="0">
              <a:buFont typeface="Wingdings" pitchFamily="2" charset="2"/>
              <a:buNone/>
            </a:pPr>
            <a:endParaRPr lang="cs-CZ" smtClean="0"/>
          </a:p>
          <a:p>
            <a:pPr marL="0" indent="0">
              <a:buFont typeface="Wingdings" pitchFamily="2" charset="2"/>
              <a:buNone/>
            </a:pPr>
            <a:endParaRPr lang="cs-CZ" sz="4000" smtClean="0"/>
          </a:p>
          <a:p>
            <a:pPr marL="0" indent="0">
              <a:buFont typeface="Wingdings" pitchFamily="2" charset="2"/>
              <a:buNone/>
            </a:pPr>
            <a:r>
              <a:rPr lang="cs-CZ" sz="4000" smtClean="0"/>
              <a:t>petra.galiova@mzp.cz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Obsah</a:t>
            </a:r>
          </a:p>
        </p:txBody>
      </p:sp>
      <p:sp>
        <p:nvSpPr>
          <p:cNvPr id="15363" name="Rectangle 3"/>
          <p:cNvSpPr>
            <a:spLocks noChangeArrowheads="1"/>
          </p:cNvSpPr>
          <p:nvPr>
            <p:ph type="body" idx="1"/>
          </p:nvPr>
        </p:nvSpPr>
        <p:spPr>
          <a:xfrm>
            <a:off x="1246188" y="2284413"/>
            <a:ext cx="10488612" cy="5761037"/>
          </a:xfrm>
        </p:spPr>
        <p:txBody>
          <a:bodyPr/>
          <a:lstStyle/>
          <a:p>
            <a:r>
              <a:rPr lang="cs-CZ" smtClean="0">
                <a:latin typeface="Arial" charset="0"/>
              </a:rPr>
              <a:t>Vládní zmocněnec</a:t>
            </a:r>
          </a:p>
          <a:p>
            <a:r>
              <a:rPr lang="cs-CZ" smtClean="0">
                <a:latin typeface="Arial" charset="0"/>
              </a:rPr>
              <a:t>Předběžná otázka</a:t>
            </a:r>
          </a:p>
          <a:p>
            <a:r>
              <a:rPr lang="cs-CZ" smtClean="0">
                <a:latin typeface="Arial" charset="0"/>
              </a:rPr>
              <a:t>EU Pilot</a:t>
            </a:r>
          </a:p>
          <a:p>
            <a:r>
              <a:rPr lang="cs-CZ" smtClean="0">
                <a:latin typeface="Arial" charset="0"/>
              </a:rPr>
              <a:t>Řízení pro porušení povinnosti</a:t>
            </a:r>
          </a:p>
          <a:p>
            <a:r>
              <a:rPr lang="cs-CZ" smtClean="0">
                <a:latin typeface="Arial" charset="0"/>
              </a:rPr>
              <a:t>Aktuální stav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Zastupování ČR</a:t>
            </a:r>
          </a:p>
        </p:txBody>
      </p:sp>
      <p:pic>
        <p:nvPicPr>
          <p:cNvPr id="5123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73388" y="2573338"/>
            <a:ext cx="7639050" cy="5219700"/>
          </a:xfr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 o předběžné otázce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413"/>
            <a:ext cx="10464800" cy="5761037"/>
          </a:xfrm>
        </p:spPr>
        <p:txBody>
          <a:bodyPr/>
          <a:lstStyle/>
          <a:p>
            <a:r>
              <a:rPr lang="cs-CZ" smtClean="0"/>
              <a:t>Čl. 267 SFEU</a:t>
            </a:r>
          </a:p>
          <a:p>
            <a:r>
              <a:rPr lang="cs-CZ" smtClean="0"/>
              <a:t>Předkládají soudy členských států</a:t>
            </a:r>
          </a:p>
          <a:p>
            <a:r>
              <a:rPr lang="cs-CZ" smtClean="0"/>
              <a:t>Míří na platnost nebo výklad předpisu</a:t>
            </a:r>
          </a:p>
          <a:p>
            <a:r>
              <a:rPr lang="cs-CZ" smtClean="0"/>
              <a:t>400 – 450 ročně</a:t>
            </a:r>
          </a:p>
          <a:p>
            <a:endParaRPr lang="cs-CZ" smtClean="0"/>
          </a:p>
          <a:p>
            <a:r>
              <a:rPr lang="cs-CZ" smtClean="0"/>
              <a:t>Přímý dopad na ČR</a:t>
            </a:r>
          </a:p>
          <a:p>
            <a:r>
              <a:rPr lang="cs-CZ" smtClean="0"/>
              <a:t>Prevence nežádoucí úpravy</a:t>
            </a:r>
          </a:p>
          <a:p>
            <a:r>
              <a:rPr lang="cs-CZ" smtClean="0"/>
              <a:t>Poukázání na špatnou úpravu jiných států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 o předběžné otázce	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413"/>
            <a:ext cx="10464800" cy="5761037"/>
          </a:xfrm>
        </p:spPr>
        <p:txBody>
          <a:bodyPr/>
          <a:lstStyle/>
          <a:p>
            <a:r>
              <a:rPr lang="cs-CZ" smtClean="0"/>
              <a:t>C-461/13 </a:t>
            </a:r>
            <a:r>
              <a:rPr lang="cs-CZ" i="1" smtClean="0"/>
              <a:t>Bund für Umwelt </a:t>
            </a:r>
            <a:r>
              <a:rPr lang="cs-CZ" smtClean="0"/>
              <a:t>(zhoršení stavu </a:t>
            </a:r>
            <a:r>
              <a:rPr lang="cs-CZ" smtClean="0">
                <a:latin typeface="Arial" charset="0"/>
              </a:rPr>
              <a:t>útvaru </a:t>
            </a:r>
            <a:r>
              <a:rPr lang="cs-CZ" smtClean="0"/>
              <a:t>povrchových vod)</a:t>
            </a:r>
          </a:p>
          <a:p>
            <a:r>
              <a:rPr lang="cs-CZ" smtClean="0"/>
              <a:t>C-43/14 </a:t>
            </a:r>
            <a:r>
              <a:rPr lang="cs-CZ" i="1" smtClean="0"/>
              <a:t>ŠKO-ENERGO</a:t>
            </a:r>
            <a:r>
              <a:rPr lang="cs-CZ" smtClean="0"/>
              <a:t> (emisní povolenky)</a:t>
            </a:r>
          </a:p>
          <a:p>
            <a:r>
              <a:rPr lang="cs-CZ" smtClean="0"/>
              <a:t>C-301/12 </a:t>
            </a:r>
            <a:r>
              <a:rPr lang="cs-CZ" i="1" smtClean="0"/>
              <a:t>Cascina Tre Pini </a:t>
            </a:r>
            <a:r>
              <a:rPr lang="cs-CZ" smtClean="0"/>
              <a:t>(ochrana stanovišť)</a:t>
            </a:r>
            <a:endParaRPr lang="cs-CZ" smtClean="0">
              <a:latin typeface="Arial" charset="0"/>
            </a:endParaRPr>
          </a:p>
          <a:p>
            <a:r>
              <a:rPr lang="cs-CZ" smtClean="0">
                <a:latin typeface="Arial" charset="0"/>
              </a:rPr>
              <a:t>C-399/14 </a:t>
            </a:r>
            <a:r>
              <a:rPr lang="cs-CZ" i="1" smtClean="0">
                <a:latin typeface="Arial" charset="0"/>
              </a:rPr>
              <a:t>Grüne Liga Sachsen</a:t>
            </a:r>
            <a:r>
              <a:rPr lang="cs-CZ" smtClean="0">
                <a:latin typeface="Arial" charset="0"/>
              </a:rPr>
              <a:t> (schválení výstavby v. územní ochrana)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členský stát poruší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413"/>
            <a:ext cx="10464800" cy="5761037"/>
          </a:xfrm>
        </p:spPr>
        <p:txBody>
          <a:bodyPr/>
          <a:lstStyle/>
          <a:p>
            <a:r>
              <a:rPr lang="cs-CZ" smtClean="0"/>
              <a:t>Netransponuje legislativu (včas) 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	→ „nenotifikační“ řízení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Provede předpis nesprávně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	→ věcné řízení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Nesprávně aplikuje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	→ věcné řízení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EU Pilot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413"/>
            <a:ext cx="10464800" cy="5761037"/>
          </a:xfrm>
        </p:spPr>
        <p:txBody>
          <a:bodyPr/>
          <a:lstStyle/>
          <a:p>
            <a:r>
              <a:rPr lang="cs-CZ" smtClean="0"/>
              <a:t>„Nultá fáze“ infringementového řízení</a:t>
            </a:r>
          </a:p>
          <a:p>
            <a:r>
              <a:rPr lang="cs-CZ" smtClean="0"/>
              <a:t>Relativně neformální a flexibilní</a:t>
            </a:r>
          </a:p>
          <a:p>
            <a:r>
              <a:rPr lang="cs-CZ" smtClean="0"/>
              <a:t>Vyjasnění situace, kdy má Komise podezření na porušování práva</a:t>
            </a:r>
          </a:p>
          <a:p>
            <a:r>
              <a:rPr lang="cs-CZ" smtClean="0"/>
              <a:t>Komise „paní řízení“</a:t>
            </a:r>
          </a:p>
          <a:p>
            <a:endParaRPr lang="cs-CZ" smtClean="0"/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 algn="ctr">
              <a:buFont typeface="Wingdings" pitchFamily="2" charset="2"/>
              <a:buNone/>
            </a:pPr>
            <a:r>
              <a:rPr lang="cs-CZ" smtClean="0"/>
              <a:t>Téměř čtvrtina řízení DG ENVI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Řízení p</a:t>
            </a:r>
            <a:r>
              <a:rPr lang="cs-CZ" smtClean="0">
                <a:latin typeface="Arial" charset="0"/>
              </a:rPr>
              <a:t>r</a:t>
            </a:r>
            <a:r>
              <a:rPr lang="cs-CZ" smtClean="0"/>
              <a:t>o porušení povinnosti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1246188" y="2284413"/>
            <a:ext cx="10464800" cy="5761037"/>
          </a:xfrm>
        </p:spPr>
        <p:txBody>
          <a:bodyPr/>
          <a:lstStyle/>
          <a:p>
            <a:r>
              <a:rPr lang="cs-CZ" smtClean="0"/>
              <a:t>Čl. 258 </a:t>
            </a:r>
            <a:r>
              <a:rPr lang="cs-CZ" smtClean="0">
                <a:latin typeface="Arial" charset="0"/>
              </a:rPr>
              <a:t>-</a:t>
            </a:r>
            <a:r>
              <a:rPr lang="cs-CZ" smtClean="0"/>
              <a:t> 260 SFEU</a:t>
            </a:r>
          </a:p>
          <a:p>
            <a:r>
              <a:rPr lang="cs-CZ" smtClean="0"/>
              <a:t>Několik fází</a:t>
            </a:r>
            <a:endParaRPr lang="cs-CZ" smtClean="0">
              <a:latin typeface="Arial" charset="0"/>
            </a:endParaRPr>
          </a:p>
          <a:p>
            <a:pPr lvl="1"/>
            <a:r>
              <a:rPr lang="cs-CZ" smtClean="0">
                <a:latin typeface="Arial" charset="0"/>
              </a:rPr>
              <a:t>Formální upozornění</a:t>
            </a:r>
          </a:p>
          <a:p>
            <a:pPr lvl="1"/>
            <a:r>
              <a:rPr lang="cs-CZ" smtClean="0">
                <a:latin typeface="Arial" charset="0"/>
              </a:rPr>
              <a:t>Odůvodněné stanovisko</a:t>
            </a:r>
          </a:p>
          <a:p>
            <a:pPr lvl="1"/>
            <a:r>
              <a:rPr lang="cs-CZ" smtClean="0">
                <a:latin typeface="Arial" charset="0"/>
              </a:rPr>
              <a:t>Žaloba</a:t>
            </a:r>
          </a:p>
          <a:p>
            <a:pPr lvl="1"/>
            <a:r>
              <a:rPr lang="cs-CZ" smtClean="0">
                <a:latin typeface="Arial" charset="0"/>
              </a:rPr>
              <a:t>Soudní rozhodnutí</a:t>
            </a:r>
          </a:p>
          <a:p>
            <a:pPr lvl="1">
              <a:buFont typeface="Wingdings" pitchFamily="2" charset="2"/>
              <a:buNone/>
            </a:pPr>
            <a:endParaRPr lang="cs-CZ" smtClean="0">
              <a:latin typeface="Arial" charset="0"/>
            </a:endParaRPr>
          </a:p>
          <a:p>
            <a:r>
              <a:rPr lang="cs-CZ" smtClean="0"/>
              <a:t>V době uplynutí lhůty na OS se fixuje stav!</a:t>
            </a:r>
            <a:endParaRPr lang="cs-CZ" smtClean="0">
              <a:latin typeface="Arial" charset="0"/>
            </a:endParaRPr>
          </a:p>
          <a:p>
            <a:r>
              <a:rPr lang="cs-CZ" smtClean="0">
                <a:latin typeface="Arial" charset="0"/>
              </a:rPr>
              <a:t>Event. druhá žaloba – sankční řízení</a:t>
            </a:r>
          </a:p>
          <a:p>
            <a:r>
              <a:rPr lang="cs-CZ" smtClean="0">
                <a:latin typeface="Arial" charset="0"/>
              </a:rPr>
              <a:t>Netranspoziční řízení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57263" y="412750"/>
            <a:ext cx="10922000" cy="7704138"/>
          </a:xfrm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zev kapitoly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Pages>0</Pages>
  <Words>245</Words>
  <Characters>0</Characters>
  <Application>Microsoft Office PowerPoint</Application>
  <PresentationFormat>Vlastní</PresentationFormat>
  <Lines>0</Lines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Gill Sans</vt:lpstr>
      <vt:lpstr>Arial</vt:lpstr>
      <vt:lpstr>Myriad Pro Bold Cond</vt:lpstr>
      <vt:lpstr>Myriad Pro</vt:lpstr>
      <vt:lpstr>Wingdings</vt:lpstr>
      <vt:lpstr>Calibri</vt:lpstr>
      <vt:lpstr>Nazev kapitoly</vt:lpstr>
      <vt:lpstr>Infringementová řízení</vt:lpstr>
      <vt:lpstr>Obsah</vt:lpstr>
      <vt:lpstr>Zastupování ČR</vt:lpstr>
      <vt:lpstr>Řízení o předběžné otázce</vt:lpstr>
      <vt:lpstr>Řízení o předběžné otázce </vt:lpstr>
      <vt:lpstr>Jak členský stát poruší právo</vt:lpstr>
      <vt:lpstr>EU Pilot</vt:lpstr>
      <vt:lpstr>Řízení pro porušení povinnosti</vt:lpstr>
      <vt:lpstr>Snímek 9</vt:lpstr>
      <vt:lpstr>Aktuální stav</vt:lpstr>
      <vt:lpstr>Přímé žaloby, Intervence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Jirka</cp:lastModifiedBy>
  <cp:revision>69</cp:revision>
  <cp:lastPrinted>2012-11-29T12:41:50Z</cp:lastPrinted>
  <dcterms:modified xsi:type="dcterms:W3CDTF">2016-06-01T23:13:38Z</dcterms:modified>
</cp:coreProperties>
</file>