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6" r:id="rId3"/>
    <p:sldId id="298" r:id="rId4"/>
    <p:sldId id="279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75" r:id="rId13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t>23.11.2015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t>23.11.2015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8E3A-3766-4E2C-A613-CDE65C99DAAF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0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F54-E6CD-4523-BFD0-895E2F292336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8BCF-66BA-4693-9D8E-C7D43368D11E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2C7-4B10-44E3-93B1-F721A1DD1635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D3E-D43C-459A-B42F-290F3B693489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53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AF53-5D7A-45F3-B00C-45B55A3607B9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D86E-0930-4ADC-8853-CBA9FB0E61EB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40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0B6A-3DDE-422C-BC97-57D653DBD65E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0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6663-286C-456B-A4B3-0A52237266B5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6EFD-D8EA-4671-A5B7-8EAC32039FA2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8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CD51-6226-4F0F-844B-DCD5C289280D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59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41A-BA57-4ED3-8676-877A92155064}" type="datetime1">
              <a:rPr lang="cs-CZ" smtClean="0"/>
              <a:t>23.11.2015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IMPEL v Lucemburku 1. 12. – 2. 12. 2015</a:t>
            </a:r>
          </a:p>
          <a:p>
            <a:pPr marL="268288" algn="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Lenka Němcová</a:t>
            </a: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(porada národní sítě IMPEL 24. 11. 2015) 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lnSpcReduction="10000"/>
          </a:bodyPr>
          <a:lstStyle/>
          <a:p>
            <a:r>
              <a:rPr lang="cs-CZ" i="1" dirty="0" smtClean="0"/>
              <a:t>Pracovní program na rok 2016 (projekty):</a:t>
            </a:r>
          </a:p>
          <a:p>
            <a:pPr lvl="1"/>
            <a:r>
              <a:rPr lang="cs-CZ" b="1" i="1" dirty="0" smtClean="0"/>
              <a:t>ES pro průřezové nástroje a přístupy</a:t>
            </a:r>
          </a:p>
          <a:p>
            <a:pPr lvl="2"/>
            <a:r>
              <a:rPr lang="cs-CZ" i="1" dirty="0" smtClean="0"/>
              <a:t>Mapování nástrojů pro regulátory</a:t>
            </a:r>
          </a:p>
          <a:p>
            <a:pPr lvl="2"/>
            <a:r>
              <a:rPr lang="cs-CZ" i="1" dirty="0" smtClean="0"/>
              <a:t>Modelové certifikáty – vzájemná spolupráce s veřejností </a:t>
            </a:r>
          </a:p>
          <a:p>
            <a:pPr lvl="2"/>
            <a:r>
              <a:rPr lang="cs-CZ" i="1" dirty="0" smtClean="0"/>
              <a:t>Finanční zajištění</a:t>
            </a:r>
          </a:p>
          <a:p>
            <a:pPr lvl="2"/>
            <a:r>
              <a:rPr lang="cs-CZ" i="1" dirty="0" err="1" smtClean="0"/>
              <a:t>Drony</a:t>
            </a:r>
            <a:r>
              <a:rPr lang="cs-CZ" i="1" dirty="0" smtClean="0"/>
              <a:t> a mobilní technologie</a:t>
            </a:r>
          </a:p>
          <a:p>
            <a:pPr lvl="2"/>
            <a:r>
              <a:rPr lang="cs-CZ" i="1" dirty="0" smtClean="0"/>
              <a:t>IRI </a:t>
            </a:r>
          </a:p>
          <a:p>
            <a:pPr lvl="2"/>
            <a:r>
              <a:rPr lang="cs-CZ" i="1" dirty="0" smtClean="0"/>
              <a:t>Dělání správných věcí pro povolování podle směrnice o průmyslových emisích</a:t>
            </a:r>
          </a:p>
          <a:p>
            <a:pPr marL="914400" lvl="2" indent="0">
              <a:buNone/>
            </a:pPr>
            <a:r>
              <a:rPr lang="cs-CZ" i="1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i="1" dirty="0" smtClean="0"/>
              <a:t> IMPEL – úspěšné příběhy z jednotlivých ES</a:t>
            </a:r>
          </a:p>
          <a:p>
            <a:r>
              <a:rPr lang="cs-CZ" i="1" dirty="0" smtClean="0"/>
              <a:t>Komunikační skupina</a:t>
            </a:r>
          </a:p>
          <a:p>
            <a:r>
              <a:rPr lang="cs-CZ" i="1" dirty="0" smtClean="0"/>
              <a:t>Informace z EK</a:t>
            </a:r>
          </a:p>
          <a:p>
            <a:r>
              <a:rPr lang="cs-CZ" i="1" dirty="0" smtClean="0"/>
              <a:t>Organizační záležitosti</a:t>
            </a:r>
          </a:p>
          <a:p>
            <a:r>
              <a:rPr lang="cs-CZ" i="1" dirty="0" smtClean="0"/>
              <a:t>Žádosti o členství</a:t>
            </a:r>
          </a:p>
          <a:p>
            <a:r>
              <a:rPr lang="cs-CZ" i="1" dirty="0" smtClean="0"/>
              <a:t>Členský poplatek</a:t>
            </a:r>
          </a:p>
          <a:p>
            <a:r>
              <a:rPr lang="cs-CZ" i="1" dirty="0" smtClean="0"/>
              <a:t>Pravidla IMPEL a statut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ct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pozornost.</a:t>
            </a:r>
          </a:p>
          <a:p>
            <a:pPr marL="268288" algn="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Lenka Němcová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nemcova_lenka@cizp.cz</a:t>
            </a: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www.cizp.cz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-1188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72" y="1196975"/>
            <a:ext cx="637590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9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proběhne 1. 12. – 2. 12. 2015</a:t>
            </a:r>
          </a:p>
          <a:p>
            <a:r>
              <a:rPr lang="cs-CZ" dirty="0" smtClean="0"/>
              <a:t>implementační výzvy a strategie do roku 2020</a:t>
            </a:r>
          </a:p>
          <a:p>
            <a:r>
              <a:rPr lang="cs-CZ" dirty="0" smtClean="0"/>
              <a:t>Setkání Výboru IMPEL s:</a:t>
            </a:r>
          </a:p>
          <a:p>
            <a:pPr lvl="1"/>
            <a:r>
              <a:rPr lang="cs-CZ" dirty="0" smtClean="0"/>
              <a:t>sítí REDIA ve Španělsku</a:t>
            </a:r>
          </a:p>
          <a:p>
            <a:pPr lvl="1"/>
            <a:r>
              <a:rPr lang="cs-CZ" dirty="0" smtClean="0"/>
              <a:t>Rumunskou EPA a setkání s ministrem ŽP Rumunska</a:t>
            </a:r>
          </a:p>
          <a:p>
            <a:pPr lvl="1"/>
            <a:r>
              <a:rPr lang="cs-CZ" dirty="0" smtClean="0"/>
              <a:t>Dopisy podporující členství Černé hory, Bosny a Hercegoviny a Srbska v IMPEL</a:t>
            </a:r>
          </a:p>
          <a:p>
            <a:pPr lvl="1"/>
            <a:r>
              <a:rPr lang="cs-CZ" dirty="0" smtClean="0"/>
              <a:t>Setkání s ředitelem a zástupcem ředitele v ČR</a:t>
            </a:r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dirty="0" smtClean="0"/>
              <a:t>informace ze setkání národních koordinátorů ze dne 30. 11. 2015</a:t>
            </a:r>
          </a:p>
          <a:p>
            <a:r>
              <a:rPr lang="cs-CZ" i="1" dirty="0" smtClean="0"/>
              <a:t>Spolupráce se sítěmi:</a:t>
            </a:r>
          </a:p>
          <a:p>
            <a:pPr lvl="1"/>
            <a:r>
              <a:rPr lang="cs-CZ" i="1" dirty="0" smtClean="0"/>
              <a:t>INECE</a:t>
            </a:r>
          </a:p>
          <a:p>
            <a:pPr lvl="1"/>
            <a:r>
              <a:rPr lang="cs-CZ" i="1" dirty="0" smtClean="0"/>
              <a:t>THEMIS</a:t>
            </a:r>
          </a:p>
          <a:p>
            <a:pPr lvl="1"/>
            <a:r>
              <a:rPr lang="cs-CZ" i="1" dirty="0" smtClean="0"/>
              <a:t>ENPE (Evropská síť státních zástupců v oblasti ŽP)</a:t>
            </a:r>
          </a:p>
          <a:p>
            <a:pPr lvl="1"/>
            <a:r>
              <a:rPr lang="cs-CZ" i="1" dirty="0" smtClean="0"/>
              <a:t>Návrh společné konference IMPEL/ENPE/ENVI </a:t>
            </a:r>
            <a:r>
              <a:rPr lang="cs-CZ" i="1" dirty="0" err="1" smtClean="0"/>
              <a:t>CrimeNet</a:t>
            </a:r>
            <a:r>
              <a:rPr lang="cs-CZ" i="1" dirty="0" smtClean="0"/>
              <a:t> v roce 2016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7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dirty="0" smtClean="0"/>
              <a:t>Informace o spolupráci Výboru IMPEL a EK v roce 2015</a:t>
            </a:r>
          </a:p>
          <a:p>
            <a:r>
              <a:rPr lang="cs-CZ" i="1" dirty="0" smtClean="0"/>
              <a:t>Schválené zprávy </a:t>
            </a:r>
            <a:r>
              <a:rPr lang="cs-CZ" i="1" dirty="0" smtClean="0"/>
              <a:t>k projektům:</a:t>
            </a:r>
          </a:p>
          <a:p>
            <a:pPr lvl="1"/>
            <a:r>
              <a:rPr lang="cs-CZ" i="1" dirty="0" smtClean="0"/>
              <a:t>Implementace směrnice o průmyslových emisích</a:t>
            </a:r>
          </a:p>
          <a:p>
            <a:pPr lvl="1"/>
            <a:r>
              <a:rPr lang="cs-CZ" i="1" dirty="0" smtClean="0"/>
              <a:t>Poznatky získané z průmyslových havárií</a:t>
            </a:r>
          </a:p>
          <a:p>
            <a:r>
              <a:rPr lang="cs-CZ" i="1" dirty="0" smtClean="0"/>
              <a:t>Návrh rozpočtu na rok 2016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i="1" dirty="0" smtClean="0"/>
              <a:t>Pracovní program na rok 2016 (projekty):</a:t>
            </a:r>
          </a:p>
          <a:p>
            <a:pPr lvl="1"/>
            <a:r>
              <a:rPr lang="cs-CZ" b="1" i="1" dirty="0" smtClean="0"/>
              <a:t>ES pro průmysl a ovzduší</a:t>
            </a:r>
          </a:p>
          <a:p>
            <a:pPr lvl="2"/>
            <a:r>
              <a:rPr lang="cs-CZ" i="1" dirty="0" smtClean="0"/>
              <a:t>Implementace směrnice o průmyslových emisích</a:t>
            </a:r>
          </a:p>
          <a:p>
            <a:pPr lvl="2"/>
            <a:r>
              <a:rPr lang="cs-CZ" i="1" dirty="0"/>
              <a:t>Sdílení zkušeností s výjimkami z úrovní emisí spojených s nejlepšími dostupnými technikami podle směrnice o průmyslových </a:t>
            </a:r>
            <a:r>
              <a:rPr lang="cs-CZ" i="1" dirty="0" smtClean="0"/>
              <a:t>emisích</a:t>
            </a:r>
          </a:p>
          <a:p>
            <a:pPr lvl="2"/>
            <a:r>
              <a:rPr lang="cs-CZ" i="1" dirty="0" smtClean="0"/>
              <a:t>Nařízení </a:t>
            </a:r>
            <a:r>
              <a:rPr lang="cs-CZ" i="1" dirty="0"/>
              <a:t>k suchozemské těžbě ropy a plynu</a:t>
            </a: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i="1" dirty="0" smtClean="0"/>
              <a:t>Pracovní program na rok 2016 (projekty):</a:t>
            </a:r>
          </a:p>
          <a:p>
            <a:pPr lvl="1"/>
            <a:r>
              <a:rPr lang="cs-CZ" b="1" i="1" dirty="0" smtClean="0"/>
              <a:t>ES pro odpady a přeshraniční přepravu odpadů</a:t>
            </a:r>
          </a:p>
          <a:p>
            <a:pPr lvl="2"/>
            <a:r>
              <a:rPr lang="cs-CZ" i="1" dirty="0" err="1" smtClean="0"/>
              <a:t>Prosazovací</a:t>
            </a:r>
            <a:r>
              <a:rPr lang="cs-CZ" i="1" dirty="0" smtClean="0"/>
              <a:t> akce</a:t>
            </a:r>
          </a:p>
          <a:p>
            <a:pPr lvl="2"/>
            <a:r>
              <a:rPr lang="cs-CZ" i="1" dirty="0" smtClean="0"/>
              <a:t>Plánování inspekcí přeshraniční přepravy odpadů</a:t>
            </a:r>
          </a:p>
          <a:p>
            <a:pPr lvl="2"/>
            <a:r>
              <a:rPr lang="cs-CZ" i="1" dirty="0" smtClean="0"/>
              <a:t>IMPEL – TFS NCP Nejlepší praxe</a:t>
            </a:r>
          </a:p>
          <a:p>
            <a:pPr lvl="2"/>
            <a:r>
              <a:rPr lang="cs-CZ" i="1" dirty="0" smtClean="0"/>
              <a:t>Konference TFS</a:t>
            </a:r>
          </a:p>
          <a:p>
            <a:pPr lvl="2"/>
            <a:r>
              <a:rPr lang="cs-CZ" i="1" dirty="0" smtClean="0"/>
              <a:t>Projekt o skládkách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i="1" dirty="0" smtClean="0"/>
              <a:t>Pracovní program na rok 2016 (projekty):</a:t>
            </a:r>
          </a:p>
          <a:p>
            <a:pPr lvl="1"/>
            <a:r>
              <a:rPr lang="cs-CZ" b="1" i="1" dirty="0" smtClean="0"/>
              <a:t>ES pro vodu a půdu</a:t>
            </a:r>
          </a:p>
          <a:p>
            <a:pPr lvl="2"/>
            <a:r>
              <a:rPr lang="cs-CZ" i="1" dirty="0" smtClean="0"/>
              <a:t>SWETE – ochrana vod v Evropě</a:t>
            </a:r>
          </a:p>
          <a:p>
            <a:pPr lvl="2"/>
            <a:r>
              <a:rPr lang="cs-CZ" i="1" dirty="0" smtClean="0"/>
              <a:t>Dobrá praxe při snižování znečištění nitráty z farem</a:t>
            </a:r>
          </a:p>
          <a:p>
            <a:pPr lvl="2"/>
            <a:r>
              <a:rPr lang="cs-CZ" i="1" dirty="0" smtClean="0"/>
              <a:t>Setkání expertního týmu spojené s konferencí</a:t>
            </a:r>
          </a:p>
          <a:p>
            <a:pPr lvl="2"/>
            <a:r>
              <a:rPr lang="cs-CZ" i="1" dirty="0" err="1" smtClean="0"/>
              <a:t>ReduPiWa</a:t>
            </a:r>
            <a:r>
              <a:rPr lang="cs-CZ" i="1" dirty="0" smtClean="0"/>
              <a:t> – Snižování množství pesticidů ve vodě</a:t>
            </a:r>
          </a:p>
          <a:p>
            <a:pPr lvl="2"/>
            <a:r>
              <a:rPr lang="cs-CZ" i="1" dirty="0" smtClean="0"/>
              <a:t>Překračování odběru vod a nelegální odběr vod – zjišťování a hodnocení</a:t>
            </a:r>
          </a:p>
          <a:p>
            <a:pPr lvl="2"/>
            <a:r>
              <a:rPr lang="cs-CZ" i="1" dirty="0" smtClean="0"/>
              <a:t>Zpracování základní zprávy podle IED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Valné shromáždění sítě IMPEL v Lucemburku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i="1" dirty="0" smtClean="0"/>
              <a:t>Pracovní program na rok 2016 (projekty):</a:t>
            </a:r>
          </a:p>
          <a:p>
            <a:pPr lvl="1"/>
            <a:r>
              <a:rPr lang="cs-CZ" b="1" i="1" dirty="0" smtClean="0"/>
              <a:t>ES pro přírodu</a:t>
            </a:r>
          </a:p>
          <a:p>
            <a:pPr lvl="2"/>
            <a:r>
              <a:rPr lang="cs-CZ" i="1" dirty="0" smtClean="0"/>
              <a:t>Povolování podle článku 6(3) směrnice o stanovištích kamenolomy a těžební průmysl</a:t>
            </a:r>
          </a:p>
          <a:p>
            <a:pPr lvl="2"/>
            <a:r>
              <a:rPr lang="cs-CZ" i="1" dirty="0" smtClean="0"/>
              <a:t>Společná inspekce a setkání ES</a:t>
            </a:r>
          </a:p>
          <a:p>
            <a:pPr lvl="2"/>
            <a:r>
              <a:rPr lang="cs-CZ" i="1" dirty="0" smtClean="0"/>
              <a:t>Nelegální zabíjení ptáků</a:t>
            </a:r>
          </a:p>
          <a:p>
            <a:pPr marL="914400" lvl="2" indent="0">
              <a:buNone/>
            </a:pPr>
            <a:r>
              <a:rPr lang="cs-CZ" i="1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492</Words>
  <Application>Microsoft Office PowerPoint</Application>
  <PresentationFormat>Předvádění na obrazovce (4:3)</PresentationFormat>
  <Paragraphs>102</Paragraphs>
  <Slides>12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   </vt:lpstr>
      <vt:lpstr>14. Valné shromáždění sítě IMPEL v Lucemburku</vt:lpstr>
      <vt:lpstr>14. Valné shromáždění sítě IMPEL v Lucemburku</vt:lpstr>
      <vt:lpstr>14. Valné shromáždění sítě IMPEL v Lucemburku</vt:lpstr>
      <vt:lpstr>14. Valné shromáždění sítě IMPEL v Lucemburku</vt:lpstr>
      <vt:lpstr>14. Valné shromáždění sítě IMPEL v Lucemburku</vt:lpstr>
      <vt:lpstr>14. Valné shromáždění sítě IMPEL v Lucemburku</vt:lpstr>
      <vt:lpstr>14. Valné shromáždění sítě IMPEL v Lucemburku</vt:lpstr>
      <vt:lpstr>14. Valné shromáždění sítě IMPEL v Lucemburku</vt:lpstr>
      <vt:lpstr>14. Valné shromáždění sítě IMPEL v Lucemburku</vt:lpstr>
      <vt:lpstr>14. Valné shromáždění sítě IMPEL v Lucemburku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Sibřinová</dc:creator>
  <cp:lastModifiedBy>Němcová Lenka</cp:lastModifiedBy>
  <cp:revision>64</cp:revision>
  <cp:lastPrinted>2015-02-02T10:35:25Z</cp:lastPrinted>
  <dcterms:created xsi:type="dcterms:W3CDTF">2015-01-27T08:05:13Z</dcterms:created>
  <dcterms:modified xsi:type="dcterms:W3CDTF">2015-11-23T07:05:02Z</dcterms:modified>
</cp:coreProperties>
</file>