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62" r:id="rId3"/>
    <p:sldId id="299" r:id="rId4"/>
    <p:sldId id="300" r:id="rId5"/>
    <p:sldId id="301" r:id="rId6"/>
    <p:sldId id="302" r:id="rId7"/>
    <p:sldId id="303" r:id="rId8"/>
    <p:sldId id="267" r:id="rId9"/>
    <p:sldId id="268" r:id="rId10"/>
    <p:sldId id="269" r:id="rId11"/>
    <p:sldId id="276" r:id="rId12"/>
    <p:sldId id="311" r:id="rId13"/>
    <p:sldId id="308" r:id="rId14"/>
    <p:sldId id="310" r:id="rId15"/>
    <p:sldId id="312" r:id="rId16"/>
    <p:sldId id="309" r:id="rId17"/>
    <p:sldId id="293" r:id="rId18"/>
    <p:sldId id="294" r:id="rId19"/>
    <p:sldId id="313" r:id="rId20"/>
    <p:sldId id="297" r:id="rId21"/>
    <p:sldId id="298" r:id="rId22"/>
    <p:sldId id="304" r:id="rId23"/>
    <p:sldId id="305" r:id="rId24"/>
    <p:sldId id="306" r:id="rId25"/>
    <p:sldId id="307" r:id="rId26"/>
    <p:sldId id="273" r:id="rId2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31" autoAdjust="0"/>
    <p:restoredTop sz="94660"/>
  </p:normalViewPr>
  <p:slideViewPr>
    <p:cSldViewPr>
      <p:cViewPr varScale="1">
        <p:scale>
          <a:sx n="85" d="100"/>
          <a:sy n="85" d="100"/>
        </p:scale>
        <p:origin x="157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 custT="1"/>
      <dgm:spPr/>
      <dgm:t>
        <a:bodyPr/>
        <a:lstStyle/>
        <a:p>
          <a:r>
            <a:rPr lang="cs-CZ" sz="2300" dirty="0" smtClean="0"/>
            <a:t>Nejčastěji dovážená asijská medicína - mošus</a:t>
          </a:r>
          <a:endParaRPr lang="cs-CZ" sz="2400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81347" custLinFactY="-16525" custLinFactNeighborX="-94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69749" custScaleY="50401" custLinFactNeighborX="-4056" custLinFactNeighborY="-12719"/>
      <dgm:spPr/>
      <dgm:extLst/>
    </dgm:pt>
  </dgm:ptLst>
  <dgm:cxnLst>
    <dgm:cxn modelId="{17A31732-93B2-4AD4-915D-1787BD9FA345}" type="presOf" srcId="{CE3F3DD9-69C0-4151-B78D-4898C9A04592}" destId="{9C48212D-8BF0-49CA-865B-CD81FA241990}" srcOrd="0" destOrd="0" presId="urn:microsoft.com/office/officeart/2008/layout/PictureGrid"/>
    <dgm:cxn modelId="{E72DCB73-4CC9-4B0F-AAFB-CD8EFBC59F54}" type="presOf" srcId="{8F523809-64E2-4E10-A1FB-B05E10B8FD10}" destId="{6D92812F-F08E-4FA7-A78F-400D1181E5DD}" srcOrd="0" destOrd="0" presId="urn:microsoft.com/office/officeart/2008/layout/PictureGrid"/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4ED6A934-1DB2-417B-A33F-FE37F2513951}" type="presParOf" srcId="{6D92812F-F08E-4FA7-A78F-400D1181E5DD}" destId="{8ABE9BE6-AD54-4A42-B49C-D1D31EC5A672}" srcOrd="0" destOrd="0" presId="urn:microsoft.com/office/officeart/2008/layout/PictureGrid"/>
    <dgm:cxn modelId="{9125D76E-130C-4116-9596-B04B98C0BBAA}" type="presParOf" srcId="{8ABE9BE6-AD54-4A42-B49C-D1D31EC5A672}" destId="{9C48212D-8BF0-49CA-865B-CD81FA241990}" srcOrd="0" destOrd="0" presId="urn:microsoft.com/office/officeart/2008/layout/PictureGrid"/>
    <dgm:cxn modelId="{1B52EFED-3BEF-4E47-AEC9-3A9741F0FD97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523809-64E2-4E10-A1FB-B05E10B8FD1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CE3F3DD9-69C0-4151-B78D-4898C9A04592}">
      <dgm:prSet phldrT="[Text]"/>
      <dgm:spPr/>
      <dgm:t>
        <a:bodyPr/>
        <a:lstStyle/>
        <a:p>
          <a:pPr algn="ctr"/>
          <a:r>
            <a:rPr lang="cs-CZ" dirty="0" smtClean="0"/>
            <a:t>Medvědí žluč</a:t>
          </a:r>
          <a:endParaRPr lang="cs-CZ" dirty="0"/>
        </a:p>
      </dgm:t>
    </dgm:pt>
    <dgm:pt modelId="{1C632FF9-D675-406B-80C2-16531BF90BEC}" type="parTrans" cxnId="{BD6663D2-028C-4612-8259-54E5C7EB17F9}">
      <dgm:prSet/>
      <dgm:spPr/>
      <dgm:t>
        <a:bodyPr/>
        <a:lstStyle/>
        <a:p>
          <a:endParaRPr lang="cs-CZ"/>
        </a:p>
      </dgm:t>
    </dgm:pt>
    <dgm:pt modelId="{D4E0AB6C-199B-4AEF-935B-80F78D45207E}" type="sibTrans" cxnId="{BD6663D2-028C-4612-8259-54E5C7EB17F9}">
      <dgm:prSet/>
      <dgm:spPr/>
      <dgm:t>
        <a:bodyPr/>
        <a:lstStyle/>
        <a:p>
          <a:endParaRPr lang="cs-CZ"/>
        </a:p>
      </dgm:t>
    </dgm:pt>
    <dgm:pt modelId="{6D92812F-F08E-4FA7-A78F-400D1181E5DD}" type="pres">
      <dgm:prSet presAssocID="{8F523809-64E2-4E10-A1FB-B05E10B8FD10}" presName="Name0" presStyleCnt="0">
        <dgm:presLayoutVars>
          <dgm:dir/>
        </dgm:presLayoutVars>
      </dgm:prSet>
      <dgm:spPr/>
    </dgm:pt>
    <dgm:pt modelId="{8ABE9BE6-AD54-4A42-B49C-D1D31EC5A672}" type="pres">
      <dgm:prSet presAssocID="{CE3F3DD9-69C0-4151-B78D-4898C9A04592}" presName="composite" presStyleCnt="0"/>
      <dgm:spPr/>
    </dgm:pt>
    <dgm:pt modelId="{9C48212D-8BF0-49CA-865B-CD81FA241990}" type="pres">
      <dgm:prSet presAssocID="{CE3F3DD9-69C0-4151-B78D-4898C9A04592}" presName="rect2" presStyleLbl="revTx" presStyleIdx="0" presStyleCnt="1" custScaleX="168947" custLinFactY="-62630" custLinFactNeighborX="-2052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C3E299-A67C-4F6A-B8F8-E4F4C4B4F9DA}" type="pres">
      <dgm:prSet presAssocID="{CE3F3DD9-69C0-4151-B78D-4898C9A04592}" presName="rect1" presStyleLbl="alignImgPlace1" presStyleIdx="0" presStyleCnt="1" custScaleX="70975" custScaleY="45469"/>
      <dgm:spPr/>
      <dgm:extLst/>
    </dgm:pt>
  </dgm:ptLst>
  <dgm:cxnLst>
    <dgm:cxn modelId="{BD6663D2-028C-4612-8259-54E5C7EB17F9}" srcId="{8F523809-64E2-4E10-A1FB-B05E10B8FD10}" destId="{CE3F3DD9-69C0-4151-B78D-4898C9A04592}" srcOrd="0" destOrd="0" parTransId="{1C632FF9-D675-406B-80C2-16531BF90BEC}" sibTransId="{D4E0AB6C-199B-4AEF-935B-80F78D45207E}"/>
    <dgm:cxn modelId="{3939B7EC-A8A8-4092-8EDB-A0BFDB0B45C7}" type="presOf" srcId="{CE3F3DD9-69C0-4151-B78D-4898C9A04592}" destId="{9C48212D-8BF0-49CA-865B-CD81FA241990}" srcOrd="0" destOrd="0" presId="urn:microsoft.com/office/officeart/2008/layout/PictureGrid"/>
    <dgm:cxn modelId="{8934D36F-2438-4512-B455-89E8AEE5A1C0}" type="presOf" srcId="{8F523809-64E2-4E10-A1FB-B05E10B8FD10}" destId="{6D92812F-F08E-4FA7-A78F-400D1181E5DD}" srcOrd="0" destOrd="0" presId="urn:microsoft.com/office/officeart/2008/layout/PictureGrid"/>
    <dgm:cxn modelId="{127FBD1C-8A7C-4A3C-942F-EBC962ABCFB3}" type="presParOf" srcId="{6D92812F-F08E-4FA7-A78F-400D1181E5DD}" destId="{8ABE9BE6-AD54-4A42-B49C-D1D31EC5A672}" srcOrd="0" destOrd="0" presId="urn:microsoft.com/office/officeart/2008/layout/PictureGrid"/>
    <dgm:cxn modelId="{C15A18F4-2C21-4330-9E4C-310B8A6EBEA5}" type="presParOf" srcId="{8ABE9BE6-AD54-4A42-B49C-D1D31EC5A672}" destId="{9C48212D-8BF0-49CA-865B-CD81FA241990}" srcOrd="0" destOrd="0" presId="urn:microsoft.com/office/officeart/2008/layout/PictureGrid"/>
    <dgm:cxn modelId="{7C6506B6-30FB-4023-B794-437F7F7174D3}" type="presParOf" srcId="{8ABE9BE6-AD54-4A42-B49C-D1D31EC5A672}" destId="{5DC3E299-A67C-4F6A-B8F8-E4F4C4B4F9DA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24368" y="72010"/>
          <a:ext cx="6318702" cy="522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7630" rIns="8763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Nejčastěji dovážená asijská medicína - mošus</a:t>
          </a:r>
          <a:endParaRPr lang="cs-CZ" sz="2400" kern="1200" dirty="0"/>
        </a:p>
      </dsp:txBody>
      <dsp:txXfrm>
        <a:off x="24368" y="72010"/>
        <a:ext cx="6318702" cy="522647"/>
      </dsp:txXfrm>
    </dsp:sp>
    <dsp:sp modelId="{5DC3E299-A67C-4F6A-B8F8-E4F4C4B4F9DA}">
      <dsp:nvSpPr>
        <dsp:cNvPr id="0" name=""/>
        <dsp:cNvSpPr/>
      </dsp:nvSpPr>
      <dsp:spPr>
        <a:xfrm>
          <a:off x="1860080" y="1728186"/>
          <a:ext cx="2430275" cy="17561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212D-8BF0-49CA-865B-CD81FA241990}">
      <dsp:nvSpPr>
        <dsp:cNvPr id="0" name=""/>
        <dsp:cNvSpPr/>
      </dsp:nvSpPr>
      <dsp:spPr>
        <a:xfrm>
          <a:off x="432035" y="0"/>
          <a:ext cx="5284487" cy="469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2870" rIns="102870" bIns="0" numCol="1" spcCol="1270" anchor="b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Medvědí žluč</a:t>
          </a:r>
          <a:endParaRPr lang="cs-CZ" sz="2700" kern="1200" dirty="0"/>
        </a:p>
      </dsp:txBody>
      <dsp:txXfrm>
        <a:off x="432035" y="0"/>
        <a:ext cx="5284487" cy="469184"/>
      </dsp:txXfrm>
    </dsp:sp>
    <dsp:sp modelId="{5DC3E299-A67C-4F6A-B8F8-E4F4C4B4F9DA}">
      <dsp:nvSpPr>
        <dsp:cNvPr id="0" name=""/>
        <dsp:cNvSpPr/>
      </dsp:nvSpPr>
      <dsp:spPr>
        <a:xfrm>
          <a:off x="2028451" y="2091813"/>
          <a:ext cx="2220024" cy="142222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16. 7. 2018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2017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České Budějovice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17.7. 2018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Č. Budějovice </a:t>
            </a:r>
            <a:r>
              <a:rPr lang="cs-CZ" altLang="cs-CZ" sz="3200" dirty="0">
                <a:solidFill>
                  <a:schemeClr val="tx1"/>
                </a:solidFill>
              </a:rPr>
              <a:t>– počty a výše pokut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401049"/>
              </p:ext>
            </p:extLst>
          </p:nvPr>
        </p:nvGraphicFramePr>
        <p:xfrm>
          <a:off x="1547664" y="1484784"/>
          <a:ext cx="5688632" cy="414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158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372383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471933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422158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476936">
                <a:tc rowSpan="2"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Výše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(Kč)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810791">
                <a:tc vMerge="1">
                  <a:txBody>
                    <a:bodyPr/>
                    <a:lstStyle/>
                    <a:p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vydaných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právní moci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5 638 360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11 935 375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269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13 096 889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287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10 867 900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276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261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9 956 587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936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245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257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8 227 732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5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Č. Budějovice </a:t>
            </a:r>
            <a:r>
              <a:rPr lang="cs-CZ" altLang="cs-CZ" sz="3200" dirty="0">
                <a:solidFill>
                  <a:schemeClr val="tx1"/>
                </a:solidFill>
              </a:rPr>
              <a:t>– </a:t>
            </a:r>
            <a:r>
              <a:rPr lang="cs-CZ" altLang="cs-CZ" sz="3200" dirty="0" smtClean="0">
                <a:solidFill>
                  <a:schemeClr val="tx1"/>
                </a:solidFill>
              </a:rPr>
              <a:t>nejvyšší pokuty 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VILLENA s.r.o. – 1 200 000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Neoprávněná mýtní a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předmýtní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těžba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dřeva nad rámec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oznámení v porostech mladších 80 let v </a:t>
            </a:r>
            <a:r>
              <a:rPr lang="cs-CZ" altLang="cs-CZ" dirty="0" err="1" smtClean="0">
                <a:latin typeface="Times New Roman" pitchFamily="18" charset="0"/>
                <a:cs typeface="Times New Roman" pitchFamily="18" charset="0"/>
              </a:rPr>
              <a:t>k.ú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 Děkanské Skaliny na Českokrumlovsku.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Vytěženo navíc 841 metrů krychlových. 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Vznik holiny 0,96 ha.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Odvolání nebylo podáno.</a:t>
            </a:r>
          </a:p>
          <a:p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</a:rPr>
              <a:t>VILLENA s.r.o. – pokuta 1 200 000 Kč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7011995" cy="4207197"/>
          </a:xfrm>
        </p:spPr>
      </p:pic>
    </p:spTree>
    <p:extLst>
      <p:ext uri="{BB962C8B-B14F-4D97-AF65-F5344CB8AC3E}">
        <p14:creationId xmlns:p14="http://schemas.microsoft.com/office/powerpoint/2010/main" val="28620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620688"/>
            <a:ext cx="777686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100" dirty="0"/>
              <a:t>Činnost OI Č</a:t>
            </a:r>
            <a:r>
              <a:rPr lang="cs-CZ" altLang="cs-CZ" sz="3100" dirty="0" smtClean="0"/>
              <a:t>. Budějovice </a:t>
            </a:r>
            <a:r>
              <a:rPr lang="cs-CZ" altLang="cs-CZ" sz="3100" dirty="0"/>
              <a:t>– nejvyšší </a:t>
            </a:r>
            <a:r>
              <a:rPr lang="cs-CZ" altLang="cs-CZ" sz="3100" dirty="0" smtClean="0"/>
              <a:t>pokuty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899592" y="1190075"/>
            <a:ext cx="7056784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FCC Dačice, s.r.o. </a:t>
            </a:r>
            <a:r>
              <a:rPr lang="cs-CZ" altLang="cs-CZ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cs-CZ" altLang="cs-CZ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Kč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Provozovatel Skládky odpadů Borek u Dačic neplnil podmínky integrovaného povolení:</a:t>
            </a:r>
            <a:endParaRPr lang="cs-CZ" altLang="cs-CZ" sz="2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nevhodné nakládání s průsakovými vodami,</a:t>
            </a:r>
            <a:endParaRPr lang="cs-CZ" altLang="cs-CZ" sz="2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nezajištěné </a:t>
            </a:r>
            <a:r>
              <a:rPr lang="cs-CZ" altLang="cs-CZ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plynosběrné</a:t>
            </a: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studny,</a:t>
            </a:r>
            <a:endParaRPr lang="cs-CZ" altLang="cs-CZ" sz="2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nesprávné hutnění odpadů.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roce 2018 další pravomocná pokuta 140 tisíc korun opět za porušení podmínek integrovaného povolení:</a:t>
            </a:r>
          </a:p>
          <a:p>
            <a:r>
              <a:rPr lang="cs-CZ" altLang="cs-CZ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neprovedení monitoringu skládkového plynu u</a:t>
            </a:r>
            <a:b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 odplyňovacích studní,</a:t>
            </a:r>
            <a:b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nepřipojení 5 </a:t>
            </a:r>
            <a:r>
              <a:rPr lang="cs-CZ" altLang="cs-CZ" sz="23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plynosběrných</a:t>
            </a: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studní do aktivního</a:t>
            </a:r>
            <a:b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odsávacího systému skládky,</a:t>
            </a:r>
          </a:p>
          <a:p>
            <a:pPr marL="342900" indent="-342900">
              <a:buFontTx/>
              <a:buChar char="-"/>
            </a:pPr>
            <a:r>
              <a:rPr lang="cs-CZ" altLang="cs-CZ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altLang="cs-CZ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eprovedení kompletní jednorázové analýzy průsakových vod.</a:t>
            </a:r>
            <a:endParaRPr lang="cs-CZ" altLang="cs-CZ" sz="23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5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3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Č. Budějovice </a:t>
            </a:r>
            <a:r>
              <a:rPr lang="cs-CZ" altLang="cs-CZ" sz="3200" dirty="0">
                <a:solidFill>
                  <a:schemeClr val="tx1"/>
                </a:solidFill>
              </a:rPr>
              <a:t>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ECO-F a.s. – 200 000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Správní delikty při provozování povoleného stacionárního zařízení ke sběru a výkupu odpadů v Českých Budějovicích spočívající v:</a:t>
            </a:r>
          </a:p>
          <a:p>
            <a:pPr marL="0" indent="0">
              <a:buNone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 - mísení nebezpečných odpadů navzájem,</a:t>
            </a:r>
          </a:p>
          <a:p>
            <a:pPr marL="0" indent="0">
              <a:buNone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 - nezabezpečení odpadů před únikem,</a:t>
            </a:r>
          </a:p>
          <a:p>
            <a:pPr marL="0" indent="0">
              <a:buNone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 - netřídění odpadů dle druhu a kategorie,</a:t>
            </a:r>
          </a:p>
          <a:p>
            <a:pPr marL="0" indent="0">
              <a:buNone/>
            </a:pP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 - neoznačení shromažďovacích prostředků pro</a:t>
            </a:r>
            <a:br>
              <a:rPr lang="cs-CZ" alt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    nebezpečné odpady.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173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</a:rPr>
              <a:t>ECO-F a.s. – pokuta 200 000 Kč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392488" cy="3294366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/>
              <a:t>Činnost OI Č. Budějovice – nejvyšší </a:t>
            </a:r>
            <a:r>
              <a:rPr lang="cs-CZ" altLang="cs-CZ" sz="3200" dirty="0" smtClean="0"/>
              <a:t>pokuty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806236" y="1412776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Obec Staré Hodějovice </a:t>
            </a:r>
            <a:r>
              <a:rPr lang="cs-CZ" altLang="cs-C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altLang="cs-CZ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cs-CZ" altLang="cs-CZ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altLang="cs-CZ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Kč</a:t>
            </a:r>
            <a:endParaRPr lang="cs-CZ" altLang="cs-CZ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Pokuta za nesplnění uloženého </a:t>
            </a:r>
            <a:r>
              <a:rPr lang="cs-CZ" altLang="cs-CZ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opatření k </a:t>
            </a:r>
            <a:r>
              <a:rPr lang="cs-CZ" alt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nápravě spočívající </a:t>
            </a:r>
            <a:r>
              <a:rPr lang="cs-CZ" altLang="cs-CZ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neodstranění </a:t>
            </a:r>
            <a:r>
              <a:rPr lang="cs-CZ" alt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navezeného a uloženého rybničního sedimentu na pozemku v obci.</a:t>
            </a:r>
            <a:endParaRPr lang="cs-CZ" altLang="cs-CZ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Neuvedení poškozené části přírody do původního stavu – škodlivé zasažení do významného krajinného prvku (údolní nivy).</a:t>
            </a:r>
          </a:p>
        </p:txBody>
      </p:sp>
    </p:spTree>
    <p:extLst>
      <p:ext uri="{BB962C8B-B14F-4D97-AF65-F5344CB8AC3E}">
        <p14:creationId xmlns:p14="http://schemas.microsoft.com/office/powerpoint/2010/main" val="123842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Č. Budějovice </a:t>
            </a:r>
            <a:r>
              <a:rPr lang="cs-CZ" altLang="cs-CZ" sz="3200" dirty="0">
                <a:solidFill>
                  <a:schemeClr val="tx1"/>
                </a:solidFill>
              </a:rPr>
              <a:t>– nejvyšší </a:t>
            </a:r>
            <a:r>
              <a:rPr lang="cs-CZ" altLang="cs-CZ" sz="3200" dirty="0" smtClean="0">
                <a:solidFill>
                  <a:schemeClr val="tx1"/>
                </a:solidFill>
              </a:rPr>
              <a:t>pokuty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036" y="1268760"/>
            <a:ext cx="8229600" cy="4525963"/>
          </a:xfrm>
        </p:spPr>
        <p:txBody>
          <a:bodyPr>
            <a:noAutofit/>
          </a:bodyPr>
          <a:lstStyle/>
          <a:p>
            <a:r>
              <a:rPr lang="cs-CZ" altLang="cs-CZ" sz="2450" b="1" dirty="0" smtClean="0">
                <a:latin typeface="Times New Roman" pitchFamily="18" charset="0"/>
                <a:cs typeface="Times New Roman" pitchFamily="18" charset="0"/>
              </a:rPr>
              <a:t>Zemědělská společnost Dubné a.s.</a:t>
            </a:r>
            <a:r>
              <a:rPr lang="cs-CZ" altLang="cs-CZ" sz="245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50" b="1" dirty="0" smtClean="0">
                <a:latin typeface="Times New Roman" pitchFamily="18" charset="0"/>
                <a:cs typeface="Times New Roman" pitchFamily="18" charset="0"/>
              </a:rPr>
              <a:t>– 100 </a:t>
            </a:r>
            <a:r>
              <a:rPr lang="cs-CZ" altLang="cs-CZ" sz="2450" b="1" dirty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cs-CZ" altLang="cs-CZ" sz="2450" b="1" dirty="0" smtClean="0">
                <a:latin typeface="Times New Roman" pitchFamily="18" charset="0"/>
                <a:cs typeface="Times New Roman" pitchFamily="18" charset="0"/>
              </a:rPr>
              <a:t>Kč</a:t>
            </a:r>
          </a:p>
          <a:p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Poškození</a:t>
            </a:r>
            <a:r>
              <a:rPr lang="cs-CZ" altLang="cs-CZ" sz="2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skupiny dřevin rostoucích mimo les.</a:t>
            </a:r>
          </a:p>
          <a:p>
            <a:pPr marL="0" indent="0">
              <a:buNone/>
            </a:pPr>
            <a:r>
              <a:rPr lang="cs-CZ" altLang="cs-CZ" sz="2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   - poškozeno bylo 106 stromů rostoucích u silnice mezi obcemi</a:t>
            </a:r>
            <a:r>
              <a:rPr lang="cs-CZ" altLang="cs-CZ" sz="2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Němčice a </a:t>
            </a:r>
            <a:r>
              <a:rPr lang="cs-CZ" altLang="cs-CZ" sz="2450" dirty="0" err="1" smtClean="0">
                <a:latin typeface="Times New Roman" pitchFamily="18" charset="0"/>
                <a:cs typeface="Times New Roman" pitchFamily="18" charset="0"/>
              </a:rPr>
              <a:t>Češnovice</a:t>
            </a: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 a u silnice mezi obcemi Břehov a     Čejkovice,</a:t>
            </a:r>
          </a:p>
          <a:p>
            <a:pPr marL="0" indent="0">
              <a:buNone/>
            </a:pPr>
            <a:r>
              <a:rPr lang="cs-CZ" altLang="cs-CZ" sz="2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   - stromy byly poškozeny na straně směrem do pole neodborně</a:t>
            </a:r>
            <a:b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     provedeným ořezem větví tak, aby nezasahovaly do průjezdního profilu</a:t>
            </a:r>
            <a:r>
              <a:rPr lang="cs-CZ" altLang="cs-CZ" sz="2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zemědělských strojů na poli,</a:t>
            </a:r>
          </a:p>
          <a:p>
            <a:pPr marL="0" indent="0">
              <a:buNone/>
            </a:pP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    - proti rozhodnutí podala společnost odvolání, ale MŽP potvrdilo</a:t>
            </a:r>
            <a:r>
              <a:rPr lang="cs-CZ" altLang="cs-CZ" sz="24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450" dirty="0" smtClean="0">
                <a:latin typeface="Times New Roman" pitchFamily="18" charset="0"/>
                <a:cs typeface="Times New Roman" pitchFamily="18" charset="0"/>
              </a:rPr>
              <a:t>rozhodnutí ČIŽP beze změny.</a:t>
            </a:r>
            <a:endParaRPr lang="cs-CZ" altLang="cs-CZ" sz="24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>
                <a:solidFill>
                  <a:schemeClr val="tx1"/>
                </a:solidFill>
              </a:rPr>
              <a:t>Zemědělská společnost Dubné, a.s. – </a:t>
            </a:r>
            <a:br>
              <a:rPr lang="cs-CZ" altLang="cs-CZ" sz="3200" dirty="0" smtClean="0">
                <a:solidFill>
                  <a:schemeClr val="tx1"/>
                </a:solidFill>
              </a:rPr>
            </a:br>
            <a:r>
              <a:rPr lang="cs-CZ" altLang="cs-CZ" sz="3200" dirty="0" smtClean="0">
                <a:solidFill>
                  <a:schemeClr val="tx1"/>
                </a:solidFill>
              </a:rPr>
              <a:t>pokuta 100 000 Kč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68270"/>
            <a:ext cx="4416359" cy="3312269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3"/>
            <a:ext cx="327654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2809" y="548680"/>
            <a:ext cx="84978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s-CZ" sz="3200" dirty="0" smtClean="0"/>
              <a:t>   Nelegální </a:t>
            </a:r>
            <a:r>
              <a:rPr lang="cs-CZ" sz="3200" dirty="0"/>
              <a:t>„těžba“ </a:t>
            </a:r>
            <a:r>
              <a:rPr lang="cs-CZ" sz="3200" dirty="0" smtClean="0"/>
              <a:t>vltavínů v jižních Čechách</a:t>
            </a:r>
          </a:p>
          <a:p>
            <a:pPr algn="ctr"/>
            <a:r>
              <a:rPr lang="cs-CZ" sz="3200" dirty="0" smtClean="0"/>
              <a:t>  (postup ČIŽP se týká roku 2018)</a:t>
            </a:r>
          </a:p>
        </p:txBody>
      </p:sp>
      <p:sp>
        <p:nvSpPr>
          <p:cNvPr id="3" name="Obdélník 2"/>
          <p:cNvSpPr/>
          <p:nvPr/>
        </p:nvSpPr>
        <p:spPr>
          <a:xfrm>
            <a:off x="971600" y="1772816"/>
            <a:ext cx="75083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Kontroly hledačů „kopáčů“ vltavínů provádí zpravidla Policie ČR v daných </a:t>
            </a: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lokalitách.</a:t>
            </a:r>
            <a:endParaRPr lang="cs-CZ" altLang="cs-CZ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případě zastižení fyzické osoby sepíše policie úřední záznam a oznámí inspekci podezření ze spáchání přestupku (týká se CHKO a lesních pozemků</a:t>
            </a: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ČIŽP následně postupuje v souladu se zákonem o ochraně přírody a dle konkrétních okolností zahájí řízení o přestupku nebo řízení o zákazu </a:t>
            </a: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činnosti.</a:t>
            </a:r>
            <a:endParaRPr lang="cs-CZ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 případě jednoznačného prokázání nelegální činnosti využívá ČIŽP možností uvedených v zákoně o </a:t>
            </a:r>
            <a:r>
              <a:rPr lang="cs-CZ" altLang="cs-CZ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přestupcích.</a:t>
            </a:r>
            <a:endParaRPr lang="cs-CZ" altLang="cs-CZ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8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2017, plán pro rok 2017,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Jihočeského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kraje, 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1416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</a:t>
            </a:r>
            <a:r>
              <a:rPr lang="cs-CZ" dirty="0" smtClean="0"/>
              <a:t>elegální </a:t>
            </a:r>
            <a:r>
              <a:rPr lang="cs-CZ" dirty="0" smtClean="0"/>
              <a:t>„těžba“ vltavínů – průvodní projevy činnosti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816424" cy="3168351"/>
          </a:xfrm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8841"/>
            <a:ext cx="4104456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7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Nelegální „těžba“ </a:t>
            </a:r>
            <a:r>
              <a:rPr lang="cs-CZ" dirty="0" smtClean="0"/>
              <a:t>vltavínů –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poškození lesa a zemědělské půdy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744416" cy="306896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4096512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71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Autofit/>
          </a:bodyPr>
          <a:lstStyle/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198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417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1245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Asie.</a:t>
            </a:r>
          </a:p>
          <a:p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altLang="cs-CZ" sz="2100" b="1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cs-CZ" altLang="cs-CZ" sz="2100" b="1" dirty="0">
                <a:latin typeface="Times New Roman" pitchFamily="18" charset="0"/>
                <a:cs typeface="Times New Roman" pitchFamily="18" charset="0"/>
              </a:rPr>
              <a:t>% případů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byl zjištěn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v souvislosti s porušováním zákona o CITES pachatel vietnamské národnosti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(2016 – 56 %, 2015 </a:t>
            </a:r>
            <a:r>
              <a:rPr lang="cs-CZ" altLang="cs-CZ" sz="2100" dirty="0">
                <a:latin typeface="Times New Roman" pitchFamily="18" charset="0"/>
                <a:cs typeface="Times New Roman" pitchFamily="18" charset="0"/>
              </a:rPr>
              <a:t>– 50 %, 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2014 – 36 %).</a:t>
            </a:r>
          </a:p>
          <a:p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Nejvýznamnější akce: operace </a:t>
            </a:r>
            <a:r>
              <a:rPr lang="cs-CZ" altLang="cs-CZ" sz="2100" dirty="0" err="1" smtClean="0">
                <a:latin typeface="Times New Roman" pitchFamily="18" charset="0"/>
                <a:cs typeface="Times New Roman" pitchFamily="18" charset="0"/>
              </a:rPr>
              <a:t>Sandokan</a:t>
            </a:r>
            <a:r>
              <a:rPr lang="cs-CZ" altLang="cs-CZ" sz="2100" dirty="0" smtClean="0">
                <a:latin typeface="Times New Roman" pitchFamily="18" charset="0"/>
                <a:cs typeface="Times New Roman" pitchFamily="18" charset="0"/>
              </a:rPr>
              <a:t>, ve spolupráci s celní správou zkontrolováno </a:t>
            </a:r>
            <a:r>
              <a:rPr lang="cs-CZ" sz="2100" dirty="0">
                <a:latin typeface="Times New Roman"/>
                <a:ea typeface="Times New Roman"/>
              </a:rPr>
              <a:t>1936 </a:t>
            </a:r>
            <a:r>
              <a:rPr lang="cs-CZ" sz="2100" dirty="0" err="1">
                <a:latin typeface="Times New Roman"/>
                <a:ea typeface="Times New Roman"/>
              </a:rPr>
              <a:t>cargo</a:t>
            </a:r>
            <a:r>
              <a:rPr lang="cs-CZ" sz="2100" dirty="0">
                <a:latin typeface="Times New Roman"/>
                <a:ea typeface="Times New Roman"/>
              </a:rPr>
              <a:t> zásilek (32 tun), 1235 cestujících a </a:t>
            </a:r>
            <a:r>
              <a:rPr lang="cs-CZ" sz="2100" dirty="0" smtClean="0">
                <a:latin typeface="Times New Roman"/>
                <a:ea typeface="Times New Roman"/>
              </a:rPr>
              <a:t>2981 zavazadel do Vietnamu.</a:t>
            </a:r>
            <a:endParaRPr lang="cs-CZ" altLang="cs-CZ" sz="2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2017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Únor/březen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 rámci operace </a:t>
            </a:r>
            <a:r>
              <a:rPr lang="cs-CZ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Sandokan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Letišti V. Havla Praha byly zabaveny především přípravky tradiční asijské medicíny, nejčastěji s obsahem mošusu.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sušené maso, olej a kosmetiku s obsahem oleje z krokodýla.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Letišti V. Havla Praha zub a obratel vorvaně. 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Říjen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konzervy s jeseteřím masem.</a:t>
            </a:r>
          </a:p>
          <a:p>
            <a:pPr marL="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235260" y="1268760"/>
          <a:ext cx="64330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5508104" cy="38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CITES - fotky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1196752"/>
          <a:ext cx="6276928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120680" cy="41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39913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864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 mírný pokles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více než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113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2016.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- 252 (v roce 2016 – 348)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22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2016 – 23).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2655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2016 – 2755).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113 051 685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(2016 - 130 717 343).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</a:t>
            </a:r>
            <a:r>
              <a:rPr lang="cs-CZ" altLang="cs-CZ" sz="2800">
                <a:latin typeface="Times New Roman" pitchFamily="18" charset="0"/>
                <a:cs typeface="Times New Roman" pitchFamily="18" charset="0"/>
              </a:rPr>
              <a:t>zhruba </a:t>
            </a:r>
            <a:r>
              <a:rPr lang="cs-CZ" altLang="cs-CZ" sz="280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897)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38041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SŽDC, </a:t>
            </a:r>
            <a:r>
              <a:rPr 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s.p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- 2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Pokuta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vykácení velkého množství dřevin bez příslušných povolení resp. oznámení.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průběhu roku 2016 bylo takto státním podnikem vykáceno celkem 1043 stromů rostoucích mimo les a 70 853 metrů čtverečních zapojených porostů dřevin podél tratí na celém území ČR.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louhodobé programové obcházení zákona ze strany SŽDC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KLIO s.r.o. – 2 000 000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Firma opakovaně vypouštěla nedostatečně předčištěné srážkové vody z čistírny odpadních vod v Praze 5 do Zličínského potoka.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Překračovány byly maximální emisní limity například v ukazatelích nerozpuštěných látek, fosforu, dusíku a tenzidů, což bylo v rozporu s integrovaným povolením. </a:t>
            </a:r>
          </a:p>
        </p:txBody>
      </p:sp>
    </p:spTree>
    <p:extLst>
      <p:ext uri="{BB962C8B-B14F-4D97-AF65-F5344CB8AC3E}">
        <p14:creationId xmlns:p14="http://schemas.microsoft.com/office/powerpoint/2010/main" val="254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2017 </a:t>
            </a:r>
            <a:r>
              <a:rPr lang="cs-CZ" altLang="cs-CZ" sz="3800" dirty="0">
                <a:cs typeface="Times New Roman" pitchFamily="18" charset="0"/>
              </a:rPr>
              <a:t>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LAGRON s.r.o. - 2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Kč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Pokuta za porušení lesního zákona.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v zákonné lhůtě dvou let nezalesnila cca 10 hektarů holin vzniklých po rozsáhlých těžbách, které nechala v roce 2015 provést.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Nezalesněná plocha pro představu odpovídá deseti fotbalovým hřištím.</a:t>
            </a:r>
          </a:p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se svou nečinností dopustila poměrně rozsáhlého poškození životního prostředí. Byla přerušena kontinuita lesa.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3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400" dirty="0">
                <a:solidFill>
                  <a:schemeClr val="tx1"/>
                </a:solidFill>
              </a:rPr>
              <a:t>Činnost OI </a:t>
            </a:r>
            <a:r>
              <a:rPr lang="cs-CZ" altLang="cs-CZ" sz="3400" dirty="0" smtClean="0">
                <a:solidFill>
                  <a:schemeClr val="tx1"/>
                </a:solidFill>
              </a:rPr>
              <a:t>Č. Budějovice </a:t>
            </a:r>
            <a:r>
              <a:rPr lang="cs-CZ" altLang="cs-CZ" sz="3400" dirty="0">
                <a:solidFill>
                  <a:schemeClr val="tx1"/>
                </a:solidFill>
              </a:rPr>
              <a:t>– počty kontrol</a:t>
            </a:r>
            <a:endParaRPr lang="cs-CZ" sz="3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37293"/>
              </p:ext>
            </p:extLst>
          </p:nvPr>
        </p:nvGraphicFramePr>
        <p:xfrm>
          <a:off x="2051720" y="1628800"/>
          <a:ext cx="4752528" cy="44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8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233393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</a:tblGrid>
              <a:tr h="636071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OI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Č. Budějovice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1146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1191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1113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966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942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071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1056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Činnost OI </a:t>
            </a:r>
            <a:r>
              <a:rPr lang="cs-CZ" altLang="cs-CZ" sz="3200" dirty="0" smtClean="0">
                <a:solidFill>
                  <a:schemeClr val="tx1"/>
                </a:solidFill>
              </a:rPr>
              <a:t>Č. Budějovice </a:t>
            </a:r>
            <a:r>
              <a:rPr lang="cs-CZ" altLang="cs-CZ" sz="3200" dirty="0">
                <a:solidFill>
                  <a:schemeClr val="tx1"/>
                </a:solidFill>
              </a:rPr>
              <a:t>– počty kontrol dle složek</a:t>
            </a:r>
            <a:endParaRPr lang="cs-CZ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88540"/>
              </p:ext>
            </p:extLst>
          </p:nvPr>
        </p:nvGraphicFramePr>
        <p:xfrm>
          <a:off x="1043608" y="1988840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276031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199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206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206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196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265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226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endParaRPr lang="cs-CZ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031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190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cs-CZ" sz="1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1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1069</Words>
  <Application>Microsoft Office PowerPoint</Application>
  <PresentationFormat>Předvádění na obrazovce (4:3)</PresentationFormat>
  <Paragraphs>194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Motiv systému Office</vt:lpstr>
      <vt:lpstr>Výsledky činnosti ČIŽP za rok 2017</vt:lpstr>
      <vt:lpstr>Činnost ČIŽP v roce 2017, plán pro rok 2017, základní shrnutí</vt:lpstr>
      <vt:lpstr>Kontroly v roce 2017</vt:lpstr>
      <vt:lpstr>Pokuty za rok 2017</vt:lpstr>
      <vt:lpstr>Nejvyšší pokuty za rok 2017 - ČR</vt:lpstr>
      <vt:lpstr>Nejvyšší pokuty za rok 2017 - ČR</vt:lpstr>
      <vt:lpstr>Nejvyšší pokuty za rok 2017 - ČR</vt:lpstr>
      <vt:lpstr>Činnost OI Č. Budějovice – počty kontrol</vt:lpstr>
      <vt:lpstr>Činnost OI Č. Budějovice – počty kontrol dle složek</vt:lpstr>
      <vt:lpstr>Činnost OI Č. Budějovice – počty a výše pokut</vt:lpstr>
      <vt:lpstr>Činnost OI Č. Budějovice – nejvyšší pokuty </vt:lpstr>
      <vt:lpstr>VILLENA s.r.o. – pokuta 1 200 000 Kč</vt:lpstr>
      <vt:lpstr>Prezentace aplikace PowerPoint</vt:lpstr>
      <vt:lpstr>Činnost OI Č. Budějovice – nejvyšší pokuty</vt:lpstr>
      <vt:lpstr>ECO-F a.s. – pokuta 200 000 Kč</vt:lpstr>
      <vt:lpstr>Činnost OI Č. Budějovice – nejvyšší pokuty</vt:lpstr>
      <vt:lpstr>Činnost OI Č. Budějovice – nejvyšší pokuty</vt:lpstr>
      <vt:lpstr>Zemědělská společnost Dubné, a.s. –  pokuta 100 000 Kč</vt:lpstr>
      <vt:lpstr>Prezentace aplikace PowerPoint</vt:lpstr>
      <vt:lpstr>Nelegální „těžba“ vltavínů – průvodní projevy činnosti</vt:lpstr>
      <vt:lpstr>Nelegální „těžba“ vltavínů – poškození lesa a zemědělské půdy</vt:lpstr>
      <vt:lpstr>CITES v roce 2017</vt:lpstr>
      <vt:lpstr>CITES v roce 2017</vt:lpstr>
      <vt:lpstr>CITES - fotky</vt:lpstr>
      <vt:lpstr>CITES - fotky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165</cp:revision>
  <cp:lastPrinted>2018-04-12T07:36:44Z</cp:lastPrinted>
  <dcterms:created xsi:type="dcterms:W3CDTF">2016-12-06T12:06:40Z</dcterms:created>
  <dcterms:modified xsi:type="dcterms:W3CDTF">2018-07-16T10:39:25Z</dcterms:modified>
</cp:coreProperties>
</file>