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62" r:id="rId3"/>
    <p:sldId id="296" r:id="rId4"/>
    <p:sldId id="297" r:id="rId5"/>
    <p:sldId id="298" r:id="rId6"/>
    <p:sldId id="299" r:id="rId7"/>
    <p:sldId id="300" r:id="rId8"/>
    <p:sldId id="267" r:id="rId9"/>
    <p:sldId id="268" r:id="rId10"/>
    <p:sldId id="269" r:id="rId11"/>
    <p:sldId id="276" r:id="rId12"/>
    <p:sldId id="292" r:id="rId13"/>
    <p:sldId id="275" r:id="rId14"/>
    <p:sldId id="293" r:id="rId15"/>
    <p:sldId id="294" r:id="rId16"/>
    <p:sldId id="295" r:id="rId17"/>
    <p:sldId id="302" r:id="rId18"/>
    <p:sldId id="303" r:id="rId19"/>
    <p:sldId id="304" r:id="rId20"/>
    <p:sldId id="305" r:id="rId21"/>
    <p:sldId id="273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1" autoAdjust="0"/>
    <p:restoredTop sz="94660"/>
  </p:normalViewPr>
  <p:slideViewPr>
    <p:cSldViewPr>
      <p:cViewPr varScale="1">
        <p:scale>
          <a:sx n="85" d="100"/>
          <a:sy n="85" d="100"/>
        </p:scale>
        <p:origin x="1570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 custT="1"/>
      <dgm:spPr/>
      <dgm:t>
        <a:bodyPr/>
        <a:lstStyle/>
        <a:p>
          <a:r>
            <a:rPr lang="cs-CZ" sz="2300" dirty="0" smtClean="0"/>
            <a:t>Nejčastěji dovážená asijská medicína - mošus</a:t>
          </a:r>
          <a:endParaRPr lang="cs-CZ" sz="2400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81347" custLinFactY="-16525" custLinFactNeighborX="-942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69749" custScaleY="50401" custLinFactNeighborX="-4056" custLinFactNeighborY="-12719"/>
      <dgm:spPr/>
      <dgm:extLst/>
    </dgm:pt>
  </dgm:ptLst>
  <dgm:cxnLst>
    <dgm:cxn modelId="{17A31732-93B2-4AD4-915D-1787BD9FA345}" type="presOf" srcId="{CE3F3DD9-69C0-4151-B78D-4898C9A04592}" destId="{9C48212D-8BF0-49CA-865B-CD81FA241990}" srcOrd="0" destOrd="0" presId="urn:microsoft.com/office/officeart/2008/layout/PictureGrid"/>
    <dgm:cxn modelId="{E72DCB73-4CC9-4B0F-AAFB-CD8EFBC59F54}" type="presOf" srcId="{8F523809-64E2-4E10-A1FB-B05E10B8FD10}" destId="{6D92812F-F08E-4FA7-A78F-400D1181E5DD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4ED6A934-1DB2-417B-A33F-FE37F2513951}" type="presParOf" srcId="{6D92812F-F08E-4FA7-A78F-400D1181E5DD}" destId="{8ABE9BE6-AD54-4A42-B49C-D1D31EC5A672}" srcOrd="0" destOrd="0" presId="urn:microsoft.com/office/officeart/2008/layout/PictureGrid"/>
    <dgm:cxn modelId="{9125D76E-130C-4116-9596-B04B98C0BBAA}" type="presParOf" srcId="{8ABE9BE6-AD54-4A42-B49C-D1D31EC5A672}" destId="{9C48212D-8BF0-49CA-865B-CD81FA241990}" srcOrd="0" destOrd="0" presId="urn:microsoft.com/office/officeart/2008/layout/PictureGrid"/>
    <dgm:cxn modelId="{1B52EFED-3BEF-4E47-AEC9-3A9741F0FD97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/>
      <dgm:spPr/>
      <dgm:t>
        <a:bodyPr/>
        <a:lstStyle/>
        <a:p>
          <a:pPr algn="ctr"/>
          <a:r>
            <a:rPr lang="cs-CZ" dirty="0" smtClean="0"/>
            <a:t>Medvědí žluč</a:t>
          </a:r>
          <a:endParaRPr lang="cs-CZ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68947" custLinFactY="-62630" custLinFactNeighborX="-2052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70975" custScaleY="45469"/>
      <dgm:spPr/>
      <dgm:extLst/>
    </dgm:pt>
  </dgm:ptLst>
  <dgm:cxnLst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3939B7EC-A8A8-4092-8EDB-A0BFDB0B45C7}" type="presOf" srcId="{CE3F3DD9-69C0-4151-B78D-4898C9A04592}" destId="{9C48212D-8BF0-49CA-865B-CD81FA241990}" srcOrd="0" destOrd="0" presId="urn:microsoft.com/office/officeart/2008/layout/PictureGrid"/>
    <dgm:cxn modelId="{8934D36F-2438-4512-B455-89E8AEE5A1C0}" type="presOf" srcId="{8F523809-64E2-4E10-A1FB-B05E10B8FD10}" destId="{6D92812F-F08E-4FA7-A78F-400D1181E5DD}" srcOrd="0" destOrd="0" presId="urn:microsoft.com/office/officeart/2008/layout/PictureGrid"/>
    <dgm:cxn modelId="{127FBD1C-8A7C-4A3C-942F-EBC962ABCFB3}" type="presParOf" srcId="{6D92812F-F08E-4FA7-A78F-400D1181E5DD}" destId="{8ABE9BE6-AD54-4A42-B49C-D1D31EC5A672}" srcOrd="0" destOrd="0" presId="urn:microsoft.com/office/officeart/2008/layout/PictureGrid"/>
    <dgm:cxn modelId="{C15A18F4-2C21-4330-9E4C-310B8A6EBEA5}" type="presParOf" srcId="{8ABE9BE6-AD54-4A42-B49C-D1D31EC5A672}" destId="{9C48212D-8BF0-49CA-865B-CD81FA241990}" srcOrd="0" destOrd="0" presId="urn:microsoft.com/office/officeart/2008/layout/PictureGrid"/>
    <dgm:cxn modelId="{7C6506B6-30FB-4023-B794-437F7F7174D3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8212D-8BF0-49CA-865B-CD81FA241990}">
      <dsp:nvSpPr>
        <dsp:cNvPr id="0" name=""/>
        <dsp:cNvSpPr/>
      </dsp:nvSpPr>
      <dsp:spPr>
        <a:xfrm>
          <a:off x="24368" y="72010"/>
          <a:ext cx="6318702" cy="522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7630" rIns="8763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Nejčastěji dovážená asijská medicína - mošus</a:t>
          </a:r>
          <a:endParaRPr lang="cs-CZ" sz="2400" kern="1200" dirty="0"/>
        </a:p>
      </dsp:txBody>
      <dsp:txXfrm>
        <a:off x="24368" y="72010"/>
        <a:ext cx="6318702" cy="522647"/>
      </dsp:txXfrm>
    </dsp:sp>
    <dsp:sp modelId="{5DC3E299-A67C-4F6A-B8F8-E4F4C4B4F9DA}">
      <dsp:nvSpPr>
        <dsp:cNvPr id="0" name=""/>
        <dsp:cNvSpPr/>
      </dsp:nvSpPr>
      <dsp:spPr>
        <a:xfrm>
          <a:off x="1860080" y="1728186"/>
          <a:ext cx="2430275" cy="17561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8212D-8BF0-49CA-865B-CD81FA241990}">
      <dsp:nvSpPr>
        <dsp:cNvPr id="0" name=""/>
        <dsp:cNvSpPr/>
      </dsp:nvSpPr>
      <dsp:spPr>
        <a:xfrm>
          <a:off x="432035" y="0"/>
          <a:ext cx="5284487" cy="46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2870" rIns="102870" bIns="0" numCol="1" spcCol="1270" anchor="b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Medvědí žluč</a:t>
          </a:r>
          <a:endParaRPr lang="cs-CZ" sz="2700" kern="1200" dirty="0"/>
        </a:p>
      </dsp:txBody>
      <dsp:txXfrm>
        <a:off x="432035" y="0"/>
        <a:ext cx="5284487" cy="469184"/>
      </dsp:txXfrm>
    </dsp:sp>
    <dsp:sp modelId="{5DC3E299-A67C-4F6A-B8F8-E4F4C4B4F9DA}">
      <dsp:nvSpPr>
        <dsp:cNvPr id="0" name=""/>
        <dsp:cNvSpPr/>
      </dsp:nvSpPr>
      <dsp:spPr>
        <a:xfrm>
          <a:off x="2028451" y="2091813"/>
          <a:ext cx="2220024" cy="14222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6685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činnosti ČIŽP za rok 2017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Oblastní inspektorát Havlíčkův Brod</a:t>
            </a:r>
          </a:p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2018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Havlíčkův Brod </a:t>
            </a:r>
            <a:r>
              <a:rPr lang="cs-CZ" altLang="cs-CZ" sz="3200" dirty="0">
                <a:solidFill>
                  <a:schemeClr val="tx1"/>
                </a:solidFill>
              </a:rPr>
              <a:t>– počty a výše pokut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368063"/>
              </p:ext>
            </p:extLst>
          </p:nvPr>
        </p:nvGraphicFramePr>
        <p:xfrm>
          <a:off x="1547664" y="1484784"/>
          <a:ext cx="5688632" cy="414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158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1372383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  <a:gridCol w="1471933">
                  <a:extLst>
                    <a:ext uri="{9D8B030D-6E8A-4147-A177-3AD203B41FA5}">
                      <a16:colId xmlns:a16="http://schemas.microsoft.com/office/drawing/2014/main" val="3284438363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645432643"/>
                    </a:ext>
                  </a:extLst>
                </a:gridCol>
              </a:tblGrid>
              <a:tr h="476936">
                <a:tc rowSpan="2"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Počet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Výše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(Kč)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810791">
                <a:tc v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vydaných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právní moci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264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258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8 871 475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312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309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7 934 120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360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348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7 259 975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294   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283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8 003 210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326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325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11 320 455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307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297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9 377 392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5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Havlíčkův Brod </a:t>
            </a:r>
            <a:r>
              <a:rPr lang="cs-CZ" altLang="cs-CZ" sz="3200" dirty="0">
                <a:solidFill>
                  <a:schemeClr val="tx1"/>
                </a:solidFill>
              </a:rPr>
              <a:t>– </a:t>
            </a:r>
            <a:r>
              <a:rPr lang="cs-CZ" altLang="cs-CZ" sz="3200" dirty="0" smtClean="0">
                <a:solidFill>
                  <a:schemeClr val="tx1"/>
                </a:solidFill>
              </a:rPr>
              <a:t>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PARPLANDO</a:t>
            </a:r>
            <a:r>
              <a:rPr lang="en-US" altLang="cs-CZ" sz="2800" b="1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cs-CZ" sz="2800" b="1" dirty="0" err="1" smtClean="0">
                <a:latin typeface="Times New Roman" pitchFamily="18" charset="0"/>
                <a:cs typeface="Times New Roman" pitchFamily="18" charset="0"/>
              </a:rPr>
              <a:t>r.o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. – 800 000 Kč</a:t>
            </a:r>
          </a:p>
          <a:p>
            <a:pPr algn="just"/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Ukládání odpadní zeminy v zařízení, které k tomu nebylo určeno. Ukládáno na pozemku v Havířské ulici v Havlíčkově Brodě. </a:t>
            </a:r>
          </a:p>
          <a:p>
            <a:pPr algn="just"/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Zemina pocházela z výstavby transformovny v Mírovce nedaleko Havlíčkova Brodu.</a:t>
            </a:r>
          </a:p>
          <a:p>
            <a:pPr algn="just"/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Komplikovaná záležitost, rozklíčování předávání zemin v množství 90 tisíc tun mezi několika subjekty.</a:t>
            </a:r>
          </a:p>
        </p:txBody>
      </p:sp>
    </p:spTree>
    <p:extLst>
      <p:ext uri="{BB962C8B-B14F-4D97-AF65-F5344CB8AC3E}">
        <p14:creationId xmlns:p14="http://schemas.microsoft.com/office/powerpoint/2010/main" val="2091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Havlíčkův Brod </a:t>
            </a:r>
            <a:r>
              <a:rPr lang="cs-CZ" altLang="cs-CZ" sz="3200" dirty="0">
                <a:solidFill>
                  <a:schemeClr val="tx1"/>
                </a:solidFill>
              </a:rPr>
              <a:t>– nejvyšší </a:t>
            </a:r>
            <a:r>
              <a:rPr lang="cs-CZ" altLang="cs-CZ" sz="3200" dirty="0" smtClean="0">
                <a:solidFill>
                  <a:schemeClr val="tx1"/>
                </a:solidFill>
              </a:rPr>
              <a:t>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PARPLANDO</a:t>
            </a:r>
            <a:r>
              <a:rPr lang="en-US" altLang="cs-CZ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cs-CZ" dirty="0" err="1" smtClean="0">
                <a:latin typeface="Times New Roman" pitchFamily="18" charset="0"/>
                <a:cs typeface="Times New Roman" pitchFamily="18" charset="0"/>
              </a:rPr>
              <a:t>r.o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800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000 Kč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3960441" cy="32403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1" y="2276872"/>
            <a:ext cx="391243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Havlíčkův Brod </a:t>
            </a:r>
            <a:r>
              <a:rPr lang="cs-CZ" altLang="cs-CZ" sz="3200" dirty="0">
                <a:solidFill>
                  <a:schemeClr val="tx1"/>
                </a:solidFill>
              </a:rPr>
              <a:t>– </a:t>
            </a:r>
            <a:r>
              <a:rPr lang="cs-CZ" altLang="cs-CZ" sz="3200" dirty="0" smtClean="0">
                <a:solidFill>
                  <a:schemeClr val="tx1"/>
                </a:solidFill>
              </a:rPr>
              <a:t>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713387"/>
          </a:xfrm>
        </p:spPr>
        <p:txBody>
          <a:bodyPr>
            <a:normAutofit/>
          </a:bodyPr>
          <a:lstStyle/>
          <a:p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AQUASYS spol. s r.o. – 520 000 Kč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Rozsáhlé nepovolené kácení dřevin na ploše nejméně 1 400 m²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Kácení břehového porostu </a:t>
            </a:r>
            <a:r>
              <a:rPr lang="cs-CZ" altLang="cs-CZ" sz="2800" dirty="0" err="1" smtClean="0">
                <a:latin typeface="Times New Roman" pitchFamily="18" charset="0"/>
                <a:cs typeface="Times New Roman" pitchFamily="18" charset="0"/>
              </a:rPr>
              <a:t>Stržského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potoka změnilo krajinný ráz lokality.</a:t>
            </a:r>
          </a:p>
          <a:p>
            <a:pPr algn="just"/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Zavezení mokřadu, nevratné poškození půdního pokryvu.</a:t>
            </a:r>
          </a:p>
          <a:p>
            <a:pPr algn="just"/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V roce 2016 uloženy pokuty ve výši 420 000 za porušení vodního zákona a zákona o odpadech.</a:t>
            </a:r>
          </a:p>
          <a:p>
            <a:pPr algn="just"/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4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Havlíčkův Brod </a:t>
            </a:r>
            <a:r>
              <a:rPr lang="cs-CZ" altLang="cs-CZ" sz="3200" dirty="0">
                <a:solidFill>
                  <a:schemeClr val="tx1"/>
                </a:solidFill>
              </a:rPr>
              <a:t>– 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AQUASYS spol. s r.o.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520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000 Kč</a:t>
            </a:r>
          </a:p>
        </p:txBody>
      </p:sp>
      <p:pic>
        <p:nvPicPr>
          <p:cNvPr id="1026" name="Picture 2" descr="C:\Zpravy_pro_media\AQUASYS_OOV_OOH\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03343"/>
            <a:ext cx="7776864" cy="328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8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Havlíčkův Brod </a:t>
            </a:r>
            <a:r>
              <a:rPr lang="cs-CZ" altLang="cs-CZ" sz="3200" dirty="0">
                <a:solidFill>
                  <a:schemeClr val="tx1"/>
                </a:solidFill>
              </a:rPr>
              <a:t>– </a:t>
            </a:r>
            <a:r>
              <a:rPr lang="cs-CZ" altLang="cs-CZ" sz="3200" dirty="0" smtClean="0">
                <a:solidFill>
                  <a:schemeClr val="tx1"/>
                </a:solidFill>
              </a:rPr>
              <a:t>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713387"/>
          </a:xfrm>
        </p:spPr>
        <p:txBody>
          <a:bodyPr>
            <a:normAutofit/>
          </a:bodyPr>
          <a:lstStyle/>
          <a:p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EURO AGRAS, s.r.o. – 250 000 Kč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Nepovolené nakládání s odpadními vodami z provozovny na zpracování brambor v Herolticích. </a:t>
            </a:r>
          </a:p>
          <a:p>
            <a:pPr algn="just"/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Vypouštění odpadních vod do vod povrchových bez platného povolení.</a:t>
            </a:r>
          </a:p>
          <a:p>
            <a:pPr algn="just"/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Nebyly prováděny rozbory, kterým by byla zjišťována míra znečištění.</a:t>
            </a:r>
          </a:p>
          <a:p>
            <a:pPr algn="just"/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Znečištění </a:t>
            </a:r>
            <a:r>
              <a:rPr lang="cs-CZ" altLang="cs-CZ" sz="2800" dirty="0" err="1" smtClean="0">
                <a:latin typeface="Times New Roman" pitchFamily="18" charset="0"/>
                <a:cs typeface="Times New Roman" pitchFamily="18" charset="0"/>
              </a:rPr>
              <a:t>Heroltického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potoka v délce minimálně 800 metrů.</a:t>
            </a:r>
          </a:p>
        </p:txBody>
      </p:sp>
    </p:spTree>
    <p:extLst>
      <p:ext uri="{BB962C8B-B14F-4D97-AF65-F5344CB8AC3E}">
        <p14:creationId xmlns:p14="http://schemas.microsoft.com/office/powerpoint/2010/main" val="26448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Havlíčkův Brod </a:t>
            </a:r>
            <a:r>
              <a:rPr lang="cs-CZ" altLang="cs-CZ" sz="3200" dirty="0">
                <a:solidFill>
                  <a:schemeClr val="tx1"/>
                </a:solidFill>
              </a:rPr>
              <a:t>– 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 AGRAS, s.r.o.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2825241" cy="37669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4176464" cy="311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2017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464497"/>
          </a:xfrm>
        </p:spPr>
        <p:txBody>
          <a:bodyPr>
            <a:noAutofit/>
          </a:bodyPr>
          <a:lstStyle/>
          <a:p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Inspektoři provedli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podle zákona o obchodování s ohroženými druhy rostlin a živočichů (CITES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198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pokutových řízení, uloženy pokuty ve výši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417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korun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Zabaveno bylo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347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živých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 exemplářů ohrožených živočichů a rostlin a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1245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neživých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 exemplářů (výrobky).</a:t>
            </a:r>
          </a:p>
          <a:p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Nejvíce zásilek s živočichy, rostlinami a produkty z nich pochází z Asie.</a:t>
            </a:r>
          </a:p>
          <a:p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% případů 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byl zjištěn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v souvislosti s porušováním zákona o CITES pachatel vietnamské národnosti 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(2016 – 56 %, 2015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– 50 %, 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2014 – 36 %).</a:t>
            </a:r>
          </a:p>
          <a:p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Nejvýznamnější akce: operace </a:t>
            </a:r>
            <a:r>
              <a:rPr lang="cs-CZ" altLang="cs-CZ" sz="2100" dirty="0" err="1" smtClean="0">
                <a:latin typeface="Times New Roman" pitchFamily="18" charset="0"/>
                <a:cs typeface="Times New Roman" pitchFamily="18" charset="0"/>
              </a:rPr>
              <a:t>Sandokan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, ve spolupráci s celní správou zkontrolováno </a:t>
            </a:r>
            <a:r>
              <a:rPr lang="cs-CZ" sz="2100" dirty="0">
                <a:latin typeface="Times New Roman"/>
                <a:ea typeface="Times New Roman"/>
              </a:rPr>
              <a:t>1936 </a:t>
            </a:r>
            <a:r>
              <a:rPr lang="cs-CZ" sz="2100" dirty="0" err="1">
                <a:latin typeface="Times New Roman"/>
                <a:ea typeface="Times New Roman"/>
              </a:rPr>
              <a:t>cargo</a:t>
            </a:r>
            <a:r>
              <a:rPr lang="cs-CZ" sz="2100" dirty="0">
                <a:latin typeface="Times New Roman"/>
                <a:ea typeface="Times New Roman"/>
              </a:rPr>
              <a:t> zásilek (32 tun), 1235 cestujících a </a:t>
            </a:r>
            <a:r>
              <a:rPr lang="cs-CZ" sz="2100" dirty="0" smtClean="0">
                <a:latin typeface="Times New Roman"/>
                <a:ea typeface="Times New Roman"/>
              </a:rPr>
              <a:t>2981 zavazadel do Vietnamu.</a:t>
            </a:r>
            <a:endParaRPr lang="cs-CZ" altLang="cs-CZ" sz="2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2017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Únor/březen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rámci operace </a:t>
            </a:r>
            <a:r>
              <a:rPr lang="cs-CZ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Sandokan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Letišti V. Havla Praha byly zabaveny především přípravky tradiční asijské medicíny, nejčastěji s obsahem mošusu.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Duben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na Letišti V.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Havla Praha sušené maso, olej a kosmetiku s obsahem oleje z krokodýla.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Letišti V. Havla Praha zub a obratel vorvaně. 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Říjen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na Letišti V.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Havla Praha konzervy s jeseteřím masem.</a:t>
            </a:r>
          </a:p>
          <a:p>
            <a:pPr marL="0" indent="0"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Průběžně během celého roku: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Tradiční asijská medicína s obsahem chráněných rostlin i živočichů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Tvrdé korály dovezené jako suvenýry z moře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CITES - fotky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235260" y="1268760"/>
          <a:ext cx="64330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508104" cy="38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ČIŽP v roce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2017, plán pro rok 2017,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shrnutí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Celkové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počty kontrol a pokut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cs-CZ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uložené pokuty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– TOP10</a:t>
            </a:r>
          </a:p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Počty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kontrol, počty pokut a jejich výše za rok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rámci Kraje Vysočina,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nejzávažnější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případy</a:t>
            </a: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CITES – „exkluzivní záchyty“ v 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1416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CITES - fotky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187624" y="1196752"/>
          <a:ext cx="6276928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120680" cy="41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endParaRPr lang="cs-CZ" altLang="cs-CZ" b="1" dirty="0"/>
          </a:p>
          <a:p>
            <a:pPr marL="0" indent="0" algn="r">
              <a:buNone/>
            </a:pPr>
            <a:r>
              <a:rPr lang="cs-CZ" altLang="cs-CZ" b="1" dirty="0" smtClean="0"/>
              <a:t>Děkujeme </a:t>
            </a:r>
            <a:r>
              <a:rPr lang="cs-CZ" altLang="cs-CZ" b="1" dirty="0"/>
              <a:t>vám za </a:t>
            </a:r>
            <a:r>
              <a:rPr lang="cs-CZ" altLang="cs-CZ" b="1" dirty="0" smtClean="0"/>
              <a:t>pozornost.</a:t>
            </a:r>
          </a:p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r>
              <a:rPr lang="cs-CZ" altLang="cs-CZ" b="1" dirty="0" smtClean="0"/>
              <a:t>www.cizp.cz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9913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Kontroly v roce 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provedla loni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864 kontrol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ve srovnání s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rokem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2016 mírný pokles o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Na jednoho inspektora připadlo v průměru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kontrol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(stejně jako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2016).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uděleny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pokuty v právní moci ve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výši více než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113 milionů Kč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o cca 17 mil. méně než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 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2016.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Počet rozhodnutí 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opatření k nápravě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právní moci - 252 (v roce 2016 – 348) a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pravomocně uložených návrhů k zastavení nebo omezení činnosti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celkem 22 rozhodnutí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(v roce 2016 – 23).</a:t>
            </a:r>
          </a:p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Plán pro </a:t>
            </a:r>
            <a:r>
              <a:rPr lang="cs-CZ" altLang="cs-CZ" b="1" smtClean="0">
                <a:latin typeface="Times New Roman" pitchFamily="18" charset="0"/>
                <a:cs typeface="Times New Roman" pitchFamily="18" charset="0"/>
              </a:rPr>
              <a:t>rok </a:t>
            </a:r>
            <a:r>
              <a:rPr lang="cs-CZ" altLang="cs-CZ" b="1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provést cca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tisíc kontrol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Pokuty za rok 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ČIŽP uložila vloni celkem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2655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pravomocných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pokut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(v roce 2016 – 2755).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Celková výše uložených pokut v právní moci činila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113 051 685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(2016 - 130 717 343).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Oproti roku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klesla celková výše pokut o </a:t>
            </a:r>
            <a:r>
              <a:rPr lang="cs-CZ" altLang="cs-CZ" sz="2800">
                <a:latin typeface="Times New Roman" pitchFamily="18" charset="0"/>
                <a:cs typeface="Times New Roman" pitchFamily="18" charset="0"/>
              </a:rPr>
              <a:t>zhruba </a:t>
            </a: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milionů 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(trend větší kázně provozovatelů).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Nejvíce pokut padlo za odpady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897)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což je několikaletý trend.</a:t>
            </a:r>
          </a:p>
        </p:txBody>
      </p:sp>
    </p:spTree>
    <p:extLst>
      <p:ext uri="{BB962C8B-B14F-4D97-AF65-F5344CB8AC3E}">
        <p14:creationId xmlns:p14="http://schemas.microsoft.com/office/powerpoint/2010/main" val="23154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Nejvyšší pokuty za rok 2017 -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SŽDC, </a:t>
            </a:r>
            <a:r>
              <a:rPr 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s.p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- 2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Pokuta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vykácení velkého množství dřevin bez příslušných povolení resp. oznámení.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průběhu roku 2016 bylo takto státním podnikem vykáceno celkem 1043 stromů rostoucích mimo les a 70 853 metrů čtverečních zapojených porostů dřevin podél tratí na celém území ČR.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louhodobé programové obcházení zákona ze strany SŽDC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2017 -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KLIO s.r.o. – 2 000 000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Firma opakovaně vypouštěla nedostatečně předčištěné srážkové vody z čistírny odpadních vod v Praze 5 do Zličínského potoka.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Překračovány byly maximální emisní limity například v ukazatelích nerozpuštěných látek, fosforu, dusíku a tenzidů, což bylo v rozporu s integrovaným povolením. </a:t>
            </a:r>
          </a:p>
        </p:txBody>
      </p:sp>
    </p:spTree>
    <p:extLst>
      <p:ext uri="{BB962C8B-B14F-4D97-AF65-F5344CB8AC3E}">
        <p14:creationId xmlns:p14="http://schemas.microsoft.com/office/powerpoint/2010/main" val="3067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2017 </a:t>
            </a:r>
            <a:r>
              <a:rPr lang="cs-CZ" altLang="cs-CZ" sz="3800" dirty="0">
                <a:cs typeface="Times New Roman" pitchFamily="18" charset="0"/>
              </a:rPr>
              <a:t>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LAGRON s.r.o. - 2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Kč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Pokuta za porušení lesního zákona.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v zákonné lhůtě dvou let nezalesnila cca 10 hektarů holin vzniklých po rozsáhlých těžbách, které nechala v roce 2015 provést.</a:t>
            </a:r>
          </a:p>
          <a:p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Nezalesněná plocha pro představu odpovídá deseti fotbalovým hřištím.</a:t>
            </a:r>
          </a:p>
          <a:p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se svou nečinností dopustila poměrně rozsáhlého poškození životního prostředí. Byla přerušena kontinuita lesa.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8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400" dirty="0">
                <a:solidFill>
                  <a:schemeClr val="tx1"/>
                </a:solidFill>
              </a:rPr>
              <a:t>Činnost OI </a:t>
            </a:r>
            <a:r>
              <a:rPr lang="cs-CZ" altLang="cs-CZ" sz="3400" dirty="0" smtClean="0">
                <a:solidFill>
                  <a:schemeClr val="tx1"/>
                </a:solidFill>
              </a:rPr>
              <a:t>Havlíčkův Brod </a:t>
            </a:r>
            <a:r>
              <a:rPr lang="cs-CZ" altLang="cs-CZ" sz="3400" dirty="0">
                <a:solidFill>
                  <a:schemeClr val="tx1"/>
                </a:solidFill>
              </a:rPr>
              <a:t>– počty kontrol</a:t>
            </a:r>
            <a:endParaRPr lang="cs-CZ" sz="34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95356"/>
              </p:ext>
            </p:extLst>
          </p:nvPr>
        </p:nvGraphicFramePr>
        <p:xfrm>
          <a:off x="2051720" y="1628800"/>
          <a:ext cx="4752528" cy="4452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589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2333939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</a:tblGrid>
              <a:tr h="636071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OI</a:t>
                      </a: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500" baseline="0" dirty="0" smtClean="0">
                          <a:solidFill>
                            <a:schemeClr val="bg1"/>
                          </a:solidFill>
                        </a:rPr>
                        <a:t>Havlíčkův Brod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1408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2016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1468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2015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1262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1322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1246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1234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Havlíčkův Brod </a:t>
            </a:r>
            <a:r>
              <a:rPr lang="cs-CZ" altLang="cs-CZ" sz="3200" dirty="0">
                <a:solidFill>
                  <a:schemeClr val="tx1"/>
                </a:solidFill>
              </a:rPr>
              <a:t>– počty kontrol dle složek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40822"/>
              </p:ext>
            </p:extLst>
          </p:nvPr>
        </p:nvGraphicFramePr>
        <p:xfrm>
          <a:off x="1043608" y="1988840"/>
          <a:ext cx="698477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29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3284438363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645432643"/>
                    </a:ext>
                  </a:extLst>
                </a:gridCol>
              </a:tblGrid>
              <a:tr h="276031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OOH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OOV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OOO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OOP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OOL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226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219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254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286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120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242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258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304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313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153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280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269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297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293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128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263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246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279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316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299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287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303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301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223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1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868</Words>
  <Application>Microsoft Office PowerPoint</Application>
  <PresentationFormat>Předvádění na obrazovce (4:3)</PresentationFormat>
  <Paragraphs>174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Motiv systému Office</vt:lpstr>
      <vt:lpstr>Výsledky činnosti ČIŽP za rok 2017</vt:lpstr>
      <vt:lpstr>Činnost ČIŽP v roce 2017, plán pro rok 2017, základní shrnutí</vt:lpstr>
      <vt:lpstr>Kontroly v roce 2017</vt:lpstr>
      <vt:lpstr>Pokuty za rok 2017</vt:lpstr>
      <vt:lpstr>Nejvyšší pokuty za rok 2017 - ČR</vt:lpstr>
      <vt:lpstr>Nejvyšší pokuty za rok 2017 - ČR</vt:lpstr>
      <vt:lpstr>Nejvyšší pokuty za rok 2017 - ČR</vt:lpstr>
      <vt:lpstr>Činnost OI Havlíčkův Brod – počty kontrol</vt:lpstr>
      <vt:lpstr>Činnost OI Havlíčkův Brod – počty kontrol dle složek</vt:lpstr>
      <vt:lpstr>Činnost OI Havlíčkův Brod – počty a výše pokut</vt:lpstr>
      <vt:lpstr>Činnost OI Havlíčkův Brod – nejvyšší pokuty</vt:lpstr>
      <vt:lpstr>Činnost OI Havlíčkův Brod – nejvyšší pokuty</vt:lpstr>
      <vt:lpstr>Činnost OI Havlíčkův Brod – nejvyšší pokuty</vt:lpstr>
      <vt:lpstr>Činnost OI Havlíčkův Brod – nejvyšší pokuty</vt:lpstr>
      <vt:lpstr>Činnost OI Havlíčkův Brod – nejvyšší pokuty</vt:lpstr>
      <vt:lpstr>Činnost OI Havlíčkův Brod – nejvyšší pokuty</vt:lpstr>
      <vt:lpstr>CITES v roce 2017</vt:lpstr>
      <vt:lpstr>CITES v roce 2017</vt:lpstr>
      <vt:lpstr>CITES - fotky</vt:lpstr>
      <vt:lpstr>CITES - fotky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Jandová Jana</cp:lastModifiedBy>
  <cp:revision>148</cp:revision>
  <dcterms:created xsi:type="dcterms:W3CDTF">2016-12-06T12:06:40Z</dcterms:created>
  <dcterms:modified xsi:type="dcterms:W3CDTF">2018-07-16T09:48:54Z</dcterms:modified>
</cp:coreProperties>
</file>