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74" r:id="rId2"/>
    <p:sldId id="272" r:id="rId3"/>
    <p:sldId id="278" r:id="rId4"/>
    <p:sldId id="279" r:id="rId5"/>
    <p:sldId id="304" r:id="rId6"/>
    <p:sldId id="302" r:id="rId7"/>
    <p:sldId id="286" r:id="rId8"/>
    <p:sldId id="287" r:id="rId9"/>
    <p:sldId id="275" r:id="rId10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5F7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olim.oldrich\Documents\Zpravy\2015\HSR\2Q\SR_CHEMI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3"/>
            <c:bubble3D val="0"/>
            <c:spPr>
              <a:solidFill>
                <a:schemeClr val="tx1">
                  <a:lumMod val="95000"/>
                  <a:lumOff val="5000"/>
                </a:schemeClr>
              </a:solidFill>
            </c:spPr>
          </c:dPt>
          <c:dPt>
            <c:idx val="4"/>
            <c:bubble3D val="0"/>
          </c:dPt>
          <c:dPt>
            <c:idx val="5"/>
            <c:bubble3D val="0"/>
            <c:spPr>
              <a:solidFill>
                <a:srgbClr val="C00000"/>
              </a:solidFill>
            </c:spPr>
          </c:dPt>
          <c:dPt>
            <c:idx val="6"/>
            <c:bubble3D val="0"/>
            <c:spPr>
              <a:solidFill>
                <a:srgbClr val="002060"/>
              </a:solidFill>
            </c:spPr>
          </c:dPt>
          <c:dPt>
            <c:idx val="7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9"/>
            <c:bubble3D val="0"/>
            <c:spPr>
              <a:solidFill>
                <a:srgbClr val="FF0000"/>
              </a:solidFill>
            </c:spPr>
          </c:dPt>
          <c:dPt>
            <c:idx val="10"/>
            <c:bubble3D val="0"/>
            <c:spPr>
              <a:solidFill>
                <a:srgbClr val="00B050"/>
              </a:solidFill>
            </c:spPr>
          </c:dPt>
          <c:dPt>
            <c:idx val="11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12"/>
            <c:bubble3D val="0"/>
            <c:spPr>
              <a:solidFill>
                <a:srgbClr val="FFFF00"/>
              </a:solidFill>
            </c:spPr>
          </c:dPt>
          <c:dPt>
            <c:idx val="13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Lbls>
            <c:dLbl>
              <c:idx val="3"/>
              <c:delete val="1"/>
            </c:dLbl>
            <c:dLbl>
              <c:idx val="5"/>
              <c:numFmt formatCode="0.0%" sourceLinked="0"/>
              <c:spPr/>
              <c:txPr>
                <a:bodyPr/>
                <a:lstStyle/>
                <a:p>
                  <a:pPr>
                    <a:defRPr sz="20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statistika!$J$3:$J$16</c:f>
              <c:strCache>
                <c:ptCount val="14"/>
                <c:pt idx="0">
                  <c:v>označení</c:v>
                </c:pt>
                <c:pt idx="1">
                  <c:v>označení CLP</c:v>
                </c:pt>
                <c:pt idx="2">
                  <c:v>balení</c:v>
                </c:pt>
                <c:pt idx="3">
                  <c:v>balení CLP</c:v>
                </c:pt>
                <c:pt idx="4">
                  <c:v>klasifikace</c:v>
                </c:pt>
                <c:pt idx="5">
                  <c:v>klasifikace CLP</c:v>
                </c:pt>
                <c:pt idx="6">
                  <c:v>hodnocení </c:v>
                </c:pt>
                <c:pt idx="7">
                  <c:v>omezení</c:v>
                </c:pt>
                <c:pt idx="8">
                  <c:v>BL</c:v>
                </c:pt>
                <c:pt idx="9">
                  <c:v>registrace</c:v>
                </c:pt>
                <c:pt idx="10">
                  <c:v>oznámení C&amp;L</c:v>
                </c:pt>
                <c:pt idx="11">
                  <c:v>kontrolní řád</c:v>
                </c:pt>
                <c:pt idx="12">
                  <c:v>oznámení směsi</c:v>
                </c:pt>
                <c:pt idx="13">
                  <c:v>reklama</c:v>
                </c:pt>
              </c:strCache>
            </c:strRef>
          </c:cat>
          <c:val>
            <c:numRef>
              <c:f>statistika!$N$3:$N$16</c:f>
              <c:numCache>
                <c:formatCode>0.0</c:formatCode>
                <c:ptCount val="14"/>
                <c:pt idx="0">
                  <c:v>25.498007968127489</c:v>
                </c:pt>
                <c:pt idx="1">
                  <c:v>11.155378486055776</c:v>
                </c:pt>
                <c:pt idx="2">
                  <c:v>4.7808764940239046</c:v>
                </c:pt>
                <c:pt idx="3">
                  <c:v>0</c:v>
                </c:pt>
                <c:pt idx="4">
                  <c:v>0.79681274900398402</c:v>
                </c:pt>
                <c:pt idx="5">
                  <c:v>0.39840637450199201</c:v>
                </c:pt>
                <c:pt idx="6">
                  <c:v>0.79681274900398402</c:v>
                </c:pt>
                <c:pt idx="7">
                  <c:v>5.5776892430278879</c:v>
                </c:pt>
                <c:pt idx="8">
                  <c:v>16.334661354581673</c:v>
                </c:pt>
                <c:pt idx="9">
                  <c:v>2.3904382470119523</c:v>
                </c:pt>
                <c:pt idx="10">
                  <c:v>4.3824701195219129</c:v>
                </c:pt>
                <c:pt idx="11">
                  <c:v>0.79681274900398402</c:v>
                </c:pt>
                <c:pt idx="12">
                  <c:v>22.310756972111552</c:v>
                </c:pt>
                <c:pt idx="13">
                  <c:v>4.7808764940239046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D20FA-D788-4778-8E98-FD6C3DD0FE20}" type="datetimeFigureOut">
              <a:rPr lang="cs-CZ" smtClean="0"/>
              <a:t>18.11.2015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3BE7C-B691-48E6-8DB0-B639BBE8CEB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6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3365A-CF01-4EAD-9FE2-8289AF69D3F0}" type="datetimeFigureOut">
              <a:rPr lang="cs-CZ" smtClean="0"/>
              <a:t>18.11.2015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CF461-8B5D-4DBC-9349-F6BC6EE54B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1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9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8E3A-3766-4E2C-A613-CDE65C99DAAF}" type="datetime1">
              <a:rPr lang="cs-CZ" smtClean="0"/>
              <a:t>18.11.2015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7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6F54-E6CD-4523-BFD0-895E2F292336}" type="datetime1">
              <a:rPr lang="cs-CZ" smtClean="0"/>
              <a:t>18.11.2015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8BCF-66BA-4693-9D8E-C7D43368D11E}" type="datetime1">
              <a:rPr lang="cs-CZ" smtClean="0"/>
              <a:t>18.11.2015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F2C7-4B10-44E3-93B1-F721A1DD1635}" type="datetime1">
              <a:rPr lang="cs-CZ" smtClean="0"/>
              <a:t>18.11.2015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0D3E-D43C-459A-B42F-290F3B693489}" type="datetime1">
              <a:rPr lang="cs-CZ" smtClean="0"/>
              <a:t>18.11.2015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3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AF53-5D7A-45F3-B00C-45B55A3607B9}" type="datetime1">
              <a:rPr lang="cs-CZ" smtClean="0"/>
              <a:t>18.11.2015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70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0D86E-0930-4ADC-8853-CBA9FB0E61EB}" type="datetime1">
              <a:rPr lang="cs-CZ" smtClean="0"/>
              <a:t>18.11.2015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0B6A-3DDE-422C-BC97-57D653DBD65E}" type="datetime1">
              <a:rPr lang="cs-CZ" smtClean="0"/>
              <a:t>18.11.2015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6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6663-286C-456B-A4B3-0A52237266B5}" type="datetime1">
              <a:rPr lang="cs-CZ" smtClean="0"/>
              <a:t>18.11.2015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EFD-D8EA-4671-A5B7-8EAC32039FA2}" type="datetime1">
              <a:rPr lang="cs-CZ" smtClean="0"/>
              <a:t>18.11.2015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CD51-6226-4F0F-844B-DCD5C289280D}" type="datetime1">
              <a:rPr lang="cs-CZ" smtClean="0"/>
              <a:t>18.11.2015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41A-BA57-4ED3-8676-877A92155064}" type="datetime1">
              <a:rPr lang="cs-CZ" smtClean="0"/>
              <a:t>18.11.2015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3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r"/>
            <a:r>
              <a:rPr lang="cs-CZ" sz="4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Aktuality z fóra ECHA a kontrolní projekty </a:t>
            </a:r>
            <a:r>
              <a:rPr lang="cs-CZ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ČIŽP </a:t>
            </a:r>
            <a:r>
              <a:rPr lang="cs-CZ" sz="4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v oblasti </a:t>
            </a:r>
            <a:endParaRPr lang="cs-CZ" sz="4400" b="1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chemických látek</a:t>
            </a:r>
          </a:p>
          <a:p>
            <a:pPr marL="268288" algn="r"/>
            <a:endParaRPr lang="cs-CZ" sz="1600" b="1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Oldřich </a:t>
            </a:r>
            <a:r>
              <a:rPr lang="cs-CZ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Jarolím, </a:t>
            </a:r>
            <a:r>
              <a:rPr lang="cs-CZ" sz="4400" b="1" dirty="0" err="1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Řdt</a:t>
            </a:r>
            <a:r>
              <a:rPr lang="cs-CZ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ČIŽP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22. porada </a:t>
            </a:r>
            <a:r>
              <a:rPr lang="cs-CZ" sz="3200" b="1" dirty="0" err="1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IMPEL</a:t>
            </a:r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cs-CZ" sz="3200" b="1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Praha, 24.11.2015 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Obsah prezentace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Aktuality z fóra </a:t>
            </a:r>
            <a:r>
              <a:rPr lang="cs-CZ" altLang="cs-CZ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Evropské agentury pro chemické </a:t>
            </a:r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látky</a:t>
            </a:r>
          </a:p>
          <a:p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Letošní kontroly</a:t>
            </a:r>
            <a:endParaRPr lang="cs-CZ" alt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Tematické </a:t>
            </a:r>
            <a:r>
              <a:rPr lang="cs-CZ" altLang="cs-CZ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kontroly v roce </a:t>
            </a:r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2016</a:t>
            </a:r>
            <a:endParaRPr lang="cs-CZ" alt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  <a:latin typeface="+mj-lt"/>
            </a:endParaRPr>
          </a:p>
          <a:p>
            <a:endParaRPr lang="cs-CZ" dirty="0" smtClean="0">
              <a:solidFill>
                <a:schemeClr val="tx2"/>
              </a:solidFill>
              <a:latin typeface="+mj-lt"/>
            </a:endParaRPr>
          </a:p>
          <a:p>
            <a:endParaRPr lang="cs-CZ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2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Fórum ECHA</a:t>
            </a:r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							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Rozhodnutí 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ESD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– výklad pojmu předmět klíčový pro kontrolní činnost</a:t>
            </a:r>
            <a:endParaRPr lang="cs-CZ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Evropské kontrolní projekty: </a:t>
            </a:r>
          </a:p>
          <a:p>
            <a:pPr lvl="1"/>
            <a:r>
              <a:rPr lang="cs-CZ" alt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REF</a:t>
            </a:r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4 – omezené látky</a:t>
            </a:r>
            <a:endParaRPr lang="cs-CZ" altLang="cs-CZ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r>
              <a:rPr lang="cs-CZ" alt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REF</a:t>
            </a:r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5 zaměřený na rozšířené bezpečnostní listy a opatření k omezení rizik</a:t>
            </a:r>
          </a:p>
          <a:p>
            <a:pPr lvl="1"/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pilotní projekty na </a:t>
            </a:r>
            <a:r>
              <a:rPr lang="cs-CZ" alt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SVHC</a:t>
            </a:r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látky a na prodej po internetu</a:t>
            </a:r>
            <a:endParaRPr lang="cs-CZ" alt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cs-CZ" alt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RIPE</a:t>
            </a:r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– sytém pro přístup k datům se mění na </a:t>
            </a:r>
            <a:r>
              <a:rPr lang="cs-CZ" alt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PD</a:t>
            </a:r>
            <a:r>
              <a:rPr lang="cs-CZ" alt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-NEA</a:t>
            </a:r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, administrace na ČIŽP</a:t>
            </a:r>
            <a:endParaRPr lang="cs-CZ" alt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5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Fórum ECHA</a:t>
            </a:r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							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Kontroly v 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ČS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NO kontroly detergentů – problémy s klasifikací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IT informační kampaň ve školách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DK p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rojekt na informace o látkách v předmětech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SE kontroly předmětů (8 inspektorů jen na předměty, 1400 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výrobů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)</a:t>
            </a:r>
          </a:p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Indikátory prosazování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EU – 130 tis kontrol 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CLP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, 90 tis. kontrol REACH, 80% v pořádku</a:t>
            </a:r>
            <a:endParaRPr 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8293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Kontroly ČIŽP v letošním roce 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i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Tematické kontroly</a:t>
            </a:r>
          </a:p>
          <a:p>
            <a:r>
              <a:rPr lang="cs-CZ" alt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Látky </a:t>
            </a:r>
            <a:r>
              <a:rPr lang="cs-CZ" alt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omezené přílohou XVII </a:t>
            </a:r>
            <a:r>
              <a:rPr lang="cs-CZ" alt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REACH</a:t>
            </a:r>
          </a:p>
          <a:p>
            <a:pPr lvl="1"/>
            <a:r>
              <a:rPr lang="cs-CZ" alt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Kovy v bižuterii (nevyhovělo 34 % vzorků), </a:t>
            </a:r>
            <a:r>
              <a:rPr lang="cs-CZ" altLang="cs-CZ" dirty="0" err="1" smtClean="0">
                <a:solidFill>
                  <a:schemeClr val="tx2"/>
                </a:solidFill>
                <a:cs typeface="Times New Roman" panose="02020603050405020304" pitchFamily="18" charset="0"/>
              </a:rPr>
              <a:t>DMFu</a:t>
            </a:r>
            <a:r>
              <a:rPr lang="cs-CZ" alt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, azobarviva </a:t>
            </a:r>
            <a:endParaRPr lang="cs-CZ" alt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r>
              <a:rPr lang="cs-CZ" alt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Detailní kontrola bezpečnostního listu a opatření k omezení </a:t>
            </a:r>
            <a:r>
              <a:rPr lang="cs-CZ" alt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rizik – začínají kontroly s </a:t>
            </a:r>
            <a:r>
              <a:rPr lang="cs-CZ" altLang="cs-CZ" dirty="0" err="1" smtClean="0">
                <a:solidFill>
                  <a:schemeClr val="tx2"/>
                </a:solidFill>
                <a:cs typeface="Times New Roman" panose="02020603050405020304" pitchFamily="18" charset="0"/>
              </a:rPr>
              <a:t>KHS</a:t>
            </a:r>
            <a:endParaRPr lang="cs-CZ" alt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r>
              <a:rPr lang="cs-CZ" alt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Balení podle </a:t>
            </a:r>
            <a:r>
              <a:rPr lang="cs-CZ" altLang="cs-CZ" dirty="0" err="1">
                <a:solidFill>
                  <a:schemeClr val="tx2"/>
                </a:solidFill>
                <a:cs typeface="Times New Roman" panose="02020603050405020304" pitchFamily="18" charset="0"/>
              </a:rPr>
              <a:t>CLP</a:t>
            </a:r>
            <a:r>
              <a:rPr lang="cs-CZ" alt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 (celoevropský </a:t>
            </a:r>
            <a:r>
              <a:rPr lang="cs-CZ" alt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projekt; </a:t>
            </a:r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15 výrobků)</a:t>
            </a:r>
            <a:endParaRPr 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Detergenty v rozpustných kapslích – kampaň OECD (18 výrobků)</a:t>
            </a:r>
            <a:endParaRPr 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76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Kontroly ČIŽP v letošním roce 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Zástupný symbol pro obsah 7"/>
          <p:cNvSpPr txBox="1">
            <a:spLocks/>
          </p:cNvSpPr>
          <p:nvPr/>
        </p:nvSpPr>
        <p:spPr>
          <a:xfrm>
            <a:off x="492756" y="1196752"/>
            <a:ext cx="8229600" cy="4248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3000" i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Spolupráce s TIS</a:t>
            </a:r>
            <a:endParaRPr lang="cs-CZ" altLang="cs-CZ" sz="30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r>
              <a:rPr lang="cs-CZ" altLang="cs-CZ" sz="30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Pokračuje spolupráce </a:t>
            </a:r>
            <a:r>
              <a:rPr lang="cs-CZ" altLang="cs-CZ" sz="30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mezi ČIŽP a Toxikologickým informačním střediskem (při </a:t>
            </a:r>
            <a:r>
              <a:rPr lang="cs-CZ" altLang="cs-CZ" sz="3000" dirty="0" err="1" smtClean="0">
                <a:solidFill>
                  <a:schemeClr val="tx2"/>
                </a:solidFill>
                <a:cs typeface="Times New Roman" panose="02020603050405020304" pitchFamily="18" charset="0"/>
              </a:rPr>
              <a:t>VFN</a:t>
            </a:r>
            <a:r>
              <a:rPr lang="cs-CZ" altLang="cs-CZ" sz="30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30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ČIŽP předávány případy směsí nenahlášených v databázi CHLAP, kde došlo k nehodě</a:t>
            </a:r>
          </a:p>
          <a:p>
            <a:r>
              <a:rPr lang="cs-CZ" altLang="cs-CZ" sz="30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V roce </a:t>
            </a:r>
            <a:r>
              <a:rPr lang="cs-CZ" altLang="cs-CZ" sz="30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2015 </a:t>
            </a:r>
            <a:r>
              <a:rPr lang="cs-CZ" altLang="cs-CZ" sz="30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se </a:t>
            </a:r>
            <a:r>
              <a:rPr lang="cs-CZ" altLang="cs-CZ" sz="30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zatím týkalo 100 případů</a:t>
            </a:r>
          </a:p>
          <a:p>
            <a:r>
              <a:rPr lang="cs-CZ" altLang="cs-CZ" sz="30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Mnohdy směs nahlášena, ale pod jiným názvem</a:t>
            </a:r>
            <a:endParaRPr lang="cs-CZ" altLang="cs-CZ" sz="30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altLang="cs-CZ" sz="3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82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Nejčastější porušení </a:t>
            </a:r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1. </a:t>
            </a:r>
            <a:r>
              <a:rPr lang="cs-CZ" sz="3600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pol</a:t>
            </a:r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2015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077445"/>
              </p:ext>
            </p:extLst>
          </p:nvPr>
        </p:nvGraphicFramePr>
        <p:xfrm>
          <a:off x="0" y="836712"/>
          <a:ext cx="9036495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052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Tematické kontroly v roce </a:t>
            </a:r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2016</a:t>
            </a:r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		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REACH-EN-</a:t>
            </a:r>
            <a:r>
              <a:rPr lang="cs-CZ" altLang="cs-CZ" dirty="0" err="1" smtClean="0">
                <a:solidFill>
                  <a:schemeClr val="tx2"/>
                </a:solidFill>
                <a:cs typeface="Times New Roman" panose="02020603050405020304" pitchFamily="18" charset="0"/>
              </a:rPr>
              <a:t>FORCE</a:t>
            </a:r>
            <a:r>
              <a:rPr lang="cs-CZ" alt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4 - omezené látky </a:t>
            </a:r>
            <a:endParaRPr lang="cs-CZ" alt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r>
              <a:rPr lang="cs-CZ" alt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Detailní kontrola bezpečnostního listu a opatření k omezení </a:t>
            </a:r>
            <a:r>
              <a:rPr lang="cs-CZ" alt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rizik II - spolupráce se </a:t>
            </a:r>
            <a:r>
              <a:rPr lang="cs-CZ" altLang="cs-CZ" dirty="0" err="1" smtClean="0">
                <a:solidFill>
                  <a:schemeClr val="tx2"/>
                </a:solidFill>
                <a:cs typeface="Times New Roman" panose="02020603050405020304" pitchFamily="18" charset="0"/>
              </a:rPr>
              <a:t>SÚIP</a:t>
            </a:r>
            <a:endParaRPr lang="cs-CZ" alt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Internetový prodej - evropský projekt</a:t>
            </a:r>
          </a:p>
          <a:p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Povolování - látky ke kterým je nutné mít povolené podle REACH (s datem zániku v roce 2015), evropský projekt</a:t>
            </a:r>
            <a:endParaRPr lang="cs-CZ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09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ctr"/>
            <a:r>
              <a:rPr lang="cs-CZ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Děkuji vám za pozornost!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Oldřich Jarolím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oldrich.jarolim@cizp.cz</a:t>
            </a:r>
            <a:endParaRPr lang="cs-CZ" sz="3200" b="1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www.cizp.cz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-118864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9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CIZP_sablona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319</Words>
  <Application>Microsoft Office PowerPoint</Application>
  <PresentationFormat>Předvádění na obrazovce (4:3)</PresentationFormat>
  <Paragraphs>67</Paragraphs>
  <Slides>9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PPT CIZP_sablona_sablona</vt:lpstr>
      <vt:lpstr>   </vt:lpstr>
      <vt:lpstr>Obsah prezentace</vt:lpstr>
      <vt:lpstr>Fórum ECHA       </vt:lpstr>
      <vt:lpstr>Fórum ECHA       </vt:lpstr>
      <vt:lpstr>Kontroly ČIŽP v letošním roce </vt:lpstr>
      <vt:lpstr>Kontroly ČIŽP v letošním roce </vt:lpstr>
      <vt:lpstr>Nejčastější porušení 1. pol 2015</vt:lpstr>
      <vt:lpstr>Tematické kontroly v roce 2016  </vt:lpstr>
      <vt:lpstr>   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Burketová Radka</dc:creator>
  <cp:lastModifiedBy>Oldřich Jarolím</cp:lastModifiedBy>
  <cp:revision>56</cp:revision>
  <cp:lastPrinted>2015-01-27T14:42:45Z</cp:lastPrinted>
  <dcterms:created xsi:type="dcterms:W3CDTF">2015-02-27T12:32:44Z</dcterms:created>
  <dcterms:modified xsi:type="dcterms:W3CDTF">2015-11-18T13:16:46Z</dcterms:modified>
</cp:coreProperties>
</file>