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2" r:id="rId3"/>
    <p:sldId id="328" r:id="rId4"/>
    <p:sldId id="329" r:id="rId5"/>
    <p:sldId id="321" r:id="rId6"/>
    <p:sldId id="330" r:id="rId7"/>
    <p:sldId id="331" r:id="rId8"/>
    <p:sldId id="325" r:id="rId9"/>
    <p:sldId id="327" r:id="rId10"/>
    <p:sldId id="332" r:id="rId11"/>
    <p:sldId id="275" r:id="rId1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5F7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073" y="0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27. 6. 2017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9909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073" y="9429909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27. 6. 2017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6" tIns="45368" rIns="90736" bIns="45368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0736" tIns="45368" rIns="90736" bIns="4536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8" y="943009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27. 6. 2017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r"/>
            <a:r>
              <a:rPr lang="cs-CZ" sz="44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Kontrolní projekty na chemické látky a screeningové analytické </a:t>
            </a:r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metody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Oldřich </a:t>
            </a:r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Jarolím, </a:t>
            </a:r>
            <a:r>
              <a:rPr lang="cs-CZ" sz="3200" b="1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Řdt</a:t>
            </a:r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ČIŽP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25. 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porada </a:t>
            </a:r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národní sítě </a:t>
            </a:r>
            <a:r>
              <a:rPr lang="cs-CZ" sz="3200" b="1" dirty="0" err="1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IMPEL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Praha, 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29.6.2017 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Přístrojové 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vybavení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67544" y="1223081"/>
            <a:ext cx="3600400" cy="424847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FTIR (infračervený spektroskop)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Látky, které není možné analyzovat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Ramanem</a:t>
            </a:r>
            <a:endParaRPr 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Azbest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Ropné látky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Látky v předmětech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Neznámé nebezpečné látky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Kvantifikace a nižší limit detekce</a:t>
            </a:r>
          </a:p>
          <a:p>
            <a:pPr marL="742950" lvl="2" indent="-342900"/>
            <a:endParaRPr 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742950" lvl="2" indent="-342900"/>
            <a:endParaRPr 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742950" lvl="2" indent="-342900"/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</a:br>
            <a:r>
              <a:rPr lang="cs-CZ" b="1" dirty="0"/>
              <a:t/>
            </a:r>
            <a:br>
              <a:rPr lang="cs-CZ" b="1" dirty="0"/>
            </a:b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26" name="Picture 2" descr="Výsledek obrázku pro nicolet is5 at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696" y="862262"/>
            <a:ext cx="2736304" cy="260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988" y="3494102"/>
            <a:ext cx="4840602" cy="3363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45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Děkuji vám za pozornost!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Oldřich Jarolím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oldrich.jarolim@cizp.cz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pic>
        <p:nvPicPr>
          <p:cNvPr id="1026" name="Picture 2" descr="https://upload.wikimedia.org/wikipedia/commons/thumb/5/58/GHS-pictogram-skull.svg/1024px-GHS-pictogram-skull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96480"/>
            <a:ext cx="2479658" cy="247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Obsah prezentace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Kontrolní 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projekty minulé a současné</a:t>
            </a:r>
            <a:endParaRPr lang="cs-CZ" alt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Plánované kontrolní projekty</a:t>
            </a:r>
          </a:p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Přístrojové 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vybavení a kontrolní projekty</a:t>
            </a:r>
          </a:p>
          <a:p>
            <a:endParaRPr lang="cs-CZ" alt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Kontrolní 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Projekt REACH-EN-</a:t>
            </a:r>
            <a:r>
              <a:rPr lang="cs-CZ" dirty="0" err="1">
                <a:solidFill>
                  <a:schemeClr val="tx2"/>
                </a:solidFill>
                <a:cs typeface="Times New Roman" panose="02020603050405020304" pitchFamily="18" charset="0"/>
              </a:rPr>
              <a:t>FORCE</a:t>
            </a:r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 4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Kontroly od února 2016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Zaměření na omezené látky z přílohy XVII:</a:t>
            </a:r>
          </a:p>
          <a:p>
            <a:pPr lvl="2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kadmium, nikl, šestimocný chrom, olovo, ftaláty, azbest, benzen, toluen a chloroform</a:t>
            </a:r>
          </a:p>
          <a:p>
            <a:pPr lvl="2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Azobarviva, </a:t>
            </a:r>
            <a:r>
              <a:rPr lang="cs-CZ" dirty="0" err="1">
                <a:solidFill>
                  <a:schemeClr val="tx2"/>
                </a:solidFill>
              </a:rPr>
              <a:t>oktabromdifenylether</a:t>
            </a: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ČIŽP </a:t>
            </a:r>
            <a:r>
              <a:rPr lang="cs-CZ" dirty="0" smtClean="0">
                <a:solidFill>
                  <a:schemeClr val="tx2"/>
                </a:solidFill>
              </a:rPr>
              <a:t>zejména zaměření na těžké kovy</a:t>
            </a: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299 výrobků zkontrolováno, 48 nevyhovujících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7 rozhodnutí v </a:t>
            </a:r>
            <a:r>
              <a:rPr lang="cs-CZ" dirty="0" err="1" smtClean="0">
                <a:solidFill>
                  <a:schemeClr val="tx2"/>
                </a:solidFill>
              </a:rPr>
              <a:t>PM</a:t>
            </a:r>
            <a:r>
              <a:rPr lang="cs-CZ" dirty="0" smtClean="0">
                <a:solidFill>
                  <a:schemeClr val="tx2"/>
                </a:solidFill>
              </a:rPr>
              <a:t> za 230 tis. Kč</a:t>
            </a: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6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Kontrolní projekty Fóra ECHA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72394"/>
            <a:ext cx="2448272" cy="3960439"/>
          </a:xfrm>
          <a:prstGeom prst="rect">
            <a:avLst/>
          </a:prstGeom>
        </p:spPr>
      </p:pic>
      <p:pic>
        <p:nvPicPr>
          <p:cNvPr id="10" name="Obrázek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643" y="1172394"/>
            <a:ext cx="2686467" cy="2367319"/>
          </a:xfrm>
          <a:prstGeom prst="rect">
            <a:avLst/>
          </a:prstGeom>
        </p:spPr>
      </p:pic>
      <p:pic>
        <p:nvPicPr>
          <p:cNvPr id="11" name="Obrázek 1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528" y="1108472"/>
            <a:ext cx="2808312" cy="417646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23528" y="52292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89% </a:t>
            </a:r>
            <a:r>
              <a:rPr lang="cs-CZ" dirty="0" err="1" smtClean="0"/>
              <a:t>Pb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014936" y="36450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74% Cd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903168" y="530093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85% Cd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46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Kontrolní projekty pro letošní rok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REF5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Internetový prodej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Látky v předmětech</a:t>
            </a:r>
          </a:p>
          <a:p>
            <a:pPr marL="400050" lvl="2" indent="0">
              <a:buNone/>
            </a:pPr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</a:br>
            <a:r>
              <a:rPr lang="cs-CZ" b="1" dirty="0"/>
              <a:t/>
            </a:r>
            <a:br>
              <a:rPr lang="cs-CZ" b="1" dirty="0"/>
            </a:b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5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Kontrolní 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Projekt REACH-EN-</a:t>
            </a:r>
            <a:r>
              <a:rPr lang="cs-CZ" dirty="0" err="1">
                <a:solidFill>
                  <a:schemeClr val="tx2"/>
                </a:solidFill>
                <a:cs typeface="Times New Roman" panose="02020603050405020304" pitchFamily="18" charset="0"/>
              </a:rPr>
              <a:t>FORCE</a:t>
            </a:r>
            <a:r>
              <a:rPr lang="cs-CZ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5</a:t>
            </a:r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Hlavní téma – rozšířené bezpečnostní listy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Tři </a:t>
            </a:r>
            <a:r>
              <a:rPr lang="cs-CZ" dirty="0">
                <a:solidFill>
                  <a:schemeClr val="tx2"/>
                </a:solidFill>
              </a:rPr>
              <a:t>vrstvy – </a:t>
            </a:r>
            <a:r>
              <a:rPr lang="cs-CZ" dirty="0" err="1">
                <a:solidFill>
                  <a:schemeClr val="tx2"/>
                </a:solidFill>
              </a:rPr>
              <a:t>registrant</a:t>
            </a:r>
            <a:r>
              <a:rPr lang="cs-CZ" dirty="0">
                <a:solidFill>
                  <a:schemeClr val="tx2"/>
                </a:solidFill>
              </a:rPr>
              <a:t>, předávání informací a konečný uživatel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Jak se </a:t>
            </a:r>
            <a:r>
              <a:rPr lang="cs-CZ" dirty="0" err="1">
                <a:solidFill>
                  <a:schemeClr val="tx2"/>
                </a:solidFill>
              </a:rPr>
              <a:t>eSDS</a:t>
            </a:r>
            <a:r>
              <a:rPr lang="cs-CZ" dirty="0">
                <a:solidFill>
                  <a:schemeClr val="tx2"/>
                </a:solidFill>
              </a:rPr>
              <a:t> tvoří a cestuje dodavatelským řetězcem?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Zaměření spíše na látky než na směsi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Vybrané určité prioritní látky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Společné kontroly se </a:t>
            </a:r>
            <a:r>
              <a:rPr lang="cs-CZ" dirty="0" err="1" smtClean="0">
                <a:solidFill>
                  <a:schemeClr val="tx2"/>
                </a:solidFill>
              </a:rPr>
              <a:t>SÚIP</a:t>
            </a:r>
            <a:r>
              <a:rPr lang="cs-CZ" dirty="0" smtClean="0">
                <a:solidFill>
                  <a:schemeClr val="tx2"/>
                </a:solidFill>
              </a:rPr>
              <a:t> a </a:t>
            </a:r>
            <a:r>
              <a:rPr lang="cs-CZ" dirty="0" err="1" smtClean="0">
                <a:solidFill>
                  <a:schemeClr val="tx2"/>
                </a:solidFill>
              </a:rPr>
              <a:t>KHS</a:t>
            </a: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21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Kontrolní 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Internetový prodej</a:t>
            </a:r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Hlavní téma – </a:t>
            </a:r>
            <a:r>
              <a:rPr lang="cs-CZ" dirty="0" smtClean="0">
                <a:solidFill>
                  <a:schemeClr val="tx2"/>
                </a:solidFill>
              </a:rPr>
              <a:t>prodej nebezpečných chemických směsí na internetu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Požadavky na informování nakupujícího o nebezpečných vlastnostech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Zkušenosti z předchozích kontrol špatné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Hlášeno velmi vysoké procento porušení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13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Plánované kontrolní 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Pilotní projekty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Pilotní </a:t>
            </a:r>
            <a:r>
              <a:rPr lang="cs-CZ" dirty="0">
                <a:solidFill>
                  <a:schemeClr val="tx2"/>
                </a:solidFill>
              </a:rPr>
              <a:t>projekt na </a:t>
            </a:r>
            <a:r>
              <a:rPr lang="cs-CZ" dirty="0" err="1">
                <a:solidFill>
                  <a:schemeClr val="tx2"/>
                </a:solidFill>
              </a:rPr>
              <a:t>SVHC</a:t>
            </a:r>
            <a:r>
              <a:rPr lang="cs-CZ" dirty="0">
                <a:solidFill>
                  <a:schemeClr val="tx2"/>
                </a:solidFill>
              </a:rPr>
              <a:t> látky v předmětech (oznamování, předávání informací v dodavatelském řetězci; nařízení REACH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Soudní rozhodnutí C-106/14, problémy pro </a:t>
            </a:r>
            <a:r>
              <a:rPr lang="cs-CZ" dirty="0" smtClean="0">
                <a:solidFill>
                  <a:schemeClr val="tx2"/>
                </a:solidFill>
              </a:rPr>
              <a:t>dovozce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Ftaláty, zpomalovače hoření, UV absorbenty, barvy …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REACH-EN-</a:t>
            </a:r>
            <a:r>
              <a:rPr lang="cs-CZ" dirty="0" err="1" smtClean="0">
                <a:solidFill>
                  <a:schemeClr val="tx2"/>
                </a:solidFill>
              </a:rPr>
              <a:t>FORCE</a:t>
            </a:r>
            <a:r>
              <a:rPr lang="cs-CZ" dirty="0" smtClean="0">
                <a:solidFill>
                  <a:schemeClr val="tx2"/>
                </a:solidFill>
              </a:rPr>
              <a:t> 6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2018 - </a:t>
            </a:r>
            <a:r>
              <a:rPr lang="cs-CZ" dirty="0" err="1" smtClean="0">
                <a:solidFill>
                  <a:schemeClr val="tx2"/>
                </a:solidFill>
              </a:rPr>
              <a:t>CLP</a:t>
            </a:r>
            <a:r>
              <a:rPr lang="cs-CZ" dirty="0" smtClean="0">
                <a:solidFill>
                  <a:schemeClr val="tx2"/>
                </a:solidFill>
              </a:rPr>
              <a:t>, klasifikace a označování směsí, výjimky, harmonizace klasifikace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b="1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dirty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90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Přístrojové </a:t>
            </a:r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vybavení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4367276" cy="424847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XRF</a:t>
            </a: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Delta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Těžké kovy (bižuterie, olovo ve výrobcích, pájky)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Brom – indikace 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FR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Fosfor - detergenty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-400050"/>
            <a:r>
              <a:rPr lang="cs-CZ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Raman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800100" lvl="2" indent="-40005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Látky 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v </a:t>
            </a:r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předmětech</a:t>
            </a:r>
          </a:p>
          <a:p>
            <a:pPr marL="800100" lvl="2" indent="-40005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Identifikace nebezpečných materiálů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</a:br>
            <a:r>
              <a:rPr lang="cs-CZ" b="1" dirty="0"/>
              <a:t/>
            </a:r>
            <a:br>
              <a:rPr lang="cs-CZ" b="1" dirty="0"/>
            </a:b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Picture 3" descr="C:\Data-pracovní\Přednášky\21.4.2016_Delta_Celní správa\IMG_439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908721"/>
            <a:ext cx="2799184" cy="180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:\Pracovní\Nové úkoly\DOD OI Plzeň 13.10.2016\DSC_133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172781" y="1981718"/>
            <a:ext cx="2032728" cy="367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92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</TotalTime>
  <Words>331</Words>
  <Application>Microsoft Office PowerPoint</Application>
  <PresentationFormat>Předvádění na obrazovce (4:3)</PresentationFormat>
  <Paragraphs>103</Paragraphs>
  <Slides>11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PPT CIZP_sablona_sablona</vt:lpstr>
      <vt:lpstr>   </vt:lpstr>
      <vt:lpstr>Obsah prezentace</vt:lpstr>
      <vt:lpstr>Kontrolní projekty</vt:lpstr>
      <vt:lpstr>Kontrolní projekty Fóra ECHA</vt:lpstr>
      <vt:lpstr>Kontrolní projekty pro letošní rok</vt:lpstr>
      <vt:lpstr>Kontrolní projekty</vt:lpstr>
      <vt:lpstr>Kontrolní projekty</vt:lpstr>
      <vt:lpstr>Plánované kontrolní projekty</vt:lpstr>
      <vt:lpstr>Přístrojové vybavení</vt:lpstr>
      <vt:lpstr>Přístrojové vybavení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Oldřich Jarolím</cp:lastModifiedBy>
  <cp:revision>109</cp:revision>
  <cp:lastPrinted>2015-12-16T11:46:33Z</cp:lastPrinted>
  <dcterms:created xsi:type="dcterms:W3CDTF">2015-02-27T12:32:44Z</dcterms:created>
  <dcterms:modified xsi:type="dcterms:W3CDTF">2017-06-27T14:32:32Z</dcterms:modified>
</cp:coreProperties>
</file>