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5" r:id="rId9"/>
    <p:sldId id="266" r:id="rId10"/>
    <p:sldId id="264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-pracovn&#237;\ECHA\15.%20f&#243;rum_&#269;erven%202013\Prezentace%20&#268;I&#381;P%20z%2015%20f&#243;ra%20ECHA\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ta-pracovn&#237;\ECHA\15.%20f&#243;rum_&#269;erven%202013\Prezentace%20&#268;I&#381;P%20z%2015%20f&#243;ra%20ECHA\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7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R</a:t>
            </a:r>
            <a:r>
              <a:rPr lang="cs-CZ" sz="1800"/>
              <a:t>egistrace 2013 - dle velikosti podniku</a:t>
            </a:r>
            <a:endParaRPr lang="en-US" sz="1800"/>
          </a:p>
        </c:rich>
      </c:tx>
      <c:layout/>
    </c:title>
    <c:plotArea>
      <c:layout/>
      <c:pieChart>
        <c:varyColors val="1"/>
        <c:ser>
          <c:idx val="0"/>
          <c:order val="0"/>
          <c:dPt>
            <c:idx val="0"/>
            <c:explosion val="5"/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0279332802307684"/>
                  <c:y val="-0.1900558057651714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chemeClr val="bg1"/>
                        </a:solidFill>
                      </a:rPr>
                      <a:t>80%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Percent val="1"/>
            <c:showLeaderLines val="1"/>
          </c:dLbls>
          <c:cat>
            <c:strRef>
              <c:f>List1!$A$4:$A$7</c:f>
              <c:strCache>
                <c:ptCount val="4"/>
                <c:pt idx="0">
                  <c:v>Velké společnosti</c:v>
                </c:pt>
                <c:pt idx="1">
                  <c:v>Střední podniky</c:v>
                </c:pt>
                <c:pt idx="2">
                  <c:v>Malé podniky</c:v>
                </c:pt>
                <c:pt idx="3">
                  <c:v>Mikro podniky</c:v>
                </c:pt>
              </c:strCache>
            </c:strRef>
          </c:cat>
          <c:val>
            <c:numRef>
              <c:f>List1!$B$4:$B$7</c:f>
              <c:numCache>
                <c:formatCode>General</c:formatCode>
                <c:ptCount val="4"/>
                <c:pt idx="0">
                  <c:v>80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327139742409573"/>
          <c:y val="0.24732828830984591"/>
          <c:w val="0.25783767081435399"/>
          <c:h val="0.42961294898857399"/>
        </c:manualLayout>
      </c:layout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31"/>
  <c:chart>
    <c:title>
      <c:tx>
        <c:rich>
          <a:bodyPr/>
          <a:lstStyle/>
          <a:p>
            <a:pPr>
              <a:defRPr/>
            </a:pPr>
            <a:r>
              <a:rPr lang="cs-CZ" dirty="0"/>
              <a:t>Registrace</a:t>
            </a:r>
            <a:r>
              <a:rPr lang="cs-CZ" baseline="0" dirty="0"/>
              <a:t> 2013 - dle role v dodavatelském řetězci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069925266240259"/>
          <c:y val="0.15303410019969294"/>
          <c:w val="0.4470159317615503"/>
          <c:h val="0.64186903022171349"/>
        </c:manualLayout>
      </c:layout>
      <c:pieChart>
        <c:varyColors val="1"/>
        <c:ser>
          <c:idx val="0"/>
          <c:order val="0"/>
          <c:explosion val="3"/>
          <c:dPt>
            <c:idx val="1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4190877352913173"/>
                  <c:y val="4.3759204817698336E-2"/>
                </c:manualLayout>
              </c:layout>
              <c:showPercent val="1"/>
            </c:dLbl>
            <c:dLbl>
              <c:idx val="1"/>
              <c:layout>
                <c:manualLayout>
                  <c:x val="3.8146183162188325E-2"/>
                  <c:y val="-0.16029967468002135"/>
                </c:manualLayout>
              </c:layout>
              <c:showPercent val="1"/>
            </c:dLbl>
            <c:dLbl>
              <c:idx val="2"/>
              <c:layout>
                <c:manualLayout>
                  <c:x val="0.13346253938054503"/>
                  <c:y val="1.526165896097015E-2"/>
                </c:manualLayout>
              </c:layout>
              <c:showPercent val="1"/>
            </c:dLbl>
            <c:dLbl>
              <c:idx val="3"/>
              <c:layout>
                <c:manualLayout>
                  <c:x val="7.4992349560366309E-2"/>
                  <c:y val="0.15380253333675176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Percent val="1"/>
            <c:showLeaderLines val="1"/>
          </c:dLbls>
          <c:cat>
            <c:strRef>
              <c:f>List1!$A$16:$A$19</c:f>
              <c:strCache>
                <c:ptCount val="4"/>
                <c:pt idx="0">
                  <c:v>Výrobce</c:v>
                </c:pt>
                <c:pt idx="1">
                  <c:v>Dovozce</c:v>
                </c:pt>
                <c:pt idx="2">
                  <c:v>Výhradní zástupce</c:v>
                </c:pt>
                <c:pt idx="3">
                  <c:v>Výrobce + dovozce</c:v>
                </c:pt>
              </c:strCache>
            </c:strRef>
          </c:cat>
          <c:val>
            <c:numRef>
              <c:f>List1!$B$16:$B$19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23</c:v>
                </c:pt>
                <c:pt idx="3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42625-E69A-4576-852C-5ADCF2B37FB9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5E9D2-BAE2-4BE5-AA62-4850A77C3D3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E9D2-BAE2-4BE5-AA62-4850A77C3D3C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208823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15. Fórum ECHA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800" dirty="0" smtClean="0"/>
              <a:t> 18. – 20. 6. 2013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5805264"/>
            <a:ext cx="3456384" cy="576064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 smtClean="0"/>
              <a:t>Mgr. M. Marko, OOH Ř-ČIŽP</a:t>
            </a:r>
            <a:endParaRPr lang="cs-CZ" sz="2400" dirty="0"/>
          </a:p>
        </p:txBody>
      </p:sp>
      <p:pic>
        <p:nvPicPr>
          <p:cNvPr id="4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1584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819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 smtClean="0"/>
              <a:t>Prosazování nařízení REACH v členských státech – zajímavé případy členských států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Kontroly omezení niklu v předmětech v kontaktu s kůží (Kypr)</a:t>
            </a:r>
            <a:endParaRPr lang="cs-CZ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Bod </a:t>
            </a:r>
            <a:r>
              <a:rPr lang="cs-CZ" sz="2000" dirty="0">
                <a:solidFill>
                  <a:prstClr val="black"/>
                </a:solidFill>
              </a:rPr>
              <a:t>27 přílohy XVII nařízení </a:t>
            </a:r>
            <a:r>
              <a:rPr lang="cs-CZ" sz="2000" dirty="0" smtClean="0">
                <a:solidFill>
                  <a:prstClr val="black"/>
                </a:solidFill>
              </a:rPr>
              <a:t>REACH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Kontroly psacích potřeb, brýlí</a:t>
            </a:r>
          </a:p>
          <a:p>
            <a:pPr>
              <a:buFontTx/>
              <a:buChar char="-"/>
            </a:pPr>
            <a:r>
              <a:rPr lang="cs-CZ" sz="2000" dirty="0" smtClean="0"/>
              <a:t>Pera byla stažena z trhu, zničena a nahlášena do systému RAPEX</a:t>
            </a:r>
          </a:p>
          <a:p>
            <a:pPr>
              <a:buFontTx/>
              <a:buChar char="-"/>
            </a:pPr>
            <a:r>
              <a:rPr lang="cs-CZ" sz="2000" dirty="0" smtClean="0"/>
              <a:t>Asociace výrobců psacích potřeb si nechala analyzovat minci v hodnotě 1 Euro na uvolňování niklu – hodnoty byly vyšší, než z pera.</a:t>
            </a:r>
          </a:p>
          <a:p>
            <a:pPr>
              <a:buFontTx/>
              <a:buChar char="-"/>
            </a:pPr>
            <a:r>
              <a:rPr lang="cs-CZ" sz="2000" dirty="0" smtClean="0"/>
              <a:t>Kypr požádal Evropskou komisi o stanovisko v této záležitosti – na mince se dle nařízení 975/98 nevztahuje omezení na nikl</a:t>
            </a:r>
          </a:p>
          <a:p>
            <a:pPr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Čínské automobily – stahování z trhu díky omezením vztahujícím se na azbest</a:t>
            </a:r>
          </a:p>
          <a:p>
            <a:pPr>
              <a:buFontTx/>
              <a:buChar char="-"/>
            </a:pPr>
            <a:r>
              <a:rPr lang="cs-CZ" sz="2000" dirty="0" smtClean="0"/>
              <a:t>Bod 6 přílohy XVII nařízení REACH</a:t>
            </a:r>
          </a:p>
          <a:p>
            <a:pPr>
              <a:buFontTx/>
              <a:buChar char="-"/>
            </a:pPr>
            <a:r>
              <a:rPr lang="cs-CZ" sz="2000" dirty="0" smtClean="0"/>
              <a:t>V Itálii došlo ke stahování čínských aut obsahujících azbest v těsněních ve výfukovém systému</a:t>
            </a:r>
          </a:p>
          <a:p>
            <a:pPr>
              <a:buFontTx/>
              <a:buChar char="-"/>
            </a:pPr>
            <a:r>
              <a:rPr lang="cs-CZ" sz="2000" dirty="0" smtClean="0"/>
              <a:t>Zpráva se bude publikovat jen na národní úrovni (v některých státech EU je téma týkající se azbestu citlivé)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5406515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Projekt IMPEL - </a:t>
            </a:r>
            <a:r>
              <a:rPr lang="cs-CZ" sz="2000" b="1" dirty="0" err="1" smtClean="0"/>
              <a:t>info</a:t>
            </a:r>
            <a:endParaRPr lang="cs-CZ" sz="2000" b="1" dirty="0"/>
          </a:p>
          <a:p>
            <a:pPr marL="0" indent="0" algn="just">
              <a:buNone/>
            </a:pPr>
            <a:r>
              <a:rPr lang="cs-CZ" sz="2000" dirty="0"/>
              <a:t>27. Června 2013 proběhne úvodní jednání k projektu, který zahrnuje </a:t>
            </a:r>
            <a:r>
              <a:rPr lang="cs-CZ" sz="2000" dirty="0" smtClean="0"/>
              <a:t>směrnici </a:t>
            </a:r>
            <a:r>
              <a:rPr lang="cs-CZ" sz="2000" dirty="0"/>
              <a:t>2010/75/EU o průmyslových emisích (IED</a:t>
            </a:r>
            <a:r>
              <a:rPr lang="cs-CZ" sz="2000" dirty="0" smtClean="0"/>
              <a:t>) a nařízení REACH.</a:t>
            </a:r>
          </a:p>
          <a:p>
            <a:pPr marL="0" indent="0" algn="just">
              <a:buNone/>
            </a:pPr>
            <a:r>
              <a:rPr lang="cs-CZ" sz="2000" dirty="0" smtClean="0"/>
              <a:t>Za fórum ECHA se zúčastní </a:t>
            </a:r>
            <a:r>
              <a:rPr lang="cs-CZ" sz="2000" dirty="0" err="1" smtClean="0"/>
              <a:t>Parvoleta</a:t>
            </a:r>
            <a:r>
              <a:rPr lang="cs-CZ" sz="2000" dirty="0" smtClean="0"/>
              <a:t> LULEVA (Bulharsko).</a:t>
            </a:r>
          </a:p>
          <a:p>
            <a:endParaRPr lang="cs-CZ" sz="2000" dirty="0"/>
          </a:p>
          <a:p>
            <a:r>
              <a:rPr lang="cs-CZ" sz="2000" b="1" dirty="0" smtClean="0"/>
              <a:t>Školení školitelů v ECHA</a:t>
            </a:r>
          </a:p>
          <a:p>
            <a:pPr>
              <a:buFontTx/>
              <a:buChar char="-"/>
            </a:pPr>
            <a:r>
              <a:rPr lang="cs-CZ" sz="2000" dirty="0" smtClean="0"/>
              <a:t>19. a 20. 11. 2013 proběhne v ECHA školení </a:t>
            </a:r>
            <a:r>
              <a:rPr lang="cs-CZ" sz="2000" dirty="0" smtClean="0"/>
              <a:t>školitelů</a:t>
            </a:r>
          </a:p>
          <a:p>
            <a:pPr>
              <a:buFontTx/>
              <a:buChar char="-"/>
            </a:pPr>
            <a:r>
              <a:rPr lang="cs-CZ" sz="2000" dirty="0" smtClean="0"/>
              <a:t>Jsou vybrání 2 inspektoři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Předpokládaný program:</a:t>
            </a:r>
          </a:p>
          <a:p>
            <a:pPr marL="0" indent="0" algn="just">
              <a:buNone/>
            </a:pPr>
            <a:r>
              <a:rPr lang="cs-CZ" sz="2000" dirty="0" smtClean="0"/>
              <a:t>Látky v předmětech, klasifikace a označení, použití látek, příklady z REF3, meziprodukty, identita látek, případy z </a:t>
            </a:r>
            <a:r>
              <a:rPr lang="cs-CZ" sz="2000" dirty="0" err="1" smtClean="0"/>
              <a:t>HelpEx</a:t>
            </a:r>
            <a:r>
              <a:rPr lang="cs-CZ" sz="2000" dirty="0" smtClean="0"/>
              <a:t> (výměna informací mezi </a:t>
            </a:r>
            <a:r>
              <a:rPr lang="cs-CZ" sz="2000" dirty="0" err="1" smtClean="0"/>
              <a:t>help</a:t>
            </a:r>
            <a:r>
              <a:rPr lang="cs-CZ" sz="2000" dirty="0" smtClean="0"/>
              <a:t>-desky členských států)</a:t>
            </a:r>
          </a:p>
          <a:p>
            <a:pPr marL="0" indent="0" algn="just">
              <a:buNone/>
            </a:pPr>
            <a:r>
              <a:rPr lang="cs-CZ" sz="2000" dirty="0" smtClean="0"/>
              <a:t>- Školení bude možná přenášeno přes web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63688" y="548680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2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Další informace:</a:t>
            </a:r>
            <a:endParaRPr lang="cs-CZ" sz="2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3425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4824536" cy="56693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REACH-EN-FORCE 3 (REF3)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680520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ČIŽP se účastní projektu REF3 od 15. dubna </a:t>
            </a:r>
            <a:r>
              <a:rPr lang="cs-CZ" sz="2000" dirty="0" smtClean="0"/>
              <a:t>2013</a:t>
            </a:r>
          </a:p>
          <a:p>
            <a:pPr algn="just"/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1. fáze projektu: kontrola </a:t>
            </a:r>
            <a:r>
              <a:rPr lang="cs-CZ" sz="2000" dirty="0" err="1" smtClean="0"/>
              <a:t>předregistrací</a:t>
            </a:r>
            <a:r>
              <a:rPr lang="cs-CZ" sz="2000" dirty="0" smtClean="0"/>
              <a:t> a registrací chemických látek u výrobců, </a:t>
            </a:r>
            <a:r>
              <a:rPr lang="cs-CZ" sz="2000" b="1" dirty="0" smtClean="0"/>
              <a:t>dovozců</a:t>
            </a:r>
            <a:r>
              <a:rPr lang="cs-CZ" sz="2000" dirty="0"/>
              <a:t>,</a:t>
            </a:r>
            <a:r>
              <a:rPr lang="cs-CZ" sz="2000" dirty="0" smtClean="0"/>
              <a:t> následných uživatelů a výhradních zástupců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Na fóru bylo navrženo prodloužit operační fázi projektu REF3 v termínu:</a:t>
            </a:r>
          </a:p>
          <a:p>
            <a:pPr marL="0" indent="0" algn="ctr">
              <a:buNone/>
            </a:pPr>
            <a:r>
              <a:rPr lang="cs-CZ" sz="2000" b="1" dirty="0" smtClean="0"/>
              <a:t>únor – listopad </a:t>
            </a:r>
            <a:r>
              <a:rPr lang="cs-CZ" sz="2000" b="1" dirty="0" smtClean="0"/>
              <a:t>2014</a:t>
            </a:r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just">
              <a:buNone/>
            </a:pPr>
            <a:r>
              <a:rPr lang="cs-CZ" sz="2000" dirty="0" smtClean="0"/>
              <a:t>Cíle kontrol v druhé fázi: 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pokračovat v kontrolách stejně jako v 1. fázi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Kontroly registrací látek nad 100 t/rok (od 1. 6. 2013)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1279691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marL="0" lvl="0" indent="0" algn="just">
              <a:buClr>
                <a:srgbClr val="8D89A4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Reporting projektu REF3: prosinec 2014 – leden </a:t>
            </a:r>
            <a:r>
              <a:rPr lang="cs-CZ" sz="2000" dirty="0" smtClean="0">
                <a:solidFill>
                  <a:prstClr val="black"/>
                </a:solidFill>
              </a:rPr>
              <a:t>2015</a:t>
            </a:r>
          </a:p>
          <a:p>
            <a:pPr marL="0" lvl="0" indent="0" algn="just">
              <a:buClr>
                <a:srgbClr val="8D89A4"/>
              </a:buClr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8D89A4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Závěrečná zpráva projektu REF3 za obě fáze: červen 2015</a:t>
            </a:r>
          </a:p>
          <a:p>
            <a:pPr marL="0" lvl="0" indent="0" algn="just">
              <a:buClr>
                <a:srgbClr val="8D89A4"/>
              </a:buClr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8D89A4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</a:rPr>
              <a:t>ČIŽP – do 31. 7. 2013 podá pracovní skupině fóra připomínky k rozsahu druhé fáze projektu.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4680520" cy="57606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Překlady rozhodnutí ECHA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Průzkum mezi členy fóra – právní nutnost překladů rozhodnutí, případně jejich částí agenturou ECHA</a:t>
            </a:r>
          </a:p>
          <a:p>
            <a:pPr algn="just"/>
            <a:r>
              <a:rPr lang="cs-CZ" sz="2000" dirty="0" smtClean="0"/>
              <a:t>10 z 12 členů uvedlo nutnost mít překlady rozhodnutí ECHA do národního jazyka</a:t>
            </a:r>
          </a:p>
          <a:p>
            <a:pPr algn="just"/>
            <a:r>
              <a:rPr lang="cs-CZ" sz="2000" dirty="0" smtClean="0"/>
              <a:t>ECHA vydává rozhodnutí v jazyce, ve kterém byla vytvořena registrační dokumentace</a:t>
            </a:r>
          </a:p>
          <a:p>
            <a:pPr algn="just"/>
            <a:r>
              <a:rPr lang="cs-CZ" sz="2000" dirty="0" smtClean="0"/>
              <a:t>Přesný postup v poskytování překladů rozhodnutí ECHA není stanoven</a:t>
            </a:r>
          </a:p>
          <a:p>
            <a:pPr algn="just"/>
            <a:r>
              <a:rPr lang="cs-CZ" sz="2000" dirty="0" smtClean="0"/>
              <a:t>Názor Evropské komise – nařízení EHS č. 1/1958 o</a:t>
            </a:r>
            <a:r>
              <a:rPr lang="cs-CZ" sz="2000" dirty="0"/>
              <a:t> užívání </a:t>
            </a:r>
            <a:r>
              <a:rPr lang="cs-CZ" sz="2000" dirty="0" smtClean="0"/>
              <a:t>jazyků v</a:t>
            </a:r>
            <a:r>
              <a:rPr lang="cs-CZ" sz="2000" dirty="0"/>
              <a:t> Evropském hospodářském </a:t>
            </a:r>
            <a:r>
              <a:rPr lang="cs-CZ" sz="2000" dirty="0" smtClean="0"/>
              <a:t>společenství – odlišný od výkladu ECHA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Závěr: ECHA bude poskytovat překlady rozhodnutí (</a:t>
            </a:r>
            <a:r>
              <a:rPr lang="cs-CZ" sz="2000" dirty="0" err="1" smtClean="0"/>
              <a:t>Statement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non </a:t>
            </a:r>
            <a:r>
              <a:rPr lang="cs-CZ" sz="2000" dirty="0" err="1" smtClean="0"/>
              <a:t>compliance</a:t>
            </a:r>
            <a:r>
              <a:rPr lang="cs-CZ" sz="2000" dirty="0"/>
              <a:t> </a:t>
            </a:r>
            <a:r>
              <a:rPr lang="cs-CZ" sz="2000" dirty="0" smtClean="0"/>
              <a:t>– Prohlášení o nesouladu) v odůvodněných případech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2550504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Druhá vlna registrací – 31. května 2013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Konečný termín pro registrace </a:t>
            </a:r>
            <a:r>
              <a:rPr lang="cs-CZ" sz="2000" dirty="0"/>
              <a:t>látek vyráběných nebo dovážených v množství 1-100 tun za </a:t>
            </a:r>
            <a:r>
              <a:rPr lang="cs-CZ" sz="2000" dirty="0" smtClean="0"/>
              <a:t>rok</a:t>
            </a:r>
          </a:p>
          <a:p>
            <a:pPr marL="0" indent="0" algn="just">
              <a:buNone/>
            </a:pPr>
            <a:r>
              <a:rPr lang="cs-CZ" sz="2000" dirty="0"/>
              <a:t>V</a:t>
            </a:r>
            <a:r>
              <a:rPr lang="cs-CZ" sz="2000" dirty="0" smtClean="0"/>
              <a:t> roce 2013 podáno </a:t>
            </a:r>
            <a:r>
              <a:rPr lang="cs-CZ" sz="2000" b="1" dirty="0" smtClean="0"/>
              <a:t>9 084 </a:t>
            </a:r>
            <a:r>
              <a:rPr lang="cs-CZ" sz="2000" dirty="0" smtClean="0"/>
              <a:t>registrací (</a:t>
            </a:r>
            <a:r>
              <a:rPr lang="cs-CZ" sz="2000" dirty="0" err="1" smtClean="0"/>
              <a:t>dossier</a:t>
            </a:r>
            <a:r>
              <a:rPr lang="cs-CZ" sz="2000" dirty="0" smtClean="0"/>
              <a:t>), které se týkaly </a:t>
            </a:r>
            <a:r>
              <a:rPr lang="cs-CZ" sz="2000" b="1" dirty="0" smtClean="0"/>
              <a:t>2 923 </a:t>
            </a:r>
            <a:r>
              <a:rPr lang="cs-CZ" sz="2000" dirty="0" smtClean="0"/>
              <a:t>látek.</a:t>
            </a:r>
            <a:endParaRPr lang="cs-CZ" sz="2000" dirty="0"/>
          </a:p>
          <a:p>
            <a:pPr marL="0" indent="0" algn="just">
              <a:buNone/>
            </a:pPr>
            <a:r>
              <a:rPr lang="cs-CZ" sz="2000" dirty="0" smtClean="0"/>
              <a:t>Pro srovnání v roce 2010 bylo podáno 20 000 registrací 3 500 </a:t>
            </a:r>
            <a:r>
              <a:rPr lang="cs-CZ" sz="2000" dirty="0" smtClean="0"/>
              <a:t>látek.</a:t>
            </a: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(Od </a:t>
            </a:r>
            <a:r>
              <a:rPr lang="cs-CZ" sz="2000" dirty="0" smtClean="0"/>
              <a:t>platnosti REACH registrováno celkem 6 598 látek</a:t>
            </a:r>
            <a:r>
              <a:rPr lang="cs-CZ" sz="2000" dirty="0" smtClean="0"/>
              <a:t>).</a:t>
            </a: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 smtClean="0"/>
              <a:t>Finální </a:t>
            </a:r>
            <a:r>
              <a:rPr lang="cs-CZ" sz="2000" dirty="0"/>
              <a:t>verze výsledků by měla být vydána v srpnu </a:t>
            </a:r>
            <a:r>
              <a:rPr lang="cs-CZ" sz="2000" dirty="0" smtClean="0"/>
              <a:t>2013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b="1" dirty="0" smtClean="0"/>
              <a:t>Pořadí států podle podílu na celkovém počtu registrací - 2013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467544" y="508518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Německo 35 %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2195736" y="5445224"/>
            <a:ext cx="377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Spojené království 10 %</a:t>
            </a:r>
          </a:p>
        </p:txBody>
      </p:sp>
      <p:sp>
        <p:nvSpPr>
          <p:cNvPr id="6" name="TextovéPole 5"/>
          <p:cNvSpPr txBox="1"/>
          <p:nvPr/>
        </p:nvSpPr>
        <p:spPr>
          <a:xfrm flipH="1">
            <a:off x="3851920" y="5877272"/>
            <a:ext cx="2102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Nizozemí 9 %</a:t>
            </a:r>
          </a:p>
        </p:txBody>
      </p:sp>
      <p:sp>
        <p:nvSpPr>
          <p:cNvPr id="7" name="TextovéPole 6"/>
          <p:cNvSpPr txBox="1"/>
          <p:nvPr/>
        </p:nvSpPr>
        <p:spPr>
          <a:xfrm flipH="1">
            <a:off x="4860032" y="6309320"/>
            <a:ext cx="3995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10. ČR  1,1 % (101 registrací)</a:t>
            </a:r>
          </a:p>
        </p:txBody>
      </p:sp>
    </p:spTree>
    <p:extLst>
      <p:ext uri="{BB962C8B-B14F-4D97-AF65-F5344CB8AC3E}">
        <p14:creationId xmlns:p14="http://schemas.microsoft.com/office/powerpoint/2010/main" xmlns="" val="38594636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allAtOnce"/>
      <p:bldP spid="5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4226198"/>
              </p:ext>
            </p:extLst>
          </p:nvPr>
        </p:nvGraphicFramePr>
        <p:xfrm>
          <a:off x="683568" y="1124744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6443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3828669"/>
              </p:ext>
            </p:extLst>
          </p:nvPr>
        </p:nvGraphicFramePr>
        <p:xfrm>
          <a:off x="539552" y="836712"/>
          <a:ext cx="80648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8829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4896544" cy="576064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Úvodní dokument k povolování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Týká se látek, na které se bude v příštích letech vztahovat povolení (příloha XIV nařízení REACH) – mošusový xylen, MDA, později ftaláty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7560840" cy="4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541184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000" b="1" dirty="0" smtClean="0"/>
              <a:t>K identifikování subjektů lze využít:</a:t>
            </a:r>
            <a:endParaRPr lang="en-US" sz="2000" b="1" dirty="0" smtClean="0"/>
          </a:p>
          <a:p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Registrační dokumentace</a:t>
            </a:r>
            <a:endParaRPr lang="en-US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Zprávy o chemické bezpečnosti následných uživatelů – pokud je použití odlišné od těch uvedených v registrační dokumentaci</a:t>
            </a:r>
            <a:endParaRPr lang="en-US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Oznámení výrobců a dovozců látek obsažených v předmětu agentuře ECHA</a:t>
            </a:r>
            <a:endParaRPr lang="en-US" sz="2000" dirty="0" smtClean="0"/>
          </a:p>
          <a:p>
            <a:pPr marL="0" indent="0" algn="ctr">
              <a:buNone/>
            </a:pPr>
            <a:r>
              <a:rPr lang="cs-CZ" sz="2000" dirty="0" smtClean="0"/>
              <a:t>(článek </a:t>
            </a:r>
            <a:r>
              <a:rPr lang="cs-CZ" sz="2000" dirty="0" smtClean="0"/>
              <a:t>7(2</a:t>
            </a:r>
            <a:r>
              <a:rPr lang="cs-CZ" sz="2000" dirty="0" smtClean="0"/>
              <a:t>) nařízení REACH)</a:t>
            </a:r>
          </a:p>
          <a:p>
            <a:pPr marL="0" indent="0" algn="ctr"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Oznámení C</a:t>
            </a:r>
            <a:r>
              <a:rPr lang="en-US" sz="2000" dirty="0" smtClean="0"/>
              <a:t>&amp;L</a:t>
            </a:r>
            <a:r>
              <a:rPr lang="cs-CZ" sz="2000" dirty="0" smtClean="0"/>
              <a:t> agentuře ECHA dle nařízení CLP</a:t>
            </a:r>
          </a:p>
          <a:p>
            <a:pPr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Problematická je výjimka pro meziprodukty – dokazování</a:t>
            </a:r>
          </a:p>
          <a:p>
            <a:r>
              <a:rPr lang="cs-CZ" sz="2000" dirty="0" smtClean="0"/>
              <a:t>Kontrola platnosti povolení – identita držitele, účel použití</a:t>
            </a:r>
          </a:p>
          <a:p>
            <a:endParaRPr lang="cs-CZ" sz="2000" dirty="0"/>
          </a:p>
          <a:p>
            <a:r>
              <a:rPr lang="cs-CZ" sz="2000" dirty="0" smtClean="0"/>
              <a:t>Toto téma je možným projektem ECHA nebo národních kontrolních orgánů.</a:t>
            </a:r>
            <a:endParaRPr lang="en-US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9769360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366</TotalTime>
  <Words>624</Words>
  <Application>Microsoft Office PowerPoint</Application>
  <PresentationFormat>Předvádění na obrazovce (4:3)</PresentationFormat>
  <Paragraphs>100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15. Fórum ECHA   18. – 20. 6. 2013</vt:lpstr>
      <vt:lpstr>REACH-EN-FORCE 3 (REF3)</vt:lpstr>
      <vt:lpstr>Snímek 3</vt:lpstr>
      <vt:lpstr>Překlady rozhodnutí ECHA</vt:lpstr>
      <vt:lpstr>Druhá vlna registrací – 31. května 2013</vt:lpstr>
      <vt:lpstr>Snímek 6</vt:lpstr>
      <vt:lpstr>Snímek 7</vt:lpstr>
      <vt:lpstr>Úvodní dokument k povolování</vt:lpstr>
      <vt:lpstr>Snímek 9</vt:lpstr>
      <vt:lpstr>Prosazování nařízení REACH v členských státech – zajímavé případy členských států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Fórum ECHA   18. – 20. 6. 2013</dc:title>
  <dc:creator>marko_martin</dc:creator>
  <cp:lastModifiedBy>Windows User</cp:lastModifiedBy>
  <cp:revision>27</cp:revision>
  <dcterms:created xsi:type="dcterms:W3CDTF">2013-06-24T07:23:16Z</dcterms:created>
  <dcterms:modified xsi:type="dcterms:W3CDTF">2013-06-24T21:20:10Z</dcterms:modified>
</cp:coreProperties>
</file>