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294" r:id="rId12"/>
    <p:sldId id="267" r:id="rId13"/>
    <p:sldId id="268" r:id="rId14"/>
    <p:sldId id="269" r:id="rId15"/>
    <p:sldId id="292" r:id="rId16"/>
    <p:sldId id="296" r:id="rId17"/>
    <p:sldId id="297" r:id="rId18"/>
    <p:sldId id="302" r:id="rId19"/>
    <p:sldId id="275" r:id="rId20"/>
    <p:sldId id="276" r:id="rId21"/>
    <p:sldId id="277" r:id="rId22"/>
    <p:sldId id="312" r:id="rId23"/>
    <p:sldId id="313" r:id="rId24"/>
    <p:sldId id="314" r:id="rId25"/>
    <p:sldId id="315" r:id="rId26"/>
    <p:sldId id="273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>
        <p:scale>
          <a:sx n="100" d="100"/>
          <a:sy n="100" d="100"/>
        </p:scale>
        <p:origin x="-606" y="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2E622844-03F4-4C47-8811-520B1BF19191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37C5F877-902E-4E27-B2D4-B78AEE82CE9F}" type="presOf" srcId="{CE3F3DD9-69C0-4151-B78D-4898C9A04592}" destId="{9C48212D-8BF0-49CA-865B-CD81FA241990}" srcOrd="0" destOrd="0" presId="urn:microsoft.com/office/officeart/2008/layout/PictureGrid"/>
    <dgm:cxn modelId="{6DC08744-D0E3-4E9E-9F72-29C02415D731}" type="presParOf" srcId="{6D92812F-F08E-4FA7-A78F-400D1181E5DD}" destId="{8ABE9BE6-AD54-4A42-B49C-D1D31EC5A672}" srcOrd="0" destOrd="0" presId="urn:microsoft.com/office/officeart/2008/layout/PictureGrid"/>
    <dgm:cxn modelId="{B863FD5D-4BA9-4083-89EB-63F5F29EA882}" type="presParOf" srcId="{8ABE9BE6-AD54-4A42-B49C-D1D31EC5A672}" destId="{9C48212D-8BF0-49CA-865B-CD81FA241990}" srcOrd="0" destOrd="0" presId="urn:microsoft.com/office/officeart/2008/layout/PictureGrid"/>
    <dgm:cxn modelId="{DE93F43F-82E9-4C81-9F5A-B9DB7F0262E6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08802095-F591-4CC7-A9A3-3A5231BF0830}" type="presOf" srcId="{8F523809-64E2-4E10-A1FB-B05E10B8FD10}" destId="{6D92812F-F08E-4FA7-A78F-400D1181E5DD}" srcOrd="0" destOrd="0" presId="urn:microsoft.com/office/officeart/2008/layout/PictureGrid"/>
    <dgm:cxn modelId="{59F3DE26-E2E8-4A58-BFE1-98146ED858A0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AA4A6E5E-69FE-4B92-9222-7E4178902E7D}" type="presParOf" srcId="{6D92812F-F08E-4FA7-A78F-400D1181E5DD}" destId="{8ABE9BE6-AD54-4A42-B49C-D1D31EC5A672}" srcOrd="0" destOrd="0" presId="urn:microsoft.com/office/officeart/2008/layout/PictureGrid"/>
    <dgm:cxn modelId="{3A1CD569-E89B-46BC-AD31-1C558A9D9D44}" type="presParOf" srcId="{8ABE9BE6-AD54-4A42-B49C-D1D31EC5A672}" destId="{9C48212D-8BF0-49CA-865B-CD81FA241990}" srcOrd="0" destOrd="0" presId="urn:microsoft.com/office/officeart/2008/layout/PictureGrid"/>
    <dgm:cxn modelId="{727EAD86-5FBD-4DC7-85D0-58FE580471F2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24368" y="72010"/>
          <a:ext cx="6318702" cy="5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Nejčastěji dovážená asijská medicína - mošus</a:t>
          </a:r>
          <a:endParaRPr lang="cs-CZ" sz="2400" kern="1200" dirty="0"/>
        </a:p>
      </dsp:txBody>
      <dsp:txXfrm>
        <a:off x="24368" y="72010"/>
        <a:ext cx="6318702" cy="522647"/>
      </dsp:txXfrm>
    </dsp:sp>
    <dsp:sp modelId="{5DC3E299-A67C-4F6A-B8F8-E4F4C4B4F9DA}">
      <dsp:nvSpPr>
        <dsp:cNvPr id="0" name=""/>
        <dsp:cNvSpPr/>
      </dsp:nvSpPr>
      <dsp:spPr>
        <a:xfrm>
          <a:off x="1860080" y="1728186"/>
          <a:ext cx="2430275" cy="17561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32035" y="0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Medvědí žluč</a:t>
          </a:r>
          <a:endParaRPr lang="cs-CZ" sz="2700" kern="1200" dirty="0"/>
        </a:p>
      </dsp:txBody>
      <dsp:txXfrm>
        <a:off x="432035" y="0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2028451" y="2091813"/>
          <a:ext cx="2220024" cy="14222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20.6.2018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 inspektorát Brno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27. 6. 2018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Podnikatel Jiří Čížek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0116"/>
            <a:ext cx="4188973" cy="31417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01" y="2313174"/>
            <a:ext cx="4211563" cy="31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Činnost OI Brno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9"/>
            <a:ext cx="8136904" cy="446449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 Brno provedla v loňském roce celkem 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 kontrol.</a:t>
            </a:r>
            <a:endParaRPr lang="cs-CZ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průměru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kontrol na inspektora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Celkem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nabylo právní moci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334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výši</a:t>
            </a:r>
          </a:p>
          <a:p>
            <a:pPr marL="0" indent="0">
              <a:buNone/>
              <a:defRPr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15 109 268 Kč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Průměrná </a:t>
            </a:r>
            <a:r>
              <a:rPr lang="cs-C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výše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 je 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45 237 Kč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Nejvíce pokut 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bylo uloženo </a:t>
            </a: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oblasti odpadového</a:t>
            </a:r>
          </a:p>
          <a:p>
            <a:pPr marL="0" indent="0">
              <a:buNone/>
              <a:defRPr/>
            </a:pPr>
            <a:r>
              <a:rPr lang="cs-C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hospodářství a ochrany vod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</a:t>
            </a:r>
          </a:p>
          <a:p>
            <a:pPr>
              <a:defRPr/>
            </a:pP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yměřené </a:t>
            </a:r>
            <a:r>
              <a:rPr lang="cs-CZ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poplatky </a:t>
            </a:r>
            <a:r>
              <a:rPr lang="cs-CZ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výši 121 milionů Kč.    </a:t>
            </a:r>
            <a:endParaRPr lang="cs-CZ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6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/>
              <a:t>Činnost OI </a:t>
            </a:r>
            <a:r>
              <a:rPr lang="cs-CZ" altLang="cs-CZ" sz="3400" dirty="0" smtClean="0"/>
              <a:t>Brno </a:t>
            </a:r>
            <a:r>
              <a:rPr lang="cs-CZ" altLang="cs-CZ" sz="3400" dirty="0"/>
              <a:t>– počty kontrol</a:t>
            </a:r>
            <a:endParaRPr lang="cs-CZ" sz="3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13009"/>
              </p:ext>
            </p:extLst>
          </p:nvPr>
        </p:nvGraphicFramePr>
        <p:xfrm>
          <a:off x="2051720" y="1628800"/>
          <a:ext cx="4752529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61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177456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177456"/>
                <a:gridCol w="1177456"/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Brno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JM kraj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1962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1337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625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2237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1512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725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2247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1565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682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1743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1249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494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1817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1273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544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2717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1977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740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kontrol dle složek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15386"/>
              </p:ext>
            </p:extLst>
          </p:nvPr>
        </p:nvGraphicFramePr>
        <p:xfrm>
          <a:off x="1547664" y="1844824"/>
          <a:ext cx="6102678" cy="24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13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017113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017113"/>
                <a:gridCol w="1017113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017113"/>
                <a:gridCol w="1017113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72331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585544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JM kraj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cs-CZ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429</a:t>
                      </a:r>
                      <a:endParaRPr lang="cs-CZ" sz="14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45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44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Celkem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674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a výše pokut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17595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340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smtClean="0">
                          <a:solidFill>
                            <a:schemeClr val="tx2"/>
                          </a:solidFill>
                        </a:rPr>
                        <a:t>326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11 558</a:t>
                      </a:r>
                      <a:r>
                        <a:rPr lang="cs-CZ" sz="1400" baseline="0" dirty="0" smtClean="0">
                          <a:solidFill>
                            <a:schemeClr val="tx2"/>
                          </a:solidFill>
                        </a:rPr>
                        <a:t> 475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393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18 802 410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371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21 876 857</a:t>
                      </a:r>
                      <a:r>
                        <a:rPr lang="cs-CZ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383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20 968 975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364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19 449 312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341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334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15 109 268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počty a výše pokut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65049"/>
              </p:ext>
            </p:extLst>
          </p:nvPr>
        </p:nvGraphicFramePr>
        <p:xfrm>
          <a:off x="1043608" y="1628800"/>
          <a:ext cx="7344816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080120"/>
                <a:gridCol w="936104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936104"/>
                <a:gridCol w="1080120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  <a:gridCol w="1440160"/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 (Kč) </a:t>
                      </a:r>
                      <a:br>
                        <a:rPr lang="cs-CZ" sz="1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  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V právní moci JM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 právní moci ZL kraj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8 546 030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3 012 445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279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11 595 706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7 206 704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16 957 527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4 919 330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258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125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123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15 198 913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5 770 062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260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104</a:t>
                      </a:r>
                      <a:endParaRPr lang="cs-CZ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15 257 473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4 191 839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239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102</a:t>
                      </a:r>
                      <a:endParaRPr lang="cs-CZ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241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93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11 252 429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3 856 839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ZUCCA a.s. – pokuty 500 000 Kč a 250 000 Kč</a:t>
            </a:r>
          </a:p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  Provoz Bioplynové stanice Velký Karlov na</a:t>
            </a:r>
            <a:b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  Znojemsku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pakované úniky skladovaných závadných látek, jejich mísení se srážkovými vodami.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Podáno odvolání, obě pokuty MŽP potvrzeny.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Neplnění nápravných opatření – další pokuty ve výši 50 000 Kč a 100 000 Kč.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Pokuta hrazena ve splátkách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2018 nově další pravomocná pokuta 300 000 Kč za provoz zdroje znečišťování ovzduší bez pravomocného povolení.</a:t>
            </a:r>
            <a:endParaRPr lang="cs-CZ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ZUCCA a.s. - 500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Kč a 250 000 Kč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3"/>
          <a:stretch/>
        </p:blipFill>
        <p:spPr>
          <a:xfrm>
            <a:off x="539552" y="2132856"/>
            <a:ext cx="2413772" cy="30445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3" y="2132856"/>
            <a:ext cx="5416857" cy="30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LAUFEN CZ s.r.o., Znojmo  – pokuta </a:t>
            </a:r>
            <a:endParaRPr lang="cs-CZ" alt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   300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Výrobce sanitární keramiky vypouštěl vápenný kal do veřejné kanalizace města Znojmo (porušení podmínky IP a kanalizačního řádu města).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Až 80krát překročen limit pro nerozpuštěné látky.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U dalšího ukazatele – chemické spotřeby kyslíku maximální limity překročeny pětinásobně.</a:t>
            </a: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 se neodvolal. 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ESYST, s.r.o. – pokuta 260 000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Dodavatel osvětlení neplnil povinnosti osoby uvádějící na trh v ČR elektrozařízení skupiny 5 (osvětlovací zařízení) za rok 2015 a 2016 podle zákona o odpadech. 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Neplnění povinností podle zákona o obalech – nezajištění využití odpadů z obalů - papír, plasty.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Společnost se neodvolala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celorepublikově, v rámci Jihomoravského a Zlínského kraje,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2950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AVE CZ odpadové hospodářství s.r.o.  – pokuta 200 000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Porušení provozního řádu Zařízení pro biologickou degradaci zemin – Rajhrad.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Nesplnění kritérií (arsen,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polyaromatické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uhlovodíky, polychlorované bifenyly, uhlovodíky C10 – C40) pro využití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štěrku ze železničního svršku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 povrchu terénu.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Množství 10 533 tun.</a:t>
            </a: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Odvolání, MŽP potvrdilo rozhodnutí ČIŽP.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Brno </a:t>
            </a:r>
            <a:r>
              <a:rPr lang="cs-CZ" altLang="cs-CZ" sz="3200" dirty="0"/>
              <a:t>– </a:t>
            </a:r>
            <a:r>
              <a:rPr lang="cs-CZ" altLang="cs-CZ" sz="3200" dirty="0" smtClean="0"/>
              <a:t>nejvyšší pokuty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AVE CZ odpadové hospodářství s.r.o.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– 200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000 Kč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96852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482883"/>
              </p:ext>
            </p:extLst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040524"/>
              </p:ext>
            </p:extLst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26789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952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5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LAGRON s.r.o.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7359"/>
            <a:ext cx="2232247" cy="3962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28299"/>
            <a:ext cx="2242984" cy="3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8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Jiří Čížek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nedostatečnou péči o nabyté lesní hospodářské pozemky v Holčovicích na Bruntálsku.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nechal mladý les poškozovat zvěří. Oplocení bylo naprosto nedostatečné. Místa průchozí pro zvěř nebyla včas vyhledávána a opravována.</a:t>
            </a:r>
          </a:p>
          <a:p>
            <a:r>
              <a:rPr 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tak zavinil vznik holin o výměře cca 8 hektarů.</a:t>
            </a:r>
            <a:endParaRPr 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32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1099</Words>
  <Application>Microsoft Office PowerPoint</Application>
  <PresentationFormat>Předvádění na obrazovce (4:3)</PresentationFormat>
  <Paragraphs>249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Činnost OI Brno v roce 2017</vt:lpstr>
      <vt:lpstr>Činnost OI Brno – počty kontrol</vt:lpstr>
      <vt:lpstr>Činnost OI Brno – počty kontrol dle složek</vt:lpstr>
      <vt:lpstr>Činnost OI Brno – počty a výše pokut</vt:lpstr>
      <vt:lpstr>Činnost OI Brno – počty a výše pokut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Činnost OI Brno – nejvyšší pokuty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 </cp:lastModifiedBy>
  <cp:revision>182</cp:revision>
  <cp:lastPrinted>2018-06-20T06:46:24Z</cp:lastPrinted>
  <dcterms:created xsi:type="dcterms:W3CDTF">2016-12-06T12:06:40Z</dcterms:created>
  <dcterms:modified xsi:type="dcterms:W3CDTF">2018-06-20T19:07:20Z</dcterms:modified>
</cp:coreProperties>
</file>