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74" r:id="rId2"/>
    <p:sldId id="288" r:id="rId3"/>
    <p:sldId id="289" r:id="rId4"/>
    <p:sldId id="286" r:id="rId5"/>
    <p:sldId id="287" r:id="rId6"/>
    <p:sldId id="284" r:id="rId7"/>
    <p:sldId id="285" r:id="rId8"/>
    <p:sldId id="280" r:id="rId9"/>
    <p:sldId id="290" r:id="rId10"/>
    <p:sldId id="291" r:id="rId11"/>
    <p:sldId id="292" r:id="rId12"/>
    <p:sldId id="293" r:id="rId13"/>
    <p:sldId id="295" r:id="rId14"/>
    <p:sldId id="294" r:id="rId15"/>
    <p:sldId id="296" r:id="rId16"/>
    <p:sldId id="297" r:id="rId17"/>
    <p:sldId id="298" r:id="rId18"/>
    <p:sldId id="299" r:id="rId19"/>
    <p:sldId id="300" r:id="rId20"/>
    <p:sldId id="301" r:id="rId21"/>
    <p:sldId id="275" r:id="rId22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 varScale="1">
        <p:scale>
          <a:sx n="71" d="100"/>
          <a:sy n="71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D20FA-D788-4778-8E98-FD6C3DD0FE20}" type="datetimeFigureOut">
              <a:rPr lang="cs-CZ" smtClean="0"/>
              <a:t>8.11.2016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3BE7C-B691-48E6-8DB0-B639BBE8CE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467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3365A-CF01-4EAD-9FE2-8289AF69D3F0}" type="datetimeFigureOut">
              <a:rPr lang="cs-CZ" smtClean="0"/>
              <a:t>8.11.2016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CF461-8B5D-4DBC-9349-F6BC6EE54B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10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11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13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14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18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20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3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409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4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8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9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CF461-8B5D-4DBC-9349-F6BC6EE54B67}" type="slidenum">
              <a:rPr lang="cs-CZ" smtClean="0">
                <a:solidFill>
                  <a:prstClr val="black"/>
                </a:solidFill>
              </a:rPr>
              <a:pPr/>
              <a:t>10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7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8E3A-3766-4E2C-A613-CDE65C99DAAF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07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6F54-E6CD-4523-BFD0-895E2F292336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26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88BCF-66BA-4693-9D8E-C7D43368D11E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59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8F2C7-4B10-44E3-93B1-F721A1DD1635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0D3E-D43C-459A-B42F-290F3B693489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539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8AF53-5D7A-45F3-B00C-45B55A3607B9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3706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0D86E-0930-4ADC-8853-CBA9FB0E61EB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40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0B6A-3DDE-422C-BC97-57D653DBD65E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06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6663-286C-456B-A4B3-0A52237266B5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159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6EFD-D8EA-4671-A5B7-8EAC32039FA2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83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DCD51-6226-4F0F-844B-DCD5C289280D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59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6F41A-BA57-4ED3-8676-877A92155064}" type="datetime1">
              <a:rPr lang="cs-CZ" smtClean="0"/>
              <a:t>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1677E-962B-4239-AFED-1A7E73361CD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63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4406901"/>
            <a:ext cx="9143999" cy="966315"/>
          </a:xfrm>
          <a:solidFill>
            <a:schemeClr val="bg1"/>
          </a:solidFill>
          <a:ln w="635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marL="268288"/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>
                <a:latin typeface="Candara" panose="020E0502030303020204" pitchFamily="34" charset="0"/>
              </a:rPr>
              <a:t/>
            </a:r>
            <a:br>
              <a:rPr lang="cs-CZ" sz="1800" b="0" dirty="0">
                <a:latin typeface="Candara" panose="020E0502030303020204" pitchFamily="34" charset="0"/>
              </a:rPr>
            </a:br>
            <a:endParaRPr lang="cs-CZ" sz="2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941167"/>
          </a:xfrm>
          <a:solidFill>
            <a:schemeClr val="tx2"/>
          </a:solidFill>
        </p:spPr>
        <p:txBody>
          <a:bodyPr anchor="ctr" anchorCtr="0">
            <a:noAutofit/>
          </a:bodyPr>
          <a:lstStyle/>
          <a:p>
            <a:pPr marL="268288" lvl="0" algn="r"/>
            <a:r>
              <a:rPr lang="cs-CZ" sz="4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IRI ve Štýrsku </a:t>
            </a:r>
            <a:r>
              <a:rPr lang="cs-CZ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(13. 6. </a:t>
            </a:r>
            <a:r>
              <a:rPr lang="cs-CZ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17. 6. 2016)</a:t>
            </a:r>
            <a:endParaRPr lang="cs-CZ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Lenka Němcová 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3055722" cy="122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-9547" y="4941168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5229200"/>
            <a:ext cx="1296144" cy="12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Štýrsko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 fontScale="85000" lnSpcReduction="2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131 zařízení IPPC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Využívají nástroj IRAM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zařízení – frekvence inspekcí 1 x za 2 roky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 zařízení – frekvence inspekcí 1 x za 3 roky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Provozovatel musí informovat kompetentní orgán, pokud se ho týkají nové závěry o  BAT  (do 1 roku od jejich publikování)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Neexistuje žádný mechanismus, že kompetentní orgán musí revidovat povolení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4 let musí být zařízení v souladu s novými závěry o BAT</a:t>
            </a:r>
          </a:p>
          <a:p>
            <a:pPr marL="0" indent="0"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71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Štýrsko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Ostatních cca 20 000 zařízení ve Štýrsku, které nejsou pod IED – plánování podle rizik (KRIBA) 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národní plán environmentálních inspekcí – Federální ministerstvo zemědělství, lesnictví, životního prostředí a vodního hospodářství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Pokrývá celý stát a všechny IPPC zařízení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Kritéria pro plánování na základě rizik (IRAM)</a:t>
            </a:r>
          </a:p>
          <a:p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6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Přeshraniční spolupráce 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Přeshraniční spolupráce je ve federální kompetenci</a:t>
            </a:r>
          </a:p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 Raab a Mur – přeshraniční komise pro ochranu vod (Slovinsko, Maďarsko)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Účast na zahraničních projektech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1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Školení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Experti – dostatek kurzů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Koordinátoři – žádná specializovaná školení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Školící akademie Štýrska – různé kurzy pro státní správu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Školení v nové legislativě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Výměna expertů mezi jednotlivými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státy i do zahraničí</a:t>
            </a:r>
          </a:p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řijímání nových zaměstnanců - alespoň 3 roky praxe</a:t>
            </a: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04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Environmentální inspekce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 kontroluje všechna povolení (někdy i 200), kompetentní orgán nemůže sloučit povolení do 1 integrovaného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Kompetentní orgán definuje obsah inspekce na základě informací od koordinátora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Schůzka mezi kompetentním orgánem, koordinátorem, experty a monitorovacími jednotkami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 píše záznam z této schůzky  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protokoly jsou vyplňovány elektronicky do databáze (šablony)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4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15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264003"/>
              </p:ext>
            </p:extLst>
          </p:nvPr>
        </p:nvGraphicFramePr>
        <p:xfrm>
          <a:off x="1524000" y="1124744"/>
          <a:ext cx="6096000" cy="368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992"/>
                <a:gridCol w="3120008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Oblast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Počet expertů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Koordinace</a:t>
                      </a:r>
                      <a:r>
                        <a:rPr lang="cs-CZ" baseline="0" dirty="0" smtClean="0"/>
                        <a:t> inspekcí ŽP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Emise do ovzduší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Emise do vody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hluk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  <a:tr h="612464">
                <a:tc>
                  <a:txBody>
                    <a:bodyPr/>
                    <a:lstStyle/>
                    <a:p>
                      <a:r>
                        <a:rPr lang="cs-CZ" dirty="0" smtClean="0"/>
                        <a:t>Manipulace a skladování chemických látek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Odolnost proti únikům (havárie)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13</a:t>
                      </a:r>
                      <a:endParaRPr lang="cs-CZ" dirty="0"/>
                    </a:p>
                  </a:txBody>
                  <a:tcPr/>
                </a:tc>
              </a:tr>
              <a:tr h="354840">
                <a:tc>
                  <a:txBody>
                    <a:bodyPr/>
                    <a:lstStyle/>
                    <a:p>
                      <a:r>
                        <a:rPr lang="cs-CZ" dirty="0" smtClean="0"/>
                        <a:t>Odpadové hospodářství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10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15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79525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Kompetentní orgán si může vybrat svého oblíbeného experta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 stanovení priorit při plánování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Rakouský IRAM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Zpráva všech monitorovacích jednotek o výsledcích měření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Závěry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79525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Chybí strategie a indikátory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Transpozice směrnice IED do 9 sektorových zákonů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 může vykonávat inspekce ŽP pro zařízení IED, v případě, že podnik má část, kde není vykonávána činnost pod IED, a to i když jsou technicky spojené, koordinátor zde inspekci vykonávat nemůže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Neexistuje právní možnost pro kompetentní orgán konsolidovat povolení do 1 integrovaného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Vzhledem k nízké frekvenci inspekcí, nemohou získat koordinátoři zkušenosti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Závěry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79525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15 je příliš závislé na iniciativě kompetentního orgánu. Kompetentní orgán rozhoduje o zaměření inspekce ŽP, dokonce i proti doporučení koordinátora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 se neúčastní následných inspekcí a prosazování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činnosti je pouze kvantitativní</a:t>
            </a: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15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Dobrá praxe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79525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prosinci se koná schůzka k přípravě programu inspekce – koordinátor, experti, kompetentní orgán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Inspekce na místě trvá pouze 1 den (dlouhá příprava na inspekci) </a:t>
            </a:r>
          </a:p>
          <a:p>
            <a:pPr marL="0" indent="0">
              <a:buNone/>
            </a:pPr>
            <a:r>
              <a:rPr lang="cs-CZ" altLang="cs-CZ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minimalizace nákladů pro provozovatele</a:t>
            </a:r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r>
              <a:rPr lang="cs-CZ" dirty="0" smtClean="0"/>
              <a:t>Provozovatel je povinen ze zákona informovat kompetentní orgán o změnách nezbytných k tomu, aby byl v souladu s novými závěry  o BAT do 1 roku od jejich publikování</a:t>
            </a: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  <p:sp>
        <p:nvSpPr>
          <p:cNvPr id="3" name="Šipka doprava se zářezem 2"/>
          <p:cNvSpPr/>
          <p:nvPr/>
        </p:nvSpPr>
        <p:spPr>
          <a:xfrm>
            <a:off x="508266" y="2996952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87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Rakousko</a:t>
            </a:r>
            <a:endParaRPr lang="en-US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altLang="cs-C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Území 83 </a:t>
            </a:r>
            <a:r>
              <a:rPr lang="cs-CZ" altLang="cs-CZ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879 </a:t>
            </a:r>
            <a:r>
              <a:rPr lang="cs-CZ" altLang="cs-C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000" baseline="30000" dirty="0" smtClean="0">
                <a:ea typeface="Calibri"/>
                <a:cs typeface="Times New Roman"/>
              </a:rPr>
              <a:t>2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dirty="0" smtClean="0">
                <a:ea typeface="Calibri"/>
                <a:cs typeface="Times New Roman"/>
              </a:rPr>
              <a:t>8,5  miliónů obyvatel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3000" baseline="30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1100" dirty="0">
              <a:ea typeface="Calibri"/>
              <a:cs typeface="Times New Roman"/>
            </a:endParaRPr>
          </a:p>
          <a:p>
            <a:pPr lvl="0"/>
            <a:endParaRPr lang="cs-CZ" altLang="cs-CZ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cs-CZ" dirty="0" smtClean="0"/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848" y="1"/>
            <a:ext cx="1368152" cy="83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20888"/>
            <a:ext cx="4896544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79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ke zlepšení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79525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Zvážit možnosti, které pomohou ředitelství 13 být nezávislejším, iniciovat inspekce sami, provádět inspekci v celém zařízení (podniku), zapojit je do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prosazovacího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procesu, dostávat informace od kompetentního orgánu o neplánovaných inspekcích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Zvážit pro a proti, aby jedna osoba psala povolení a vykonávala inspekci </a:t>
            </a:r>
            <a:endParaRPr lang="cs-CZ" dirty="0" smtClean="0"/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4406901"/>
            <a:ext cx="9143999" cy="966315"/>
          </a:xfrm>
          <a:solidFill>
            <a:schemeClr val="bg1"/>
          </a:solidFill>
          <a:ln w="635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marL="268288"/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 smtClean="0">
                <a:latin typeface="Candara" panose="020E0502030303020204" pitchFamily="34" charset="0"/>
              </a:rPr>
              <a:t/>
            </a:r>
            <a:br>
              <a:rPr lang="cs-CZ" sz="1800" b="0" dirty="0" smtClean="0">
                <a:latin typeface="Candara" panose="020E0502030303020204" pitchFamily="34" charset="0"/>
              </a:rPr>
            </a:br>
            <a:r>
              <a:rPr lang="cs-CZ" sz="1800" b="0" dirty="0">
                <a:latin typeface="Candara" panose="020E0502030303020204" pitchFamily="34" charset="0"/>
              </a:rPr>
              <a:t/>
            </a:r>
            <a:br>
              <a:rPr lang="cs-CZ" sz="1800" b="0" dirty="0">
                <a:latin typeface="Candara" panose="020E0502030303020204" pitchFamily="34" charset="0"/>
              </a:rPr>
            </a:br>
            <a:endParaRPr lang="cs-CZ" sz="2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941167"/>
          </a:xfrm>
          <a:solidFill>
            <a:schemeClr val="tx2"/>
          </a:solidFill>
        </p:spPr>
        <p:txBody>
          <a:bodyPr anchor="ctr" anchorCtr="0">
            <a:noAutofit/>
          </a:bodyPr>
          <a:lstStyle/>
          <a:p>
            <a:pPr marL="268288" algn="ctr"/>
            <a:endParaRPr lang="cs-CZ" sz="4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ctr"/>
            <a:r>
              <a:rPr lang="cs-CZ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pozornosti</a:t>
            </a:r>
          </a:p>
          <a:p>
            <a:pPr marL="268288" algn="r"/>
            <a:endParaRPr lang="cs-CZ" sz="4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Lenka Němcová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8288" algn="r"/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cs-CZ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enka.nemcova@cizp.cz</a:t>
            </a:r>
          </a:p>
          <a:p>
            <a:pPr marL="268288" algn="r"/>
            <a:r>
              <a:rPr lang="cs-CZ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www.cizp.cz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3055722" cy="122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-9547" y="4941168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-1188640" y="39330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97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Rakousko</a:t>
            </a:r>
            <a:endParaRPr lang="en-US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lnSpcReduction="10000"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ederální stát – 9 spolkových zemí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Federální legislativa: průmysl a obchod, doprava a infrastruktura, těžba, lesnictví, voda, EIA, odpady, čisté ovzduší, ochrana zvířat a veřejného zdraví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Legislativa spolkových zemí: ochrana přírody a krajiny, plánování, stavebnictví, energie, rybářství, myslivost, sběr odpadů, kanalizace, zásobování vodou a odpadní vody</a:t>
            </a:r>
            <a:endParaRPr lang="cs-CZ" dirty="0" smtClean="0"/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282" y="0"/>
            <a:ext cx="136525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717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Zařízení IPPC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723 zařízení IPPC</a:t>
            </a: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b="1" dirty="0" smtClean="0"/>
          </a:p>
          <a:p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24038"/>
            <a:ext cx="5760640" cy="35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79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Štýrsko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okresů a statutární město Graz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1 210 700 obyvatel  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252" y="2420888"/>
            <a:ext cx="5477052" cy="3301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334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Štýrská zemská vláda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85000" lnSpcReduction="20000"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ředitelství, relevantní ředitelství pro ŽP:</a:t>
            </a:r>
          </a:p>
          <a:p>
            <a:pPr lvl="1"/>
            <a:r>
              <a:rPr lang="cs-CZ" alt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10 – zemědělství a lesnictví</a:t>
            </a:r>
          </a:p>
          <a:p>
            <a:pPr lvl="1"/>
            <a:r>
              <a:rPr lang="cs-CZ" alt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13 – environmentální a regionální plánování</a:t>
            </a:r>
          </a:p>
          <a:p>
            <a:pPr lvl="1"/>
            <a:r>
              <a:rPr lang="cs-CZ" alt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15 – energetika, technologie a bydlení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15  vykonává inspekce ŽP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rámci ředitelství 15 i monitorovací jednotky, které měří kvalitu ovzduší, hluk, kvalitu vod a kvalitu podzemních vod, 4 koordinátoři inspekcí ŽP + další experti na ŽP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o průmyslových emisích transponována do 9 sektorových zákonů</a:t>
            </a:r>
          </a:p>
          <a:p>
            <a:endParaRPr lang="en-US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2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Inspekce ŽP ve Štýrsku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92756" y="1196752"/>
            <a:ext cx="8229600" cy="4248473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Environmentální inspekce – pouze plánovaná inspekce IPPC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Inspekce – následné inspekce, inspekce na základě stížností, havárií atd. – tyto inspekce v kompetenci ředitelství 13, inspekci vždy vede právník, který si zve podle svého uvážení experty z ředitelství 15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 osoba (právník) vydává povolení a vykonává inspekci</a:t>
            </a:r>
          </a:p>
          <a:p>
            <a:pPr marL="0" indent="0">
              <a:buNone/>
            </a:pPr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37956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5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Koordiátoři</a:t>
            </a:r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Koordinátoři jsou odpovědni za: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Sestavení inspekčního plánu a programu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Koordinaci expertů při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inspekcích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Využívají databázi inspekcí – všechny formuláře, kontrolní listy, výsledky měření, povolení, slouží ke komunikaci mezi kompetentním orgánem, experty a koordinátory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Vykonávají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inspekce</a:t>
            </a:r>
          </a:p>
          <a:p>
            <a:pPr lvl="1"/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Píší zprávu z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inspekcí (pouze krátkou verzi)</a:t>
            </a:r>
          </a:p>
          <a:p>
            <a:pPr marL="457200" lvl="1" indent="0">
              <a:buNone/>
            </a:pPr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2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tx2"/>
          </a:solidFill>
          <a:ln w="6350">
            <a:solidFill>
              <a:schemeClr val="tx2"/>
            </a:solidFill>
          </a:ln>
        </p:spPr>
        <p:txBody>
          <a:bodyPr anchor="ctr" anchorCtr="0">
            <a:normAutofit/>
          </a:bodyPr>
          <a:lstStyle/>
          <a:p>
            <a:pPr marL="268288" algn="l"/>
            <a:r>
              <a:rPr lang="cs-CZ" sz="36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Zpráva </a:t>
            </a:r>
            <a:endParaRPr lang="cs-CZ" sz="36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248473"/>
          </a:xfrm>
        </p:spPr>
        <p:txBody>
          <a:bodyPr>
            <a:normAutofit/>
          </a:bodyPr>
          <a:lstStyle/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inspekci na místě musí být vypracována krátká zpráva z inspekce do 4 měsíců a zpřístupněna veřejnosti (webové stránky) </a:t>
            </a:r>
          </a:p>
          <a:p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Ředitelství 13  je kompetentním orgánem pro inspekce ŽP a vypracovává dlouhou verzi zprávy z inspekce</a:t>
            </a:r>
          </a:p>
          <a:p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88" y="5995297"/>
            <a:ext cx="1667564" cy="66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0" y="5733256"/>
            <a:ext cx="9144000" cy="14401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995297"/>
            <a:ext cx="792088" cy="78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98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CIZP_sablona_s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CIZP_sablona_sablona</Template>
  <TotalTime>2099</TotalTime>
  <Words>880</Words>
  <Application>Microsoft Office PowerPoint</Application>
  <PresentationFormat>Předvádění na obrazovce (4:3)</PresentationFormat>
  <Paragraphs>188</Paragraphs>
  <Slides>21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PPT CIZP_sablona_sablona</vt:lpstr>
      <vt:lpstr>   </vt:lpstr>
      <vt:lpstr>Rakousko</vt:lpstr>
      <vt:lpstr>Rakousko</vt:lpstr>
      <vt:lpstr>Zařízení IPPC</vt:lpstr>
      <vt:lpstr>Štýrsko</vt:lpstr>
      <vt:lpstr>Štýrská zemská vláda</vt:lpstr>
      <vt:lpstr>Inspekce ŽP ve Štýrsku</vt:lpstr>
      <vt:lpstr>Koordiátoři </vt:lpstr>
      <vt:lpstr>Zpráva </vt:lpstr>
      <vt:lpstr>Štýrsko</vt:lpstr>
      <vt:lpstr>Štýrsko</vt:lpstr>
      <vt:lpstr>Přeshraniční spolupráce </vt:lpstr>
      <vt:lpstr>Školení</vt:lpstr>
      <vt:lpstr>Environmentální inspekce</vt:lpstr>
      <vt:lpstr>Ředitelství 15</vt:lpstr>
      <vt:lpstr>Ředitelství 15</vt:lpstr>
      <vt:lpstr>Závěry</vt:lpstr>
      <vt:lpstr>Závěry</vt:lpstr>
      <vt:lpstr>Dobrá praxe</vt:lpstr>
      <vt:lpstr>Možnosti ke zlepšení</vt:lpstr>
      <vt:lpstr>   </vt:lpstr>
    </vt:vector>
  </TitlesOfParts>
  <Company>Česká inspekce životního prostředí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Burketová Radka</dc:creator>
  <cp:lastModifiedBy>Němcová Lenka</cp:lastModifiedBy>
  <cp:revision>80</cp:revision>
  <cp:lastPrinted>2015-01-27T14:42:45Z</cp:lastPrinted>
  <dcterms:created xsi:type="dcterms:W3CDTF">2015-02-27T12:32:44Z</dcterms:created>
  <dcterms:modified xsi:type="dcterms:W3CDTF">2016-11-08T12:41:15Z</dcterms:modified>
</cp:coreProperties>
</file>