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2" r:id="rId3"/>
    <p:sldId id="278" r:id="rId4"/>
    <p:sldId id="279" r:id="rId5"/>
    <p:sldId id="304" r:id="rId6"/>
    <p:sldId id="302" r:id="rId7"/>
    <p:sldId id="286" r:id="rId8"/>
    <p:sldId id="287" r:id="rId9"/>
    <p:sldId id="275" r:id="rId10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5F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olim.oldrich\Documents\Zpravy\2015\HSR\2Q\SR_CHEMI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C00000"/>
              </a:solidFill>
            </c:spPr>
          </c:dPt>
          <c:dPt>
            <c:idx val="6"/>
            <c:bubble3D val="0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9"/>
            <c:bubble3D val="0"/>
            <c:spPr>
              <a:solidFill>
                <a:srgbClr val="FF0000"/>
              </a:solidFill>
            </c:spPr>
          </c:dPt>
          <c:dPt>
            <c:idx val="10"/>
            <c:bubble3D val="0"/>
            <c:spPr>
              <a:solidFill>
                <a:srgbClr val="00B050"/>
              </a:solidFill>
            </c:spPr>
          </c:dPt>
          <c:dPt>
            <c:idx val="1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2"/>
            <c:bubble3D val="0"/>
            <c:spPr>
              <a:solidFill>
                <a:srgbClr val="FFFF00"/>
              </a:solidFill>
            </c:spPr>
          </c:dPt>
          <c:dPt>
            <c:idx val="1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3"/>
              <c:delete val="1"/>
            </c:dLbl>
            <c:dLbl>
              <c:idx val="5"/>
              <c:numFmt formatCode="0.0%" sourceLinked="0"/>
              <c:spPr/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statistika!$J$3:$J$16</c:f>
              <c:strCache>
                <c:ptCount val="14"/>
                <c:pt idx="0">
                  <c:v>označení</c:v>
                </c:pt>
                <c:pt idx="1">
                  <c:v>označení CLP</c:v>
                </c:pt>
                <c:pt idx="2">
                  <c:v>balení</c:v>
                </c:pt>
                <c:pt idx="3">
                  <c:v>balení CLP</c:v>
                </c:pt>
                <c:pt idx="4">
                  <c:v>klasifikace</c:v>
                </c:pt>
                <c:pt idx="5">
                  <c:v>klasifikace CLP</c:v>
                </c:pt>
                <c:pt idx="6">
                  <c:v>hodnocení </c:v>
                </c:pt>
                <c:pt idx="7">
                  <c:v>omezení</c:v>
                </c:pt>
                <c:pt idx="8">
                  <c:v>BL</c:v>
                </c:pt>
                <c:pt idx="9">
                  <c:v>registrace</c:v>
                </c:pt>
                <c:pt idx="10">
                  <c:v>oznámení C&amp;L</c:v>
                </c:pt>
                <c:pt idx="11">
                  <c:v>kontrolní řád</c:v>
                </c:pt>
                <c:pt idx="12">
                  <c:v>oznámení směsi</c:v>
                </c:pt>
                <c:pt idx="13">
                  <c:v>reklama</c:v>
                </c:pt>
              </c:strCache>
            </c:strRef>
          </c:cat>
          <c:val>
            <c:numRef>
              <c:f>statistika!$N$3:$N$16</c:f>
              <c:numCache>
                <c:formatCode>0.0</c:formatCode>
                <c:ptCount val="14"/>
                <c:pt idx="0">
                  <c:v>25.498007968127489</c:v>
                </c:pt>
                <c:pt idx="1">
                  <c:v>11.155378486055776</c:v>
                </c:pt>
                <c:pt idx="2">
                  <c:v>4.7808764940239046</c:v>
                </c:pt>
                <c:pt idx="3">
                  <c:v>0</c:v>
                </c:pt>
                <c:pt idx="4">
                  <c:v>0.79681274900398402</c:v>
                </c:pt>
                <c:pt idx="5">
                  <c:v>0.39840637450199201</c:v>
                </c:pt>
                <c:pt idx="6">
                  <c:v>0.79681274900398402</c:v>
                </c:pt>
                <c:pt idx="7">
                  <c:v>5.5776892430278879</c:v>
                </c:pt>
                <c:pt idx="8">
                  <c:v>16.334661354581673</c:v>
                </c:pt>
                <c:pt idx="9">
                  <c:v>2.3904382470119523</c:v>
                </c:pt>
                <c:pt idx="10">
                  <c:v>4.3824701195219129</c:v>
                </c:pt>
                <c:pt idx="11">
                  <c:v>0.79681274900398402</c:v>
                </c:pt>
                <c:pt idx="12">
                  <c:v>22.310756972111552</c:v>
                </c:pt>
                <c:pt idx="13">
                  <c:v>4.7808764940239046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18.11.2015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18.11.2015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18.11.2015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cs-CZ" sz="4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Aktuality z fóra ECHA a kontrolní projekty </a:t>
            </a:r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ČIŽP </a:t>
            </a:r>
            <a:r>
              <a:rPr lang="cs-CZ" sz="4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v oblasti </a:t>
            </a:r>
            <a:endParaRPr lang="cs-CZ" sz="44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chemických látek</a:t>
            </a:r>
          </a:p>
          <a:p>
            <a:pPr marL="268288" algn="r"/>
            <a:endParaRPr lang="cs-CZ" sz="16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</a:t>
            </a:r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Jarolím, </a:t>
            </a:r>
            <a:r>
              <a:rPr lang="cs-CZ" sz="4400" b="1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Řdt</a:t>
            </a:r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ČIŽP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22. porada </a:t>
            </a:r>
            <a:r>
              <a:rPr lang="cs-CZ" sz="3200" b="1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IMPEL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cs-CZ" sz="32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Praha, 24.11.2015 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Aktuality z fóra </a:t>
            </a:r>
            <a:r>
              <a:rPr lang="cs-CZ" altLang="cs-CZ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Evropské agentury pro chemické 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látky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Letošní kontroly</a:t>
            </a: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Tematické </a:t>
            </a:r>
            <a:r>
              <a:rPr lang="cs-CZ" altLang="cs-CZ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kontroly v roce 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2016</a:t>
            </a: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Fórum ECHA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							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Rozhodnutí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ESD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– výklad pojmu předmět klíčový pro kontrolní činnost</a:t>
            </a:r>
            <a:endParaRPr 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Evropské kontrolní projekty: </a:t>
            </a:r>
          </a:p>
          <a:p>
            <a:pPr lvl="1"/>
            <a:r>
              <a:rPr lang="cs-CZ" alt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REF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4 – omezené látky</a:t>
            </a:r>
            <a:endParaRPr lang="cs-CZ" alt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REF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5 zaměřený na rozšířené bezpečnostní listy a opatření k omezení rizik</a:t>
            </a:r>
          </a:p>
          <a:p>
            <a:pPr lvl="1"/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pilotní projekty na </a:t>
            </a:r>
            <a:r>
              <a:rPr lang="cs-CZ" alt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SVHC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látky a na prodej po internetu</a:t>
            </a: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alt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RIPE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– sytém pro přístup k datům se mění na </a:t>
            </a:r>
            <a:r>
              <a:rPr lang="cs-CZ" alt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PD</a:t>
            </a:r>
            <a:r>
              <a:rPr lang="cs-CZ" alt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-NEA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, administrace na ČIŽP</a:t>
            </a: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Fórum ECHA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							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Kontroly v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ČS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NO kontroly detergentů – problémy s klasifikací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IT informační kampaň ve školách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DK p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rojekt na informace o látkách v předmětech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SE kontroly předmětů (8 inspektorů jen na předměty, 1400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výrobů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Indikátory prosazování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EU – 130 tis kontrol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CLP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, 90 tis. kontrol REACH, 80% v pořádku</a:t>
            </a:r>
            <a:endParaRPr 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829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Kontroly ČIŽP v letošním roce 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i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Tematické kontroly</a:t>
            </a:r>
          </a:p>
          <a:p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Látky </a:t>
            </a:r>
            <a:r>
              <a:rPr lang="cs-CZ" alt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omezené přílohou XVII </a:t>
            </a:r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REACH</a:t>
            </a:r>
          </a:p>
          <a:p>
            <a:pPr lvl="1"/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Kovy v bižuterii (nevyhovělo 34 % vzorků), </a:t>
            </a:r>
            <a:r>
              <a:rPr lang="cs-CZ" alt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DMFu</a:t>
            </a:r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, azobarviva </a:t>
            </a:r>
            <a:endParaRPr lang="cs-CZ" alt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alt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Detailní kontrola bezpečnostního listu a opatření k omezení </a:t>
            </a:r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rizik – začínají kontroly s </a:t>
            </a:r>
            <a:r>
              <a:rPr lang="cs-CZ" alt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KHS</a:t>
            </a:r>
            <a:endParaRPr lang="cs-CZ" alt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alt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Balení podle </a:t>
            </a:r>
            <a:r>
              <a:rPr lang="cs-CZ" altLang="cs-CZ" dirty="0" err="1">
                <a:solidFill>
                  <a:schemeClr val="tx2"/>
                </a:solidFill>
                <a:cs typeface="Times New Roman" panose="02020603050405020304" pitchFamily="18" charset="0"/>
              </a:rPr>
              <a:t>CLP</a:t>
            </a:r>
            <a:r>
              <a:rPr lang="cs-CZ" alt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 (celoevropský </a:t>
            </a:r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projekt; 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15 výrobků)</a:t>
            </a: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Detergenty v rozpustných kapslích – kampaň OECD (18 výrobků)</a:t>
            </a: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7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Kontroly ČIŽP v letošním roce 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Zástupný symbol pro obsah 7"/>
          <p:cNvSpPr txBox="1">
            <a:spLocks/>
          </p:cNvSpPr>
          <p:nvPr/>
        </p:nvSpPr>
        <p:spPr>
          <a:xfrm>
            <a:off x="492756" y="1196752"/>
            <a:ext cx="8229600" cy="4248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3000" i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Spolupráce s TIS</a:t>
            </a:r>
            <a:endParaRPr lang="cs-CZ" altLang="cs-CZ" sz="30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Pokračuje spolupráce </a:t>
            </a:r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mezi ČIŽP a Toxikologickým informačním střediskem (při </a:t>
            </a:r>
            <a:r>
              <a:rPr lang="cs-CZ" altLang="cs-CZ" sz="30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VFN</a:t>
            </a:r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ČIŽP předávány případy směsí nenahlášených v databázi CHLAP, kde došlo k nehodě</a:t>
            </a:r>
          </a:p>
          <a:p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 roce </a:t>
            </a:r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2015 </a:t>
            </a:r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se </a:t>
            </a:r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zatím týkalo 100 případů</a:t>
            </a:r>
          </a:p>
          <a:p>
            <a:r>
              <a:rPr lang="cs-CZ" altLang="cs-CZ" sz="3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Mnohdy směs nahlášena, ale pod jiným názvem</a:t>
            </a:r>
            <a:endParaRPr lang="cs-CZ" altLang="cs-CZ" sz="30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altLang="cs-CZ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Nejčastější porušení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1. </a:t>
            </a:r>
            <a:r>
              <a:rPr lang="cs-CZ" sz="36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pol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2015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77445"/>
              </p:ext>
            </p:extLst>
          </p:nvPr>
        </p:nvGraphicFramePr>
        <p:xfrm>
          <a:off x="0" y="836712"/>
          <a:ext cx="9036495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05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Tematické kontroly v roce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2016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		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REACH-EN-</a:t>
            </a:r>
            <a:r>
              <a:rPr lang="cs-CZ" alt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FORCE</a:t>
            </a:r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4 - omezené látky </a:t>
            </a:r>
            <a:endParaRPr lang="cs-CZ" alt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alt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Detailní kontrola bezpečnostního listu a opatření k omezení </a:t>
            </a:r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rizik II - spolupráce se </a:t>
            </a:r>
            <a:r>
              <a:rPr lang="cs-CZ" alt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SÚIP</a:t>
            </a:r>
            <a:endParaRPr lang="cs-CZ" alt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Internetový prodej - evropský projekt</a:t>
            </a:r>
          </a:p>
          <a:p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Povolování - látky ke kterým je nutné mít povolené podle REACH (s datem zániku v roce 2015), evropský projekt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0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Děkuji vám za pozornost!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Jarolím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oldrich.jarolim@cizp.cz</a:t>
            </a:r>
            <a:endParaRPr lang="cs-CZ" sz="32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319</Words>
  <Application>Microsoft Office PowerPoint</Application>
  <PresentationFormat>Předvádění na obrazovce (4:3)</PresentationFormat>
  <Paragraphs>67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PPT CIZP_sablona_sablona</vt:lpstr>
      <vt:lpstr>   </vt:lpstr>
      <vt:lpstr>Obsah prezentace</vt:lpstr>
      <vt:lpstr>Fórum ECHA       </vt:lpstr>
      <vt:lpstr>Fórum ECHA       </vt:lpstr>
      <vt:lpstr>Kontroly ČIŽP v letošním roce </vt:lpstr>
      <vt:lpstr>Kontroly ČIŽP v letošním roce </vt:lpstr>
      <vt:lpstr>Nejčastější porušení 1. pol 2015</vt:lpstr>
      <vt:lpstr>Tematické kontroly v roce 2016  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Oldřich Jarolím</cp:lastModifiedBy>
  <cp:revision>56</cp:revision>
  <cp:lastPrinted>2015-01-27T14:42:45Z</cp:lastPrinted>
  <dcterms:created xsi:type="dcterms:W3CDTF">2015-02-27T12:32:44Z</dcterms:created>
  <dcterms:modified xsi:type="dcterms:W3CDTF">2015-11-18T13:16:46Z</dcterms:modified>
</cp:coreProperties>
</file>