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74" r:id="rId2"/>
    <p:sldId id="272" r:id="rId3"/>
    <p:sldId id="312" r:id="rId4"/>
    <p:sldId id="327" r:id="rId5"/>
    <p:sldId id="317" r:id="rId6"/>
    <p:sldId id="322" r:id="rId7"/>
    <p:sldId id="324" r:id="rId8"/>
    <p:sldId id="321" r:id="rId9"/>
    <p:sldId id="307" r:id="rId10"/>
    <p:sldId id="326" r:id="rId11"/>
    <p:sldId id="309" r:id="rId12"/>
    <p:sldId id="310" r:id="rId13"/>
    <p:sldId id="311" r:id="rId14"/>
    <p:sldId id="325" r:id="rId15"/>
    <p:sldId id="313" r:id="rId16"/>
    <p:sldId id="320" r:id="rId17"/>
    <p:sldId id="275" r:id="rId18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5F7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olim.oldrich\Documents\Zpravy\2015\zprava\kontroly\BL_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olim.oldrich\Documents\Zpravy\2015\zprava\kontroly\kontroly_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olim.oldrich\Documents\Zpravy\2015\zprava\Graf_v&#253;voj%20chemie%202015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olim.oldrich\Documents\Zpravy\2015\zprava\Graf_v&#253;voj%20chemie%20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617010711498904E-2"/>
          <c:y val="3.5082816375222127E-2"/>
          <c:w val="0.87927942115343694"/>
          <c:h val="0.520161779749220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List1!$F$7</c:f>
              <c:strCache>
                <c:ptCount val="1"/>
                <c:pt idx="0">
                  <c:v>% of non-compliance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List1!$I$8:$I$17</c:f>
              <c:strCache>
                <c:ptCount val="10"/>
                <c:pt idx="0">
                  <c:v>Jazyk</c:v>
                </c:pt>
                <c:pt idx="1">
                  <c:v>Oddíl 1 - identifikace</c:v>
                </c:pt>
                <c:pt idx="2">
                  <c:v>Oddíl 2 - nebezpečí</c:v>
                </c:pt>
                <c:pt idx="3">
                  <c:v>Oddíl 3 - složení</c:v>
                </c:pt>
                <c:pt idx="4">
                  <c:v>Oddíly 6 a 7 - Nehody, zacházení, skladování</c:v>
                </c:pt>
                <c:pt idx="5">
                  <c:v>Oddíl 8 -Expozice</c:v>
                </c:pt>
                <c:pt idx="6">
                  <c:v>Oddíly 9-12 - Vlastnosti</c:v>
                </c:pt>
                <c:pt idx="7">
                  <c:v>Oddíl 13 - Odstraňování</c:v>
                </c:pt>
                <c:pt idx="8">
                  <c:v>Oddíl 15 a 16 - Ostatní</c:v>
                </c:pt>
                <c:pt idx="9">
                  <c:v>Scénáře expozice</c:v>
                </c:pt>
              </c:strCache>
            </c:strRef>
          </c:cat>
          <c:val>
            <c:numRef>
              <c:f>List1!$F$8:$F$17</c:f>
              <c:numCache>
                <c:formatCode>0.000</c:formatCode>
                <c:ptCount val="10"/>
                <c:pt idx="0">
                  <c:v>0</c:v>
                </c:pt>
                <c:pt idx="1">
                  <c:v>0.10294117647058823</c:v>
                </c:pt>
                <c:pt idx="2">
                  <c:v>0.22058823529411764</c:v>
                </c:pt>
                <c:pt idx="3">
                  <c:v>0.10294117647058823</c:v>
                </c:pt>
                <c:pt idx="4">
                  <c:v>0.44117647058823528</c:v>
                </c:pt>
                <c:pt idx="5">
                  <c:v>0.51470588235294112</c:v>
                </c:pt>
                <c:pt idx="6">
                  <c:v>0.10294117647058823</c:v>
                </c:pt>
                <c:pt idx="7">
                  <c:v>0.35294117647058826</c:v>
                </c:pt>
                <c:pt idx="8">
                  <c:v>0.27941176470588236</c:v>
                </c:pt>
                <c:pt idx="9">
                  <c:v>1.4705882352941176E-2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050816"/>
        <c:axId val="103852288"/>
      </c:barChart>
      <c:catAx>
        <c:axId val="110050816"/>
        <c:scaling>
          <c:orientation val="minMax"/>
        </c:scaling>
        <c:delete val="0"/>
        <c:axPos val="b"/>
        <c:majorTickMark val="out"/>
        <c:minorTickMark val="none"/>
        <c:tickLblPos val="nextTo"/>
        <c:crossAx val="103852288"/>
        <c:crosses val="autoZero"/>
        <c:auto val="1"/>
        <c:lblAlgn val="ctr"/>
        <c:lblOffset val="100"/>
        <c:noMultiLvlLbl val="0"/>
      </c:catAx>
      <c:valAx>
        <c:axId val="10385228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1005081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strRef>
              <c:f>suma!$E$18:$E$21</c:f>
              <c:strCache>
                <c:ptCount val="4"/>
                <c:pt idx="0">
                  <c:v>Výrobci</c:v>
                </c:pt>
                <c:pt idx="1">
                  <c:v>Dovozci</c:v>
                </c:pt>
                <c:pt idx="2">
                  <c:v>Následní uživatelé</c:v>
                </c:pt>
                <c:pt idx="3">
                  <c:v>Distributoři </c:v>
                </c:pt>
              </c:strCache>
            </c:strRef>
          </c:cat>
          <c:val>
            <c:numRef>
              <c:f>suma!$H$18:$H$21</c:f>
              <c:numCache>
                <c:formatCode>0.000</c:formatCode>
                <c:ptCount val="4"/>
                <c:pt idx="0">
                  <c:v>4.9079754601226995E-2</c:v>
                </c:pt>
                <c:pt idx="1">
                  <c:v>0.1165644171779141</c:v>
                </c:pt>
                <c:pt idx="2">
                  <c:v>0.25766871165644173</c:v>
                </c:pt>
                <c:pt idx="3">
                  <c:v>0.64723926380368102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460224"/>
        <c:axId val="106773824"/>
      </c:barChart>
      <c:catAx>
        <c:axId val="121460224"/>
        <c:scaling>
          <c:orientation val="minMax"/>
        </c:scaling>
        <c:delete val="0"/>
        <c:axPos val="b"/>
        <c:majorTickMark val="out"/>
        <c:minorTickMark val="none"/>
        <c:tickLblPos val="nextTo"/>
        <c:crossAx val="106773824"/>
        <c:crosses val="autoZero"/>
        <c:auto val="1"/>
        <c:lblAlgn val="ctr"/>
        <c:lblOffset val="100"/>
        <c:noMultiLvlLbl val="0"/>
      </c:catAx>
      <c:valAx>
        <c:axId val="1067738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21460224"/>
        <c:crosses val="autoZero"/>
        <c:crossBetween val="between"/>
      </c:valAx>
    </c:plotArea>
    <c:plotVisOnly val="1"/>
    <c:dispBlanksAs val="gap"/>
    <c:showDLblsOverMax val="0"/>
  </c:chart>
  <c:spPr>
    <a:solidFill>
      <a:sysClr val="window" lastClr="FFFFFF"/>
    </a:solidFill>
    <a:ln>
      <a:noFill/>
    </a:ln>
  </c:spPr>
  <c:txPr>
    <a:bodyPr/>
    <a:lstStyle/>
    <a:p>
      <a:pPr>
        <a:defRPr sz="1600" b="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accent2"/>
            </a:solidFill>
          </c:spPr>
          <c:dPt>
            <c:idx val="0"/>
            <c:bubble3D val="0"/>
            <c:spPr>
              <a:solidFill>
                <a:schemeClr val="accent1"/>
              </a:solidFill>
            </c:spPr>
          </c:dPt>
          <c:dPt>
            <c:idx val="1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cat>
            <c:strRef>
              <c:f>List1!$D$67:$F$67</c:f>
              <c:strCache>
                <c:ptCount val="3"/>
                <c:pt idx="0">
                  <c:v>ČR</c:v>
                </c:pt>
                <c:pt idx="1">
                  <c:v>EU</c:v>
                </c:pt>
                <c:pt idx="2">
                  <c:v>3. země</c:v>
                </c:pt>
              </c:strCache>
            </c:strRef>
          </c:cat>
          <c:val>
            <c:numRef>
              <c:f>List1!$D$68:$F$68</c:f>
              <c:numCache>
                <c:formatCode>General</c:formatCode>
                <c:ptCount val="3"/>
                <c:pt idx="0">
                  <c:v>286</c:v>
                </c:pt>
                <c:pt idx="1">
                  <c:v>420</c:v>
                </c:pt>
                <c:pt idx="2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"/>
          <c:y val="3.4464839134659739E-2"/>
          <c:w val="0.44655822633430298"/>
          <c:h val="6.3952047506327769E-2"/>
        </c:manualLayout>
      </c:layout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87472381465205"/>
          <c:y val="5.4236293379994166E-2"/>
          <c:w val="0.83255640631189776"/>
          <c:h val="0.82116469816272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List1!$D$72</c:f>
              <c:strCache>
                <c:ptCount val="1"/>
                <c:pt idx="0">
                  <c:v>Porušení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List1!$C$73:$C$75</c:f>
              <c:strCache>
                <c:ptCount val="3"/>
                <c:pt idx="0">
                  <c:v>ČR</c:v>
                </c:pt>
                <c:pt idx="1">
                  <c:v>EU</c:v>
                </c:pt>
                <c:pt idx="2">
                  <c:v>3. země</c:v>
                </c:pt>
              </c:strCache>
            </c:strRef>
          </c:cat>
          <c:val>
            <c:numRef>
              <c:f>List1!$D$73:$D$75</c:f>
              <c:numCache>
                <c:formatCode>General</c:formatCode>
                <c:ptCount val="3"/>
                <c:pt idx="0">
                  <c:v>110</c:v>
                </c:pt>
                <c:pt idx="1">
                  <c:v>254</c:v>
                </c:pt>
                <c:pt idx="2">
                  <c:v>22</c:v>
                </c:pt>
              </c:numCache>
            </c:numRef>
          </c:val>
        </c:ser>
        <c:ser>
          <c:idx val="1"/>
          <c:order val="1"/>
          <c:tx>
            <c:strRef>
              <c:f>List1!$E$72</c:f>
              <c:strCache>
                <c:ptCount val="1"/>
                <c:pt idx="0">
                  <c:v>V pořádku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List1!$C$73:$C$75</c:f>
              <c:strCache>
                <c:ptCount val="3"/>
                <c:pt idx="0">
                  <c:v>ČR</c:v>
                </c:pt>
                <c:pt idx="1">
                  <c:v>EU</c:v>
                </c:pt>
                <c:pt idx="2">
                  <c:v>3. země</c:v>
                </c:pt>
              </c:strCache>
            </c:strRef>
          </c:cat>
          <c:val>
            <c:numRef>
              <c:f>List1!$E$73:$E$75</c:f>
              <c:numCache>
                <c:formatCode>General</c:formatCode>
                <c:ptCount val="3"/>
                <c:pt idx="0">
                  <c:v>154</c:v>
                </c:pt>
                <c:pt idx="1">
                  <c:v>136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564672"/>
        <c:axId val="111971136"/>
      </c:barChart>
      <c:catAx>
        <c:axId val="12156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1971136"/>
        <c:crosses val="autoZero"/>
        <c:auto val="1"/>
        <c:lblAlgn val="ctr"/>
        <c:lblOffset val="100"/>
        <c:noMultiLvlLbl val="0"/>
      </c:catAx>
      <c:valAx>
        <c:axId val="111971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564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05335428679969"/>
          <c:y val="0.12438771684098594"/>
          <c:w val="0.28924765527844576"/>
          <c:h val="0.25425051978351609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073" y="0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25.5.2016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9909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073" y="9429909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25.5.2016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6" tIns="45368" rIns="90736" bIns="45368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0736" tIns="45368" rIns="90736" bIns="45368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8" y="943009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25.5.2016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echa.europa.eu/es/addressing-chemicals-of-concern/authorisation/recommendation-for-inclusion-in-the-authorisation-list/authorisation-list?p_p_id=viewsubstances_WAR_echarevsubstanceportlet&amp;p_p_lifecycle=0&amp;p_p_state=normal&amp;p_p_mode=view&amp;p_p_col_id=column-1&amp;p_p_col_pos=1&amp;p_p_col_count=2&amp;_viewsubstances_WAR_echarevsubstanceportlet_cur=1&amp;_viewsubstances_WAR_echarevsubstanceportlet_delta=50&amp;_viewsubstances_WAR_echarevsubstanceportlet_keywords=&amp;_viewsubstances_WAR_echarevsubstanceportlet_advancedSearch=false&amp;_viewsubstances_WAR_echarevsubstanceportlet_andOperator=true&amp;_viewsubstances_WAR_echarevsubstanceportlet_orderByCol=synonymDynamicField_18&amp;_viewsubstances_WAR_echarevsubstanceportlet_orderByType=asc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echa.europa.eu/es/addressing-chemicals-of-concern/authorisation/recommendation-for-inclusion-in-the-authorisation-list/authorisation-list?p_p_id=viewsubstances_WAR_echarevsubstanceportlet&amp;p_p_lifecycle=0&amp;p_p_state=normal&amp;p_p_mode=view&amp;p_p_col_id=column-1&amp;p_p_col_pos=1&amp;p_p_col_count=2&amp;_viewsubstances_WAR_echarevsubstanceportlet_cur=1&amp;_viewsubstances_WAR_echarevsubstanceportlet_delta=50&amp;_viewsubstances_WAR_echarevsubstanceportlet_keywords=&amp;_viewsubstances_WAR_echarevsubstanceportlet_advancedSearch=false&amp;_viewsubstances_WAR_echarevsubstanceportlet_andOperator=true&amp;_viewsubstances_WAR_echarevsubstanceportlet_orderByCol=synonymDynamicField_19&amp;_viewsubstances_WAR_echarevsubstanceportlet_orderByType=des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ha.europa.eu/es/addressing-chemicals-of-concern/authorisation/recommendation-for-inclusion-in-the-authorisation-list/authorisation-list?p_p_id=viewsubstances_WAR_echarevsubstanceportlet&amp;p_p_lifecycle=0&amp;p_p_state=normal&amp;p_p_mode=view&amp;p_p_col_id=column-1&amp;p_p_col_pos=1&amp;p_p_col_count=2&amp;_viewsubstances_WAR_echarevsubstanceportlet_cur=1&amp;_viewsubstances_WAR_echarevsubstanceportlet_delta=50&amp;_viewsubstances_WAR_echarevsubstanceportlet_keywords=&amp;_viewsubstances_WAR_echarevsubstanceportlet_advancedSearch=false&amp;_viewsubstances_WAR_echarevsubstanceportlet_andOperator=true&amp;_viewsubstances_WAR_echarevsubstanceportlet_orderByCol=staticField_-106&amp;_viewsubstances_WAR_echarevsubstanceportlet_orderByType=asc" TargetMode="External"/><Relationship Id="rId5" Type="http://schemas.openxmlformats.org/officeDocument/2006/relationships/hyperlink" Target="http://echa.europa.eu/es/addressing-chemicals-of-concern/authorisation/recommendation-for-inclusion-in-the-authorisation-list/authorisation-list?p_p_id=viewsubstances_WAR_echarevsubstanceportlet&amp;p_p_lifecycle=0&amp;p_p_state=normal&amp;p_p_mode=view&amp;p_p_col_id=column-1&amp;p_p_col_pos=1&amp;p_p_col_count=2&amp;_viewsubstances_WAR_echarevsubstanceportlet_cur=1&amp;_viewsubstances_WAR_echarevsubstanceportlet_delta=50&amp;_viewsubstances_WAR_echarevsubstanceportlet_keywords=&amp;_viewsubstances_WAR_echarevsubstanceportlet_advancedSearch=false&amp;_viewsubstances_WAR_echarevsubstanceportlet_andOperator=true&amp;_viewsubstances_WAR_echarevsubstanceportlet_orderByCol=staticField_-105&amp;_viewsubstances_WAR_echarevsubstanceportlet_orderByType=asc" TargetMode="External"/><Relationship Id="rId4" Type="http://schemas.openxmlformats.org/officeDocument/2006/relationships/hyperlink" Target="http://echa.europa.eu/es/addressing-chemicals-of-concern/authorisation/recommendation-for-inclusion-in-the-authorisation-list/authorisation-list?p_p_id=viewsubstances_WAR_echarevsubstanceportlet&amp;p_p_lifecycle=0&amp;p_p_state=normal&amp;p_p_mode=view&amp;p_p_col_id=column-1&amp;p_p_col_pos=1&amp;p_p_col_count=2&amp;_viewsubstances_WAR_echarevsubstanceportlet_cur=1&amp;_viewsubstances_WAR_echarevsubstanceportlet_delta=50&amp;_viewsubstances_WAR_echarevsubstanceportlet_keywords=&amp;_viewsubstances_WAR_echarevsubstanceportlet_advancedSearch=false&amp;_viewsubstances_WAR_echarevsubstanceportlet_andOperator=true&amp;_viewsubstances_WAR_echarevsubstanceportlet_orderByCol=staticField_-104&amp;_viewsubstances_WAR_echarevsubstanceportlet_orderByType=asc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ha.europa.eu/documents/10162/13577/compendium_of_analytical_methods_e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echa.europa.eu/documents/10162/966058/sds_checklist_cs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r"/>
            <a:r>
              <a:rPr lang="pl-PL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Aktuality z </a:t>
            </a:r>
            <a:r>
              <a:rPr lang="pl-PL" sz="4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fóra </a:t>
            </a:r>
            <a:r>
              <a:rPr lang="pl-PL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ECHA</a:t>
            </a:r>
          </a:p>
          <a:p>
            <a:pPr marL="268288" algn="r"/>
            <a:endParaRPr lang="cs-CZ" sz="44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Oldřich Jarolím, </a:t>
            </a:r>
            <a:r>
              <a:rPr lang="cs-CZ" sz="3200" b="1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Řdt</a:t>
            </a:r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ČIŽP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23. </a:t>
            </a:r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porada </a:t>
            </a:r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národní sítě </a:t>
            </a:r>
            <a:r>
              <a:rPr lang="cs-CZ" sz="3200" b="1" dirty="0" err="1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IMPEL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Praha, 2.6.2016 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857299"/>
            <a:ext cx="2792046" cy="1655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Tematické kontroly 2016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857299"/>
            <a:ext cx="2867191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857299"/>
            <a:ext cx="2811282" cy="4803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171478" y="980728"/>
            <a:ext cx="1117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31 % Cd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038746" y="967512"/>
            <a:ext cx="938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91 % </a:t>
            </a:r>
            <a:r>
              <a:rPr lang="cs-CZ" b="1" dirty="0">
                <a:solidFill>
                  <a:schemeClr val="bg1"/>
                </a:solidFill>
              </a:rPr>
              <a:t>Cd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09323" y="3717032"/>
            <a:ext cx="1882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Limit Cd podle REACH: 0,01 %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91891" y="2143011"/>
            <a:ext cx="1117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66 % Cd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74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Tematické kontroly 2016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32048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Pilotní projekt Povolování II</a:t>
            </a:r>
            <a:endParaRPr 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Zaměření na látky v příloze XIV REACH s datem zániku v roce 2015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Výroba a používání povolených látek a v souladu s povolením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V ČR ftaláty a </a:t>
            </a:r>
            <a:r>
              <a:rPr lang="cs-CZ" dirty="0" err="1" smtClean="0">
                <a:solidFill>
                  <a:schemeClr val="tx2"/>
                </a:solidFill>
              </a:rPr>
              <a:t>HBCDD</a:t>
            </a:r>
            <a:endParaRPr lang="cs-CZ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Kontroly zejména v 1. pololetí 2016, jednotný dotazník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03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Plánované kontrolní projekty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239323"/>
              </p:ext>
            </p:extLst>
          </p:nvPr>
        </p:nvGraphicFramePr>
        <p:xfrm>
          <a:off x="-3" y="836712"/>
          <a:ext cx="9144002" cy="602128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42770"/>
                <a:gridCol w="700430"/>
                <a:gridCol w="779070"/>
                <a:gridCol w="797356"/>
                <a:gridCol w="797356"/>
                <a:gridCol w="737008"/>
                <a:gridCol w="660198"/>
                <a:gridCol w="658368"/>
                <a:gridCol w="1227124"/>
                <a:gridCol w="744322"/>
              </a:tblGrid>
              <a:tr h="543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u="none" strike="noStrike" dirty="0">
                          <a:solidFill>
                            <a:schemeClr val="bg1"/>
                          </a:solidFill>
                          <a:effectLst/>
                          <a:hlinkClick r:id="rId4"/>
                        </a:rPr>
                        <a:t>Name </a:t>
                      </a:r>
                      <a:endParaRPr lang="cs-CZ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hlinkClick r:id="rId5"/>
                        </a:rPr>
                        <a:t>EC Number </a:t>
                      </a:r>
                      <a:endParaRPr lang="cs-CZ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hlinkClick r:id="rId6"/>
                        </a:rPr>
                        <a:t>CAS Number </a:t>
                      </a:r>
                      <a:endParaRPr lang="cs-CZ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hlinkClick r:id="rId7"/>
                        </a:rPr>
                        <a:t>Sunset date </a:t>
                      </a:r>
                      <a:endParaRPr lang="cs-CZ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u="none" strike="noStrike" dirty="0">
                          <a:solidFill>
                            <a:schemeClr val="bg1"/>
                          </a:solidFill>
                          <a:effectLst/>
                          <a:hlinkClick r:id="rId8"/>
                        </a:rPr>
                        <a:t>Latest application date </a:t>
                      </a:r>
                      <a:endParaRPr lang="cs-CZ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Number of AfAs received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Opinions delivered (per Use)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Decision taken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(per AfA)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Date of submission of opinions to COM (AfA)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Timeline of decisions (AfA)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236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Diisobutyl phthalate (DIBP)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201-553-2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84-69-5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 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412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Dibutyl phthalate (DBP)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201-557-4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84-74-2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21/02/2015 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4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Apr 2014 (1)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Dec 2014 (1)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Dec 2014 (1)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 (?)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35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Benzyl butyl phthalate (BBP)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201-622-7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85-68-7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516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 err="1">
                          <a:effectLst/>
                        </a:rPr>
                        <a:t>Bis</a:t>
                      </a:r>
                      <a:r>
                        <a:rPr lang="en-GB" sz="1050" dirty="0">
                          <a:effectLst/>
                        </a:rPr>
                        <a:t>(2-</a:t>
                      </a:r>
                      <a:r>
                        <a:rPr lang="en-GB" sz="1050" dirty="0" err="1">
                          <a:effectLst/>
                        </a:rPr>
                        <a:t>ethylhexyl</a:t>
                      </a:r>
                      <a:r>
                        <a:rPr lang="en-GB" sz="1050" dirty="0">
                          <a:effectLst/>
                        </a:rPr>
                        <a:t>) phthalate (</a:t>
                      </a:r>
                      <a:r>
                        <a:rPr lang="en-GB" sz="1050" dirty="0" err="1">
                          <a:effectLst/>
                        </a:rPr>
                        <a:t>DEHP</a:t>
                      </a:r>
                      <a:r>
                        <a:rPr lang="en-GB" sz="1050" dirty="0">
                          <a:effectLst/>
                        </a:rPr>
                        <a:t>) 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204-211-0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117-81-7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5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14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Jan 2014 (1)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Oct 2014 (3)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Feb 2015 (1)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Aug 2014 (1)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 (?)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4026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[DBP + DEHP]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201-557-4 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204-211-0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84-74-2 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117-81-7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3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June 2014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236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Diarsenic pentaoxide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215-116-9 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1303-28-2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21/05/2015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21/11/2013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35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Diarsenic trioxide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215-481-4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1327-53-3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21/05/2015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21/11/2013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4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5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Oct 2014 (3)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Jan 2015 (1)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4026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Lead sulfochromate yellow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(C.I. Pigment Yellow 34)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215-693-7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1344-37-2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21/05/2015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21/11/2013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</a:t>
                      </a:r>
                      <a:endParaRPr lang="cs-CZ" sz="105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(covering both pigments)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12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Jan 2015 (1)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568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Lead chromate molybdate sulphate red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(C.I. Pigment Red 104)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235-759-9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12656-85-8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21/05/2015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21/11/2013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236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Lead chromate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231-846-0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7758-97-6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21/05/2015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21/11/2013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4026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Tris(2-chloroethyl)phosphate (TCEP)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204-118-5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115-96-8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21/02/2014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236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2,4 – Dinitrotoluene (2,4-DNT)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204-450-0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121-14-2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21/02/2014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11268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Hexabromocyclododecane (HBCDD),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alpha-hexabromocyclododecane,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beta-hexabromocyclododecane,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gamma-hexabromocyclododecane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221-695-9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247-148-4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134237-50-6</a:t>
                      </a:r>
                      <a:endParaRPr lang="cs-CZ" sz="10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134237-51-7</a:t>
                      </a:r>
                      <a:endParaRPr lang="cs-CZ" sz="10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134237-52-8</a:t>
                      </a:r>
                      <a:endParaRPr lang="cs-CZ" sz="10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25637-99-4</a:t>
                      </a:r>
                      <a:endParaRPr lang="cs-CZ" sz="10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3194-55-6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21/08/2015 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21/02/2014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1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Jan 2015 (1)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?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22338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53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Plánované kontrolní projekty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Projekt REACH-EN-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FORCE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5</a:t>
            </a:r>
            <a:endParaRPr 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Operační fáze projektu v roce 2017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Vítězný návrh - ES (expoziční scénáře), </a:t>
            </a:r>
            <a:r>
              <a:rPr lang="cs-CZ" dirty="0" err="1" smtClean="0">
                <a:solidFill>
                  <a:schemeClr val="tx2"/>
                </a:solidFill>
              </a:rPr>
              <a:t>eSDS</a:t>
            </a:r>
            <a:r>
              <a:rPr lang="cs-CZ" dirty="0" smtClean="0">
                <a:solidFill>
                  <a:schemeClr val="tx2"/>
                </a:solidFill>
              </a:rPr>
              <a:t> (rozšířené bezpečnostní listy), opatření k řízení rizik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Konkurenční </a:t>
            </a:r>
            <a:r>
              <a:rPr lang="cs-CZ" dirty="0">
                <a:solidFill>
                  <a:schemeClr val="tx2"/>
                </a:solidFill>
              </a:rPr>
              <a:t>návrhy na kontrolní projekt – nařízení PIC čl. 17 a nařízení </a:t>
            </a:r>
            <a:r>
              <a:rPr lang="cs-CZ" dirty="0" err="1" smtClean="0">
                <a:solidFill>
                  <a:schemeClr val="tx2"/>
                </a:solidFill>
              </a:rPr>
              <a:t>CLP</a:t>
            </a:r>
            <a:endParaRPr lang="cs-CZ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Tři </a:t>
            </a:r>
            <a:r>
              <a:rPr lang="cs-CZ" dirty="0">
                <a:solidFill>
                  <a:schemeClr val="tx2"/>
                </a:solidFill>
              </a:rPr>
              <a:t>vrstvy – </a:t>
            </a:r>
            <a:r>
              <a:rPr lang="cs-CZ" dirty="0" err="1">
                <a:solidFill>
                  <a:schemeClr val="tx2"/>
                </a:solidFill>
              </a:rPr>
              <a:t>registrant</a:t>
            </a:r>
            <a:r>
              <a:rPr lang="cs-CZ" dirty="0">
                <a:solidFill>
                  <a:schemeClr val="tx2"/>
                </a:solidFill>
              </a:rPr>
              <a:t>, předávání informací a konečný </a:t>
            </a:r>
            <a:r>
              <a:rPr lang="cs-CZ" dirty="0" smtClean="0">
                <a:solidFill>
                  <a:schemeClr val="tx2"/>
                </a:solidFill>
              </a:rPr>
              <a:t>uživatel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Jak se </a:t>
            </a:r>
            <a:r>
              <a:rPr lang="cs-CZ" dirty="0" err="1">
                <a:solidFill>
                  <a:schemeClr val="tx2"/>
                </a:solidFill>
              </a:rPr>
              <a:t>eSDS</a:t>
            </a:r>
            <a:r>
              <a:rPr lang="cs-CZ" dirty="0">
                <a:solidFill>
                  <a:schemeClr val="tx2"/>
                </a:solidFill>
              </a:rPr>
              <a:t> tvoří a cestuje dodavatelským řetězcem</a:t>
            </a:r>
            <a:r>
              <a:rPr lang="cs-CZ" dirty="0" smtClean="0">
                <a:solidFill>
                  <a:schemeClr val="tx2"/>
                </a:solidFill>
              </a:rPr>
              <a:t>?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b="1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dirty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79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Plánované kontrolní projekty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Pilotní projekty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2017 - Pilotní </a:t>
            </a:r>
            <a:r>
              <a:rPr lang="cs-CZ" dirty="0">
                <a:solidFill>
                  <a:schemeClr val="tx2"/>
                </a:solidFill>
              </a:rPr>
              <a:t>projekt na </a:t>
            </a:r>
            <a:r>
              <a:rPr lang="cs-CZ" dirty="0" err="1">
                <a:solidFill>
                  <a:schemeClr val="tx2"/>
                </a:solidFill>
              </a:rPr>
              <a:t>SVHC</a:t>
            </a:r>
            <a:r>
              <a:rPr lang="cs-CZ" dirty="0">
                <a:solidFill>
                  <a:schemeClr val="tx2"/>
                </a:solidFill>
              </a:rPr>
              <a:t> látky v předmětech (oznamování, předávání informací v dodavatelském řetězci; nařízení REACH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REACH-EN-</a:t>
            </a:r>
            <a:r>
              <a:rPr lang="cs-CZ" dirty="0" err="1" smtClean="0">
                <a:solidFill>
                  <a:schemeClr val="tx2"/>
                </a:solidFill>
              </a:rPr>
              <a:t>FORCE</a:t>
            </a:r>
            <a:r>
              <a:rPr lang="cs-CZ" dirty="0" smtClean="0">
                <a:solidFill>
                  <a:schemeClr val="tx2"/>
                </a:solidFill>
              </a:rPr>
              <a:t> 6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2018 - meziprodukty, povolování, </a:t>
            </a:r>
            <a:r>
              <a:rPr lang="cs-CZ" dirty="0" err="1" smtClean="0">
                <a:solidFill>
                  <a:schemeClr val="tx2"/>
                </a:solidFill>
              </a:rPr>
              <a:t>CLP</a:t>
            </a:r>
            <a:r>
              <a:rPr lang="cs-CZ" dirty="0" smtClean="0">
                <a:solidFill>
                  <a:schemeClr val="tx2"/>
                </a:solidFill>
              </a:rPr>
              <a:t>, registrace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b="1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dirty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90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Výsledky kontrol 2015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3647196" cy="42484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Kontroly</a:t>
            </a:r>
          </a:p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891 kontrol</a:t>
            </a:r>
          </a:p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326 REACH</a:t>
            </a:r>
          </a:p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218 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CLP</a:t>
            </a:r>
            <a:endParaRPr lang="cs-CZ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25 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DTG</a:t>
            </a:r>
            <a:endParaRPr lang="cs-CZ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148 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RAPEX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(</a:t>
            </a:r>
            <a:r>
              <a:rPr lang="cs-CZ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oznámení 18x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víc)</a:t>
            </a:r>
          </a:p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7 případů předáno do zahraničí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5959513"/>
              </p:ext>
            </p:extLst>
          </p:nvPr>
        </p:nvGraphicFramePr>
        <p:xfrm>
          <a:off x="4067944" y="1700808"/>
          <a:ext cx="489654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4125838" y="1196752"/>
            <a:ext cx="4622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Kontrolované osoby dle nařízení REACH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9242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Výsledky kontrol 2015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042864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Původ kontrolovaných výrobků</a:t>
            </a:r>
            <a:endParaRPr lang="cs-CZ" sz="2000" dirty="0"/>
          </a:p>
        </p:txBody>
      </p:sp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3053448"/>
              </p:ext>
            </p:extLst>
          </p:nvPr>
        </p:nvGraphicFramePr>
        <p:xfrm>
          <a:off x="1411" y="1442974"/>
          <a:ext cx="5218661" cy="541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350572"/>
              </p:ext>
            </p:extLst>
          </p:nvPr>
        </p:nvGraphicFramePr>
        <p:xfrm>
          <a:off x="4572000" y="1628800"/>
          <a:ext cx="446449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490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Děkuji vám za pozornost!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Oldřich Jarolím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oldrich.jarolim@cizp.cz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pic>
        <p:nvPicPr>
          <p:cNvPr id="1026" name="Picture 2" descr="https://upload.wikimedia.org/wikipedia/commons/thumb/5/58/GHS-pictogram-skull.svg/1024px-GHS-pictogram-skull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96480"/>
            <a:ext cx="2479658" cy="2479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Obsah prezentace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Aktuality </a:t>
            </a:r>
            <a:r>
              <a:rPr lang="cs-CZ" alt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z fóra </a:t>
            </a:r>
            <a:r>
              <a:rPr lang="cs-CZ" alt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ECHA</a:t>
            </a:r>
          </a:p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Kontrolní </a:t>
            </a:r>
            <a:r>
              <a:rPr lang="cs-CZ" altLang="cs-CZ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projekty v roce 2015</a:t>
            </a:r>
          </a:p>
          <a:p>
            <a:r>
              <a:rPr lang="cs-CZ" altLang="cs-CZ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Tematické kontrolní akce pro letošek a další roky</a:t>
            </a:r>
          </a:p>
          <a:p>
            <a:r>
              <a:rPr lang="cs-CZ" alt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Kontroly ČIŽP v roce 2015</a:t>
            </a:r>
            <a:endParaRPr lang="cs-CZ" alt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2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Aktuality z fóra ECHA 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					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39248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Rozhodnutí 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ESD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C-106/14 – výklad pojmu předmět klíčový pro kontrolní činnost</a:t>
            </a:r>
          </a:p>
          <a:p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Indikátory prosazování</a:t>
            </a:r>
          </a:p>
          <a:p>
            <a:pPr lvl="1"/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EU – 130 tis kontrol </a:t>
            </a:r>
            <a:r>
              <a:rPr lang="cs-CZ" dirty="0" err="1">
                <a:solidFill>
                  <a:schemeClr val="tx2"/>
                </a:solidFill>
                <a:cs typeface="Times New Roman" panose="02020603050405020304" pitchFamily="18" charset="0"/>
              </a:rPr>
              <a:t>CLP</a:t>
            </a:r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, 90 tis. kontrol REACH, 80% v pořádku</a:t>
            </a:r>
          </a:p>
          <a:p>
            <a:r>
              <a:rPr lang="cs-CZ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Testování na obratlovcích bez návrhu 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zkoušky </a:t>
            </a:r>
          </a:p>
          <a:p>
            <a:pPr lvl="1"/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ECHA </a:t>
            </a:r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identifikovala </a:t>
            </a:r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295 případů, řešeno 22 případů (5 x ČR</a:t>
            </a:r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)</a:t>
            </a:r>
          </a:p>
          <a:p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Nový informační systém pro inspektory </a:t>
            </a:r>
            <a:r>
              <a:rPr lang="cs-CZ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PD-NEA</a:t>
            </a:r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8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Aktuality z fóra ECHA 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					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392488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Kompendium analytických metod: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Pro kontrolu přílohy XVII REACH</a:t>
            </a:r>
            <a:endParaRPr 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lvl="1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Spousta dat z ČR</a:t>
            </a:r>
          </a:p>
          <a:p>
            <a:pPr lvl="1"/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  <a:hlinkClick r:id="rId3"/>
              </a:rPr>
              <a:t>http://</a:t>
            </a:r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  <a:hlinkClick r:id="rId3"/>
              </a:rPr>
              <a:t>echa.europa.eu/documents/10162/13577/compendium_of_analytical_methods_en.pdf</a:t>
            </a:r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Kontrolní seznam pro </a:t>
            </a:r>
            <a:r>
              <a:rPr lang="cs-CZ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BL</a:t>
            </a:r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:</a:t>
            </a:r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  <a:hlinkClick r:id="rId4"/>
            </a:endParaRPr>
          </a:p>
          <a:p>
            <a:pPr lvl="1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  <a:hlinkClick r:id="rId4"/>
              </a:rPr>
              <a:t>http</a:t>
            </a:r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  <a:hlinkClick r:id="rId4"/>
              </a:rPr>
              <a:t>://</a:t>
            </a:r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  <a:hlinkClick r:id="rId4"/>
              </a:rPr>
              <a:t>echa.europa.eu/documents/10162/966058/sds_checklist_cs.pdf</a:t>
            </a:r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lvl="1"/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lvl="1"/>
            <a:endParaRPr 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08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Kontrolní projekty v roce 2015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Tematické kontroly 2015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Internetový prodej chemikálií a reklama</a:t>
            </a:r>
          </a:p>
          <a:p>
            <a:pPr lvl="2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17 kontrol a 15 porušení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Balení </a:t>
            </a:r>
            <a:r>
              <a:rPr lang="cs-CZ" dirty="0">
                <a:solidFill>
                  <a:schemeClr val="tx2"/>
                </a:solidFill>
              </a:rPr>
              <a:t>podle </a:t>
            </a:r>
            <a:r>
              <a:rPr lang="cs-CZ" dirty="0" err="1" smtClean="0">
                <a:solidFill>
                  <a:schemeClr val="tx2"/>
                </a:solidFill>
              </a:rPr>
              <a:t>CLP</a:t>
            </a:r>
            <a:endParaRPr lang="cs-CZ" dirty="0" smtClean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Uzávěry odolné dětem, hm. výstrahy, zaměnitelnost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Předměty obsahující omezené látky</a:t>
            </a:r>
          </a:p>
          <a:p>
            <a:pPr lvl="2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119 šperků na těžké kovy (41 nevyhovělo)</a:t>
            </a:r>
          </a:p>
          <a:p>
            <a:pPr lvl="2">
              <a:lnSpc>
                <a:spcPct val="90000"/>
              </a:lnSpc>
            </a:pPr>
            <a:r>
              <a:rPr lang="cs-CZ" dirty="0" err="1">
                <a:solidFill>
                  <a:schemeClr val="tx2"/>
                </a:solidFill>
              </a:rPr>
              <a:t>DMF</a:t>
            </a:r>
            <a:r>
              <a:rPr lang="cs-CZ" dirty="0">
                <a:solidFill>
                  <a:schemeClr val="tx2"/>
                </a:solidFill>
              </a:rPr>
              <a:t>, </a:t>
            </a:r>
            <a:r>
              <a:rPr lang="cs-CZ" dirty="0" err="1">
                <a:solidFill>
                  <a:schemeClr val="tx2"/>
                </a:solidFill>
              </a:rPr>
              <a:t>CrVI</a:t>
            </a:r>
            <a:r>
              <a:rPr lang="cs-CZ" dirty="0">
                <a:solidFill>
                  <a:schemeClr val="tx2"/>
                </a:solidFill>
              </a:rPr>
              <a:t>, azobarviva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cs-CZ" b="1" dirty="0" smtClean="0"/>
              <a:t/>
            </a:r>
            <a:br>
              <a:rPr lang="cs-CZ" b="1" dirty="0" smtClean="0"/>
            </a:br>
            <a:endParaRPr lang="cs-CZ" dirty="0" smtClean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03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Kontrolní projekty v roce 2015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Detailní kontrola </a:t>
            </a:r>
            <a:r>
              <a:rPr lang="cs-CZ" dirty="0" err="1">
                <a:solidFill>
                  <a:schemeClr val="tx2"/>
                </a:solidFill>
              </a:rPr>
              <a:t>BL</a:t>
            </a:r>
            <a:r>
              <a:rPr lang="cs-CZ" dirty="0">
                <a:solidFill>
                  <a:schemeClr val="tx2"/>
                </a:solidFill>
              </a:rPr>
              <a:t> a opatření k omezení rizik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Jednotný formulář, společné kontroly s </a:t>
            </a:r>
            <a:r>
              <a:rPr lang="cs-CZ" dirty="0" err="1">
                <a:solidFill>
                  <a:schemeClr val="tx2"/>
                </a:solidFill>
              </a:rPr>
              <a:t>KHS</a:t>
            </a:r>
            <a:endParaRPr lang="cs-CZ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Zkontrolováno 68 </a:t>
            </a:r>
            <a:r>
              <a:rPr lang="cs-CZ" dirty="0" smtClean="0">
                <a:solidFill>
                  <a:schemeClr val="tx2"/>
                </a:solidFill>
              </a:rPr>
              <a:t>ks </a:t>
            </a:r>
            <a:r>
              <a:rPr lang="cs-CZ" dirty="0" err="1" smtClean="0">
                <a:solidFill>
                  <a:schemeClr val="tx2"/>
                </a:solidFill>
              </a:rPr>
              <a:t>BL</a:t>
            </a:r>
            <a:endParaRPr lang="cs-CZ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57</a:t>
            </a:r>
            <a:r>
              <a:rPr lang="cs-CZ" dirty="0">
                <a:solidFill>
                  <a:schemeClr val="tx2"/>
                </a:solidFill>
              </a:rPr>
              <a:t>% z nich </a:t>
            </a:r>
            <a:r>
              <a:rPr lang="cs-CZ" dirty="0" smtClean="0">
                <a:solidFill>
                  <a:schemeClr val="tx2"/>
                </a:solidFill>
              </a:rPr>
              <a:t>nevyhovovalo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cs-CZ" dirty="0" smtClean="0">
                <a:solidFill>
                  <a:schemeClr val="tx2"/>
                </a:solidFill>
              </a:rPr>
              <a:t>(celoevropsky 52% během projektu </a:t>
            </a:r>
            <a:r>
              <a:rPr lang="cs-CZ" dirty="0" err="1" smtClean="0">
                <a:solidFill>
                  <a:schemeClr val="tx2"/>
                </a:solidFill>
              </a:rPr>
              <a:t>REF2</a:t>
            </a:r>
            <a:r>
              <a:rPr lang="cs-CZ" dirty="0" smtClean="0">
                <a:solidFill>
                  <a:schemeClr val="tx2"/>
                </a:solidFill>
              </a:rPr>
              <a:t>, k podobnému číslu došel kdysi </a:t>
            </a:r>
            <a:r>
              <a:rPr lang="cs-CZ" dirty="0" err="1" smtClean="0">
                <a:solidFill>
                  <a:schemeClr val="tx2"/>
                </a:solidFill>
              </a:rPr>
              <a:t>CEFIC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lvl="1" algn="l" rtl="0">
              <a:spcBef>
                <a:spcPct val="0"/>
              </a:spcBef>
            </a:pPr>
            <a:r>
              <a:rPr lang="cs-CZ" sz="3600" b="1" kern="1200" dirty="0">
                <a:solidFill>
                  <a:schemeClr val="bg1"/>
                </a:solidFill>
                <a:latin typeface="+mj-lt"/>
                <a:ea typeface="+mj-ea"/>
                <a:cs typeface="Times New Roman" panose="02020603050405020304" pitchFamily="18" charset="0"/>
              </a:rPr>
              <a:t>Pochybení v bezpečnostním listu</a:t>
            </a: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1106979"/>
              </p:ext>
            </p:extLst>
          </p:nvPr>
        </p:nvGraphicFramePr>
        <p:xfrm>
          <a:off x="-25896" y="836713"/>
          <a:ext cx="9169896" cy="6047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2926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Tematické kontroly 2016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Detailní </a:t>
            </a:r>
            <a: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kontrola </a:t>
            </a:r>
            <a:r>
              <a:rPr lang="cs-CZ" sz="3200" dirty="0" err="1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BL</a:t>
            </a:r>
            <a: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a opatření k omezení rizik </a:t>
            </a: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II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Spolupráce se </a:t>
            </a:r>
            <a:r>
              <a:rPr lang="cs-CZ" dirty="0" err="1" smtClean="0">
                <a:solidFill>
                  <a:schemeClr val="tx2"/>
                </a:solidFill>
              </a:rPr>
              <a:t>SÚIP</a:t>
            </a:r>
            <a:r>
              <a:rPr lang="cs-CZ" dirty="0" smtClean="0">
                <a:solidFill>
                  <a:schemeClr val="tx2"/>
                </a:solidFill>
              </a:rPr>
              <a:t> a některými </a:t>
            </a:r>
            <a:r>
              <a:rPr lang="cs-CZ" dirty="0" err="1" smtClean="0">
                <a:solidFill>
                  <a:schemeClr val="tx2"/>
                </a:solidFill>
              </a:rPr>
              <a:t>KHS</a:t>
            </a:r>
            <a:endParaRPr lang="cs-CZ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dirty="0">
              <a:solidFill>
                <a:schemeClr val="tx2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E-</a:t>
            </a:r>
            <a:r>
              <a:rPr lang="cs-CZ" sz="3200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Commerce</a:t>
            </a: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– čl. 48 </a:t>
            </a:r>
            <a:r>
              <a:rPr lang="cs-CZ" sz="3200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CLP</a:t>
            </a:r>
            <a:endParaRPr lang="cs-CZ" sz="3200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Povolování </a:t>
            </a: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II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err="1">
                <a:solidFill>
                  <a:schemeClr val="tx2"/>
                </a:solidFill>
                <a:cs typeface="Times New Roman" panose="02020603050405020304" pitchFamily="18" charset="0"/>
              </a:rPr>
              <a:t>REF4</a:t>
            </a:r>
            <a:endParaRPr lang="cs-CZ" sz="32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</a:br>
            <a:r>
              <a:rPr lang="cs-CZ" b="1" dirty="0"/>
              <a:t/>
            </a:r>
            <a:br>
              <a:rPr lang="cs-CZ" b="1" dirty="0"/>
            </a:br>
            <a:endParaRPr lang="cs-CZ" dirty="0" smtClean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52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Tematické kontroly 2016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Projekt REACH-EN-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FORCE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4</a:t>
            </a:r>
            <a:endParaRPr 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Kontroly od února 2016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Zaměření na omezené látky z přílohy XVII:</a:t>
            </a:r>
          </a:p>
          <a:p>
            <a:pPr lvl="2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kadmium, nikl, šestimocný chrom, olovo, ftaláty, azbest, benzen, toluen a chloroform</a:t>
            </a:r>
          </a:p>
          <a:p>
            <a:pPr lvl="2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Azobarviva, </a:t>
            </a:r>
            <a:r>
              <a:rPr lang="cs-CZ" dirty="0" err="1">
                <a:solidFill>
                  <a:schemeClr val="tx2"/>
                </a:solidFill>
              </a:rPr>
              <a:t>oktabromdifenylether</a:t>
            </a:r>
            <a:endParaRPr lang="cs-CZ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ČIŽP se účastní, data z </a:t>
            </a:r>
            <a:r>
              <a:rPr lang="cs-CZ" dirty="0" err="1" smtClean="0">
                <a:solidFill>
                  <a:schemeClr val="tx2"/>
                </a:solidFill>
              </a:rPr>
              <a:t>GŘC</a:t>
            </a:r>
            <a:endParaRPr lang="cs-CZ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Dotazník vyplňován pro každý výrobek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Pro mnoho látek lze využít screeningové metody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58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</TotalTime>
  <Words>774</Words>
  <Application>Microsoft Office PowerPoint</Application>
  <PresentationFormat>Předvádění na obrazovce (4:3)</PresentationFormat>
  <Paragraphs>292</Paragraphs>
  <Slides>17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PPT CIZP_sablona_sablona</vt:lpstr>
      <vt:lpstr>   </vt:lpstr>
      <vt:lpstr>Obsah prezentace</vt:lpstr>
      <vt:lpstr>Aktuality z fóra ECHA      </vt:lpstr>
      <vt:lpstr>Aktuality z fóra ECHA      </vt:lpstr>
      <vt:lpstr>Kontrolní projekty v roce 2015</vt:lpstr>
      <vt:lpstr>Kontrolní projekty v roce 2015</vt:lpstr>
      <vt:lpstr>Pochybení v bezpečnostním listu</vt:lpstr>
      <vt:lpstr>Tematické kontroly 2016</vt:lpstr>
      <vt:lpstr>Tematické kontroly 2016</vt:lpstr>
      <vt:lpstr>Tematické kontroly 2016</vt:lpstr>
      <vt:lpstr>Tematické kontroly 2016</vt:lpstr>
      <vt:lpstr>Plánované kontrolní projekty</vt:lpstr>
      <vt:lpstr>Plánované kontrolní projekty</vt:lpstr>
      <vt:lpstr>Plánované kontrolní projekty</vt:lpstr>
      <vt:lpstr>Výsledky kontrol 2015</vt:lpstr>
      <vt:lpstr>Výsledky kontrol 2015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Němcová Lenka</cp:lastModifiedBy>
  <cp:revision>101</cp:revision>
  <cp:lastPrinted>2015-12-16T11:46:33Z</cp:lastPrinted>
  <dcterms:created xsi:type="dcterms:W3CDTF">2015-02-27T12:32:44Z</dcterms:created>
  <dcterms:modified xsi:type="dcterms:W3CDTF">2016-05-25T11:54:12Z</dcterms:modified>
</cp:coreProperties>
</file>