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-8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DCB7FE-281C-4FE3-9D70-C8540154E85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6D1FEF-D0E7-4985-99E4-EF712AF2F3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 Black" pitchFamily="34" charset="0"/>
              </a:rPr>
              <a:t>10. Valné shromáždění IMPEL na Kypru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1008"/>
            <a:ext cx="3888431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53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DECO projekt</a:t>
            </a:r>
          </a:p>
          <a:p>
            <a:r>
              <a:rPr lang="cs-CZ" dirty="0" smtClean="0"/>
              <a:t>Možné propojení rámcové směrnice o vodách a IPPC (IED) směrnice, fáze 3</a:t>
            </a:r>
          </a:p>
          <a:p>
            <a:r>
              <a:rPr lang="cs-CZ" dirty="0" smtClean="0"/>
              <a:t>Souvislost mezi IED a nařízením REACH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Vybudování kapacit ochrany přírody – ČR vedoucí projektu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Inspekce průmyslových zařízení v souladu se směrnicí o průmyslových emisích, doplnění programu IRAM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schválené projekty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15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IRI Finsko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IRI Polsko</a:t>
            </a:r>
          </a:p>
          <a:p>
            <a:r>
              <a:rPr lang="cs-CZ" dirty="0" smtClean="0"/>
              <a:t>Výběr adekvátních nástrojů vedle inspekcí k zajištění souladu s legislativou </a:t>
            </a:r>
          </a:p>
          <a:p>
            <a:r>
              <a:rPr lang="cs-CZ" dirty="0" smtClean="0"/>
              <a:t>Výsledky zjištění z IRI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Poučení získané z havárií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IMPEL TFS konference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IMPEL TFS NCP workshop - Praha</a:t>
            </a:r>
          </a:p>
          <a:p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Prosazovací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akce III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schválené projekty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4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IMPEL – spolupráce se třetími zeměmi</a:t>
            </a:r>
          </a:p>
          <a:p>
            <a:r>
              <a:rPr lang="cs-CZ" dirty="0" smtClean="0"/>
              <a:t>Projekt státních zástupců 2013</a:t>
            </a:r>
          </a:p>
          <a:p>
            <a:r>
              <a:rPr lang="cs-CZ" dirty="0" smtClean="0"/>
              <a:t>Praktická implementace nové úpravy směrnice o odpadech z elektrických a elektronických zařízení</a:t>
            </a:r>
          </a:p>
          <a:p>
            <a:r>
              <a:rPr lang="cs-CZ" dirty="0" smtClean="0"/>
              <a:t>Zamezení </a:t>
            </a:r>
            <a:r>
              <a:rPr lang="cs-CZ" dirty="0" smtClean="0"/>
              <a:t>nelegálnímu </a:t>
            </a:r>
            <a:r>
              <a:rPr lang="cs-CZ" dirty="0" smtClean="0"/>
              <a:t>zabíjení ptáků, jejich chytání do pastí a obchodování s nimi</a:t>
            </a:r>
          </a:p>
          <a:p>
            <a:r>
              <a:rPr lang="cs-CZ" dirty="0" smtClean="0"/>
              <a:t>Zlepšení souladu s legislativou v sektoru zemědělství skrze partnerství inspektorátů ŽP a zemědělství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schválené projekty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40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Priority Ministerstva pro zemědělství, přírodní zdroje a životní prostředí:</a:t>
            </a:r>
          </a:p>
          <a:p>
            <a:pPr lvl="1"/>
            <a:r>
              <a:rPr lang="cs-CZ" dirty="0" smtClean="0">
                <a:latin typeface="+mj-lt"/>
              </a:rPr>
              <a:t>Adaptace na klimatické změny a jejich dopad na Kypr</a:t>
            </a:r>
          </a:p>
          <a:p>
            <a:pPr lvl="1"/>
            <a:r>
              <a:rPr lang="cs-CZ" dirty="0" smtClean="0">
                <a:latin typeface="+mj-lt"/>
              </a:rPr>
              <a:t>Podpora obnovitelné energie – </a:t>
            </a:r>
            <a:r>
              <a:rPr lang="cs-CZ" dirty="0" err="1" smtClean="0">
                <a:latin typeface="+mj-lt"/>
              </a:rPr>
              <a:t>fotovoltaických</a:t>
            </a:r>
            <a:r>
              <a:rPr lang="cs-CZ" dirty="0" smtClean="0">
                <a:latin typeface="+mj-lt"/>
              </a:rPr>
              <a:t> systémů a větrných farem</a:t>
            </a:r>
          </a:p>
          <a:p>
            <a:pPr lvl="1"/>
            <a:r>
              <a:rPr lang="cs-CZ" dirty="0" smtClean="0">
                <a:latin typeface="+mj-lt"/>
              </a:rPr>
              <a:t>Implementace a monitoring sítě Natura 2000</a:t>
            </a:r>
          </a:p>
          <a:p>
            <a:pPr lvl="1"/>
            <a:r>
              <a:rPr lang="cs-CZ" dirty="0" smtClean="0">
                <a:latin typeface="+mj-lt"/>
              </a:rPr>
              <a:t>Odpadové hospodářství – export do EU nebo třetích zemí za účelem recyklace a zpracování odpadů </a:t>
            </a:r>
          </a:p>
          <a:p>
            <a:pPr lvl="1"/>
            <a:r>
              <a:rPr lang="cs-CZ" dirty="0" smtClean="0">
                <a:latin typeface="+mj-lt"/>
              </a:rPr>
              <a:t>Nový plán odpadového hospodářství, který je založen na odpadové hierarchii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 Black" pitchFamily="34" charset="0"/>
              </a:rPr>
              <a:t>Prezentace hostitelské země</a:t>
            </a:r>
            <a:endParaRPr lang="cs-CZ" dirty="0">
              <a:latin typeface="Arial Black" pitchFamily="34" charset="0"/>
            </a:endParaRPr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833" y="5532457"/>
            <a:ext cx="1512167" cy="12687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21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dobrá kvalita vody na Kypru</a:t>
            </a:r>
          </a:p>
          <a:p>
            <a:r>
              <a:rPr lang="cs-CZ" dirty="0" smtClean="0"/>
              <a:t>Největšími zdroji znečištění vody na Kypru je zemědělství, nelegální skládky odpadů a nedostatečná kanalizace</a:t>
            </a:r>
          </a:p>
          <a:p>
            <a:r>
              <a:rPr lang="cs-CZ" dirty="0" smtClean="0"/>
              <a:t>Nedostatek vody – odsolování mořské vody – 4 zařízení, další dvě ve výstavbě</a:t>
            </a:r>
          </a:p>
          <a:p>
            <a:r>
              <a:rPr lang="cs-CZ" dirty="0" smtClean="0"/>
              <a:t>Odsolování – vysoce finančně nákladné a dopad na ŽP – dopady na moře v místě vypouštění – je pečlivě monitorováno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hostitelské země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05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Znečištěné ovzduší</a:t>
            </a:r>
          </a:p>
          <a:p>
            <a:r>
              <a:rPr lang="cs-CZ" dirty="0" smtClean="0"/>
              <a:t>Chemické látky</a:t>
            </a:r>
          </a:p>
          <a:p>
            <a:r>
              <a:rPr lang="cs-CZ" dirty="0" smtClean="0"/>
              <a:t>Nařízení REACH</a:t>
            </a:r>
          </a:p>
          <a:p>
            <a:r>
              <a:rPr lang="cs-CZ" dirty="0" smtClean="0"/>
              <a:t>Směrnice SEVESO</a:t>
            </a:r>
          </a:p>
          <a:p>
            <a:pPr marL="109728" indent="0">
              <a:buNone/>
            </a:pPr>
            <a:r>
              <a:rPr lang="cs-CZ" dirty="0" smtClean="0"/>
              <a:t>Na Kypru – 86 zařízení IPPC</a:t>
            </a:r>
          </a:p>
          <a:p>
            <a:pPr marL="946404" lvl="2" indent="-342900">
              <a:buFont typeface="Wingdings" pitchFamily="2" charset="2"/>
              <a:buChar char="q"/>
            </a:pPr>
            <a:r>
              <a:rPr lang="cs-CZ" dirty="0" smtClean="0"/>
              <a:t>27 průmyslových zařízení</a:t>
            </a:r>
          </a:p>
          <a:p>
            <a:pPr marL="946404" lvl="2" indent="-342900">
              <a:buFont typeface="Wingdings" pitchFamily="2" charset="2"/>
              <a:buChar char="q"/>
            </a:pPr>
            <a:r>
              <a:rPr lang="cs-CZ" dirty="0" smtClean="0"/>
              <a:t>59 farem (prasat a drůbeže)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cs-CZ" dirty="0" smtClean="0"/>
              <a:t>580 zařízení, která nespadají pod IPPC, ale musí mít povolení na vypouštění emisí do ovzduší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cs-CZ" dirty="0" smtClean="0"/>
              <a:t>1500 malých zařízení – nepotřebují povolení</a:t>
            </a:r>
          </a:p>
          <a:p>
            <a:pPr marL="946404" lvl="2" indent="-342900">
              <a:buFont typeface="Wingdings" pitchFamily="2" charset="2"/>
              <a:buChar char="q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 inspekce práce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76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7. akční plán životního prostředí – spolupráce s IMPEL</a:t>
            </a:r>
          </a:p>
          <a:p>
            <a:r>
              <a:rPr lang="cs-CZ" dirty="0" smtClean="0"/>
              <a:t>EK iniciovala několik studií k vyhodnocení Doporučení o minimálních kritériích pro inspekce životního prostředí (RMCEI)</a:t>
            </a:r>
          </a:p>
          <a:p>
            <a:r>
              <a:rPr lang="cs-CZ" dirty="0" smtClean="0"/>
              <a:t>Změnit doporučení na směrnici??????</a:t>
            </a:r>
          </a:p>
          <a:p>
            <a:r>
              <a:rPr lang="cs-CZ" dirty="0" smtClean="0"/>
              <a:t>Možnost začlenění ochrany přírody a lesa pod IMPEL</a:t>
            </a:r>
          </a:p>
          <a:p>
            <a:r>
              <a:rPr lang="cs-CZ" dirty="0" smtClean="0"/>
              <a:t>Příspěvek 55000,- € na IMPEL konferenci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EK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7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Sekretariát bude přestěhován do konce roku 2013 do Skotského domu </a:t>
            </a:r>
          </a:p>
          <a:p>
            <a:r>
              <a:rPr lang="cs-CZ" dirty="0" smtClean="0"/>
              <a:t>Vytvořen rezervní fond k překlenutí nedostatku finančních prostředků na konci roku</a:t>
            </a:r>
          </a:p>
          <a:p>
            <a:r>
              <a:rPr lang="cs-CZ" dirty="0" smtClean="0"/>
              <a:t>Konečná částka v rezervním fondu by měla činit 100000,- €</a:t>
            </a:r>
          </a:p>
          <a:p>
            <a:r>
              <a:rPr lang="cs-CZ" dirty="0" smtClean="0"/>
              <a:t>Volba předsedy a místopředsedy IMPEL</a:t>
            </a:r>
          </a:p>
          <a:p>
            <a:pPr lvl="1"/>
            <a:r>
              <a:rPr lang="cs-CZ" dirty="0" smtClean="0"/>
              <a:t>Předseda – John </a:t>
            </a:r>
            <a:r>
              <a:rPr lang="cs-CZ" dirty="0" err="1" smtClean="0"/>
              <a:t>Seager</a:t>
            </a:r>
            <a:r>
              <a:rPr lang="cs-CZ" dirty="0" smtClean="0"/>
              <a:t> (UK)</a:t>
            </a:r>
          </a:p>
          <a:p>
            <a:pPr lvl="1"/>
            <a:r>
              <a:rPr lang="cs-CZ" dirty="0" smtClean="0"/>
              <a:t>Místopředseda – </a:t>
            </a:r>
            <a:r>
              <a:rPr lang="cs-CZ" dirty="0" err="1" smtClean="0"/>
              <a:t>Chris</a:t>
            </a:r>
            <a:r>
              <a:rPr lang="cs-CZ" dirty="0" smtClean="0"/>
              <a:t> </a:t>
            </a:r>
            <a:r>
              <a:rPr lang="cs-CZ" dirty="0" err="1" smtClean="0"/>
              <a:t>Dijkens</a:t>
            </a:r>
            <a:r>
              <a:rPr lang="cs-CZ" dirty="0" smtClean="0"/>
              <a:t> (NL)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záležitosti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6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zaměřené na:</a:t>
            </a:r>
          </a:p>
          <a:p>
            <a:pPr lvl="1"/>
            <a:r>
              <a:rPr lang="cs-CZ" dirty="0" smtClean="0"/>
              <a:t>Pomoc členům při implementaci legislativy</a:t>
            </a:r>
          </a:p>
          <a:p>
            <a:pPr lvl="1"/>
            <a:r>
              <a:rPr lang="cs-CZ" dirty="0" smtClean="0"/>
              <a:t>Budování kapacit v organizacích členských států včetně IRI</a:t>
            </a:r>
          </a:p>
          <a:p>
            <a:pPr lvl="1"/>
            <a:r>
              <a:rPr lang="cs-CZ" dirty="0" smtClean="0"/>
              <a:t>Problémové oblasti implementace identifikované členy sítě IMPEL nebo EK</a:t>
            </a:r>
          </a:p>
          <a:p>
            <a:pPr lvl="1"/>
            <a:r>
              <a:rPr lang="cs-CZ" dirty="0" smtClean="0"/>
              <a:t>Přeshraniční přeprava odpadů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Strategický plán IMPEL 2013 -2015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38855"/>
            <a:ext cx="3563888" cy="311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56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IMPEL bude prosazovat přístupy, aby bylo dosaženo těchto cílů:</a:t>
            </a:r>
          </a:p>
          <a:p>
            <a:pPr lvl="1"/>
            <a:r>
              <a:rPr lang="cs-CZ" dirty="0" smtClean="0"/>
              <a:t>Snížení objemu odpadů a zlepšení efektivity zdrojů</a:t>
            </a:r>
          </a:p>
          <a:p>
            <a:pPr lvl="1"/>
            <a:r>
              <a:rPr lang="cs-CZ" dirty="0" smtClean="0"/>
              <a:t>Snižování a adaptace na klimatické změny a zlepšení energetické efektivnosti</a:t>
            </a:r>
          </a:p>
          <a:p>
            <a:pPr lvl="1"/>
            <a:r>
              <a:rPr lang="cs-CZ" dirty="0" smtClean="0"/>
              <a:t>Ochrana přírodních stanovišť a biodiverzity</a:t>
            </a:r>
          </a:p>
          <a:p>
            <a:pPr lvl="1"/>
            <a:r>
              <a:rPr lang="cs-CZ" dirty="0" smtClean="0"/>
              <a:t>Prevence a snižování znečištění emisemi do ovzduší, vody a půdy</a:t>
            </a:r>
          </a:p>
          <a:p>
            <a:pPr lvl="1"/>
            <a:r>
              <a:rPr lang="cs-CZ" dirty="0" smtClean="0"/>
              <a:t>Prevence před ekologickými škodami a obnova poškozených oblastí</a:t>
            </a:r>
          </a:p>
          <a:p>
            <a:pPr lvl="1"/>
            <a:r>
              <a:rPr lang="cs-CZ" dirty="0" smtClean="0"/>
              <a:t>Zlepšení inspekcí v rámci přeshraniční přepravy odpadů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Strategický plán IMPEL 2013-2015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6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projektu farmy prasat a projektu o skládkování</a:t>
            </a:r>
          </a:p>
          <a:p>
            <a:r>
              <a:rPr lang="cs-CZ" dirty="0" smtClean="0"/>
              <a:t>Využití řetězců dodavatelů ke snížení dopadů na ŽP</a:t>
            </a: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Projekt o skládkách, společné inspekce ve 3 členských zemích</a:t>
            </a:r>
          </a:p>
          <a:p>
            <a:r>
              <a:rPr lang="cs-CZ" dirty="0" smtClean="0"/>
              <a:t>Dosažení shody s legislativou skrze manažerské systémy, fáze II</a:t>
            </a:r>
          </a:p>
          <a:p>
            <a:r>
              <a:rPr lang="cs-CZ" dirty="0" smtClean="0"/>
              <a:t>Inspekční cyklus v oblasti ŽP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schválené projekty</a:t>
            </a:r>
            <a:endParaRPr lang="cs-CZ" dirty="0"/>
          </a:p>
        </p:txBody>
      </p:sp>
      <p:pic>
        <p:nvPicPr>
          <p:cNvPr id="4" name="Picture 2" descr="http://impel.eu/wp-content/uploads/2012/10/IMPEL-map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5726696"/>
            <a:ext cx="1404663" cy="112474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68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171</TotalTime>
  <Words>559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Motiv1</vt:lpstr>
      <vt:lpstr>10. Valné shromáždění IMPEL na Kypru</vt:lpstr>
      <vt:lpstr>Prezentace hostitelské země</vt:lpstr>
      <vt:lpstr>Prezentace hostitelské země</vt:lpstr>
      <vt:lpstr>Odbor inspekce práce</vt:lpstr>
      <vt:lpstr>Informace EK</vt:lpstr>
      <vt:lpstr>Organizační záležitosti</vt:lpstr>
      <vt:lpstr>Strategický plán IMPEL 2013 -2015</vt:lpstr>
      <vt:lpstr>Strategický plán IMPEL 2013-2015</vt:lpstr>
      <vt:lpstr>Nové schválené projekty</vt:lpstr>
      <vt:lpstr>Nové schválené projekty</vt:lpstr>
      <vt:lpstr>Nové schválené projekty</vt:lpstr>
      <vt:lpstr>Nové schválené projekty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Valné shromáždění IMPEL na Kypru</dc:title>
  <dc:creator>Lenka  Němcová</dc:creator>
  <cp:lastModifiedBy>Lenka  Němcová</cp:lastModifiedBy>
  <cp:revision>16</cp:revision>
  <dcterms:created xsi:type="dcterms:W3CDTF">2013-04-11T08:56:21Z</dcterms:created>
  <dcterms:modified xsi:type="dcterms:W3CDTF">2013-06-24T11:18:49Z</dcterms:modified>
</cp:coreProperties>
</file>