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19"/>
  </p:notesMasterIdLst>
  <p:handoutMasterIdLst>
    <p:handoutMasterId r:id="rId20"/>
  </p:handoutMasterIdLst>
  <p:sldIdLst>
    <p:sldId id="274" r:id="rId2"/>
    <p:sldId id="278" r:id="rId3"/>
    <p:sldId id="331" r:id="rId4"/>
    <p:sldId id="364" r:id="rId5"/>
    <p:sldId id="365" r:id="rId6"/>
    <p:sldId id="366" r:id="rId7"/>
    <p:sldId id="367" r:id="rId8"/>
    <p:sldId id="370" r:id="rId9"/>
    <p:sldId id="371" r:id="rId10"/>
    <p:sldId id="368" r:id="rId11"/>
    <p:sldId id="369" r:id="rId12"/>
    <p:sldId id="372" r:id="rId13"/>
    <p:sldId id="373" r:id="rId14"/>
    <p:sldId id="374" r:id="rId15"/>
    <p:sldId id="375" r:id="rId16"/>
    <p:sldId id="376" r:id="rId17"/>
    <p:sldId id="363" r:id="rId18"/>
  </p:sldIdLst>
  <p:sldSz cx="9144000" cy="6858000" type="screen4x3"/>
  <p:notesSz cx="6794500" cy="99314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ED20FA-D788-4778-8E98-FD6C3DD0FE20}" type="datetimeFigureOut">
              <a:rPr lang="cs-CZ" smtClean="0"/>
              <a:pPr/>
              <a:t>4.6.2015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93BE7C-B691-48E6-8DB0-B639BBE8CEB4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64672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C3365A-CF01-4EAD-9FE2-8289AF69D3F0}" type="datetimeFigureOut">
              <a:rPr lang="cs-CZ" smtClean="0"/>
              <a:pPr/>
              <a:t>4.6.2015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5CF461-8B5D-4DBC-9349-F6BC6EE54B67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91092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/>
              <a:pPr/>
              <a:t>1</a:t>
            </a:fld>
            <a:endParaRPr lang="cs-CZ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/>
              <a:pPr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/>
              <a:pPr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/>
              <a:pPr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/>
              <a:pPr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/>
              <a:pPr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/>
              <a:pPr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/>
              <a:pPr/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/>
              <a:pPr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40963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/>
              <a:pPr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/>
              <a:pPr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/>
              <a:pPr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/>
              <a:pPr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68E3A-3766-4E2C-A613-CDE65C99DAAF}" type="datetime1">
              <a:rPr lang="cs-CZ" smtClean="0"/>
              <a:pPr/>
              <a:t>4.6.2015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7072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56F54-E6CD-4523-BFD0-895E2F292336}" type="datetime1">
              <a:rPr lang="cs-CZ" smtClean="0"/>
              <a:pPr/>
              <a:t>4.6.2015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262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88BCF-66BA-4693-9D8E-C7D43368D11E}" type="datetime1">
              <a:rPr lang="cs-CZ" smtClean="0"/>
              <a:pPr/>
              <a:t>4.6.2015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0592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8F2C7-4B10-44E3-93B1-F721A1DD1635}" type="datetime1">
              <a:rPr lang="cs-CZ" smtClean="0"/>
              <a:pPr/>
              <a:t>4.6.2015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805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50D3E-D43C-459A-B42F-290F3B693489}" type="datetime1">
              <a:rPr lang="cs-CZ" smtClean="0"/>
              <a:pPr/>
              <a:t>4.6.2015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75398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8AF53-5D7A-45F3-B00C-45B55A3607B9}" type="datetime1">
              <a:rPr lang="cs-CZ" smtClean="0"/>
              <a:pPr/>
              <a:t>4.6.2015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37067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0D86E-0930-4ADC-8853-CBA9FB0E61EB}" type="datetime1">
              <a:rPr lang="cs-CZ" smtClean="0"/>
              <a:pPr/>
              <a:t>4.6.2015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0401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00B6A-3DDE-422C-BC97-57D653DBD65E}" type="datetime1">
              <a:rPr lang="cs-CZ" smtClean="0"/>
              <a:pPr/>
              <a:t>4.6.2015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50600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96663-286C-456B-A4B3-0A52237266B5}" type="datetime1">
              <a:rPr lang="cs-CZ" smtClean="0"/>
              <a:pPr/>
              <a:t>4.6.2015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11592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C6EFD-D8EA-4671-A5B7-8EAC32039FA2}" type="datetime1">
              <a:rPr lang="cs-CZ" smtClean="0"/>
              <a:pPr/>
              <a:t>4.6.2015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0832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DCD51-6226-4F0F-844B-DCD5C289280D}" type="datetime1">
              <a:rPr lang="cs-CZ" smtClean="0"/>
              <a:pPr/>
              <a:t>4.6.2015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9595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36F41A-BA57-4ED3-8676-877A92155064}" type="datetime1">
              <a:rPr lang="cs-CZ" smtClean="0"/>
              <a:pPr/>
              <a:t>4.6.2015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91677E-962B-4239-AFED-1A7E73361CD1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4635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cha.europa.eu/addressing-chemicals-of-concern/substances-of-potential-concern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4406901"/>
            <a:ext cx="9143999" cy="966315"/>
          </a:xfrm>
          <a:solidFill>
            <a:schemeClr val="bg1"/>
          </a:solidFill>
          <a:ln w="6350">
            <a:solidFill>
              <a:schemeClr val="bg1"/>
            </a:solidFill>
          </a:ln>
        </p:spPr>
        <p:txBody>
          <a:bodyPr>
            <a:normAutofit fontScale="90000"/>
          </a:bodyPr>
          <a:lstStyle/>
          <a:p>
            <a:pPr marL="268288"/>
            <a:r>
              <a:rPr lang="cs-CZ" sz="1800" b="0" dirty="0" smtClean="0">
                <a:latin typeface="Candara" panose="020E0502030303020204" pitchFamily="34" charset="0"/>
              </a:rPr>
              <a:t/>
            </a:r>
            <a:br>
              <a:rPr lang="cs-CZ" sz="1800" b="0" dirty="0" smtClean="0">
                <a:latin typeface="Candara" panose="020E0502030303020204" pitchFamily="34" charset="0"/>
              </a:rPr>
            </a:br>
            <a:r>
              <a:rPr lang="cs-CZ" sz="1800" b="0" dirty="0" smtClean="0">
                <a:latin typeface="Candara" panose="020E0502030303020204" pitchFamily="34" charset="0"/>
              </a:rPr>
              <a:t/>
            </a:r>
            <a:br>
              <a:rPr lang="cs-CZ" sz="1800" b="0" dirty="0" smtClean="0">
                <a:latin typeface="Candara" panose="020E0502030303020204" pitchFamily="34" charset="0"/>
              </a:rPr>
            </a:br>
            <a:r>
              <a:rPr lang="cs-CZ" sz="1800" b="0" dirty="0">
                <a:latin typeface="Candara" panose="020E0502030303020204" pitchFamily="34" charset="0"/>
              </a:rPr>
              <a:t/>
            </a:r>
            <a:br>
              <a:rPr lang="cs-CZ" sz="1800" b="0" dirty="0">
                <a:latin typeface="Candara" panose="020E0502030303020204" pitchFamily="34" charset="0"/>
              </a:rPr>
            </a:br>
            <a:endParaRPr lang="cs-CZ" sz="22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0" y="0"/>
            <a:ext cx="9144000" cy="4941167"/>
          </a:xfrm>
          <a:solidFill>
            <a:schemeClr val="tx2"/>
          </a:solidFill>
        </p:spPr>
        <p:txBody>
          <a:bodyPr anchor="ctr" anchorCtr="0">
            <a:noAutofit/>
          </a:bodyPr>
          <a:lstStyle/>
          <a:p>
            <a:pPr marL="268288" algn="r"/>
            <a:r>
              <a:rPr lang="cs-CZ" sz="3600" b="1" dirty="0" smtClean="0">
                <a:solidFill>
                  <a:schemeClr val="bg1"/>
                </a:solidFill>
                <a:latin typeface="+mj-lt"/>
                <a:cs typeface="Rod" panose="02030509050101010101" pitchFamily="49" charset="-79"/>
              </a:rPr>
              <a:t>Projekt „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  <a:cs typeface="Rod" panose="02030509050101010101" pitchFamily="49" charset="-79"/>
              </a:rPr>
              <a:t>Linking </a:t>
            </a:r>
            <a:r>
              <a:rPr lang="en-US" sz="3600" b="1" dirty="0">
                <a:solidFill>
                  <a:schemeClr val="bg1"/>
                </a:solidFill>
                <a:latin typeface="+mj-lt"/>
                <a:cs typeface="Rod" panose="02030509050101010101" pitchFamily="49" charset="-79"/>
              </a:rPr>
              <a:t>the 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  <a:cs typeface="Rod" panose="02030509050101010101" pitchFamily="49" charset="-79"/>
              </a:rPr>
              <a:t>Directive </a:t>
            </a:r>
            <a:r>
              <a:rPr lang="en-US" sz="3600" b="1" dirty="0">
                <a:solidFill>
                  <a:schemeClr val="bg1"/>
                </a:solidFill>
                <a:latin typeface="+mj-lt"/>
                <a:cs typeface="Rod" panose="02030509050101010101" pitchFamily="49" charset="-79"/>
              </a:rPr>
              <a:t>on Industrial 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  <a:cs typeface="Rod" panose="02030509050101010101" pitchFamily="49" charset="-79"/>
              </a:rPr>
              <a:t>Emissions and the </a:t>
            </a:r>
            <a:r>
              <a:rPr lang="en-US" sz="3600" b="1" dirty="0">
                <a:solidFill>
                  <a:schemeClr val="bg1"/>
                </a:solidFill>
                <a:latin typeface="+mj-lt"/>
                <a:cs typeface="Rod" panose="02030509050101010101" pitchFamily="49" charset="-79"/>
              </a:rPr>
              <a:t>REACH 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  <a:cs typeface="Rod" panose="02030509050101010101" pitchFamily="49" charset="-79"/>
              </a:rPr>
              <a:t>Regulation</a:t>
            </a:r>
            <a:r>
              <a:rPr lang="cs-CZ" sz="3600" b="1" dirty="0" smtClean="0">
                <a:solidFill>
                  <a:schemeClr val="bg1"/>
                </a:solidFill>
                <a:latin typeface="+mj-lt"/>
                <a:cs typeface="Rod" panose="02030509050101010101" pitchFamily="49" charset="-79"/>
              </a:rPr>
              <a:t>“</a:t>
            </a:r>
            <a:endParaRPr lang="en-US" sz="3600" b="1" dirty="0">
              <a:solidFill>
                <a:schemeClr val="bg1"/>
              </a:solidFill>
              <a:latin typeface="+mj-lt"/>
              <a:cs typeface="Rod" panose="02030509050101010101" pitchFamily="49" charset="-79"/>
            </a:endParaRPr>
          </a:p>
          <a:p>
            <a:pPr marL="268288" algn="r"/>
            <a:endParaRPr lang="cs-CZ" sz="4400" b="1" dirty="0" smtClean="0">
              <a:solidFill>
                <a:schemeClr val="bg1"/>
              </a:solidFill>
              <a:latin typeface="+mj-lt"/>
              <a:cs typeface="Rod" panose="02030509050101010101" pitchFamily="49" charset="-79"/>
            </a:endParaRPr>
          </a:p>
          <a:p>
            <a:pPr marL="268288" algn="r"/>
            <a:r>
              <a:rPr lang="cs-CZ" sz="4400" b="1" dirty="0" smtClean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Mgr. Martin MARKO</a:t>
            </a:r>
          </a:p>
          <a:p>
            <a:pPr marL="268288" algn="r"/>
            <a:r>
              <a:rPr lang="cs-CZ" sz="3200" b="1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4</a:t>
            </a:r>
            <a:r>
              <a:rPr lang="cs-CZ" sz="3200" b="1" dirty="0" smtClean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. </a:t>
            </a:r>
            <a:r>
              <a:rPr lang="cs-CZ" sz="3200" b="1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6</a:t>
            </a:r>
            <a:r>
              <a:rPr lang="cs-CZ" sz="3200" b="1" dirty="0" smtClean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. 2015, IMPEL </a:t>
            </a:r>
            <a:endParaRPr lang="cs-CZ" sz="3200" b="1" dirty="0">
              <a:solidFill>
                <a:schemeClr val="bg1"/>
              </a:solidFill>
              <a:latin typeface="+mj-lt"/>
              <a:cs typeface="Times New Roman" panose="02020603050405020304" pitchFamily="18" charset="0"/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229200"/>
            <a:ext cx="3055722" cy="1224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-9547" y="4941168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559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-19879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cap="none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Využití dat</a:t>
            </a:r>
            <a:endParaRPr lang="cs-CZ" sz="3600" b="1" cap="none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470" y="1484784"/>
            <a:ext cx="7056784" cy="4025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ovéPole 8"/>
          <p:cNvSpPr txBox="1"/>
          <p:nvPr/>
        </p:nvSpPr>
        <p:spPr>
          <a:xfrm>
            <a:off x="683568" y="928071"/>
            <a:ext cx="67454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Příklad využití informací z bezpečnostních listů a expozičních scénářů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057161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-19879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SVHC ROADMAP</a:t>
            </a:r>
            <a:endParaRPr lang="cs-CZ" sz="3600" b="1" cap="none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163688" y="908720"/>
            <a:ext cx="8872808" cy="4968552"/>
          </a:xfrm>
        </p:spPr>
        <p:txBody>
          <a:bodyPr>
            <a:normAutofit/>
          </a:bodyPr>
          <a:lstStyle/>
          <a:p>
            <a:r>
              <a:rPr lang="cs-CZ" sz="2400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Chemické látky regulované nařízením REACH (povolované nebo omezené látky) – důležitá role v rámci IED povolování a REACH/IED kontrol</a:t>
            </a:r>
          </a:p>
          <a:p>
            <a:r>
              <a:rPr lang="cs-CZ" sz="2400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V roce 2013 byla publikována Evropskou komisí tzv. „</a:t>
            </a:r>
            <a:r>
              <a:rPr lang="en-US" sz="2400" dirty="0">
                <a:solidFill>
                  <a:schemeClr val="tx2"/>
                </a:solidFill>
                <a:cs typeface="Times New Roman" panose="02020603050405020304" pitchFamily="18" charset="0"/>
              </a:rPr>
              <a:t>Roadmap for SVHC identification and implementation of REACH Risk Management measures from now to </a:t>
            </a:r>
            <a:r>
              <a:rPr lang="en-US" sz="2400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2020</a:t>
            </a:r>
            <a:r>
              <a:rPr lang="cs-CZ" sz="2400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“</a:t>
            </a:r>
          </a:p>
          <a:p>
            <a:r>
              <a:rPr lang="cs-CZ" sz="2400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SVHC ROADMAP má zajistit, aby so do roku 2020 dostaly na kandidátský seznam všechny známé SVHC látky</a:t>
            </a:r>
          </a:p>
          <a:p>
            <a:r>
              <a:rPr lang="cs-CZ" sz="2400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Zahrnuje látky CMR, senzibilizující látky, PBT a </a:t>
            </a:r>
            <a:r>
              <a:rPr lang="cs-CZ" sz="2400" dirty="0" err="1" smtClean="0">
                <a:solidFill>
                  <a:schemeClr val="tx2"/>
                </a:solidFill>
                <a:cs typeface="Times New Roman" panose="02020603050405020304" pitchFamily="18" charset="0"/>
              </a:rPr>
              <a:t>vPvB</a:t>
            </a:r>
            <a:r>
              <a:rPr lang="cs-CZ" sz="2400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, endokrinní </a:t>
            </a:r>
            <a:r>
              <a:rPr lang="cs-CZ" sz="2400" dirty="0" err="1" smtClean="0">
                <a:solidFill>
                  <a:schemeClr val="tx2"/>
                </a:solidFill>
                <a:cs typeface="Times New Roman" panose="02020603050405020304" pitchFamily="18" charset="0"/>
              </a:rPr>
              <a:t>disruptory</a:t>
            </a:r>
            <a:r>
              <a:rPr lang="cs-CZ" sz="2400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 atd.</a:t>
            </a:r>
          </a:p>
          <a:p>
            <a:pPr marL="0" indent="0">
              <a:buNone/>
            </a:pPr>
            <a:r>
              <a:rPr lang="en-GB" sz="2400" u="sng" dirty="0">
                <a:hlinkClick r:id="rId4"/>
              </a:rPr>
              <a:t>http://echa.europa.eu/addressing-chemicals-of-concern/substances-of-potential-concern</a:t>
            </a:r>
            <a:endParaRPr lang="cs-CZ" sz="2400" dirty="0">
              <a:solidFill>
                <a:schemeClr val="tx2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3393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-19879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Hlavní zjištění</a:t>
            </a:r>
            <a:endParaRPr lang="cs-CZ" sz="3600" b="1" cap="none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163688" y="908720"/>
            <a:ext cx="8872808" cy="4968552"/>
          </a:xfrm>
        </p:spPr>
        <p:txBody>
          <a:bodyPr>
            <a:normAutofit fontScale="92500" lnSpcReduction="10000"/>
          </a:bodyPr>
          <a:lstStyle/>
          <a:p>
            <a:r>
              <a:rPr lang="cs-CZ" sz="2400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6 </a:t>
            </a:r>
            <a:r>
              <a:rPr lang="cs-CZ" sz="2400" dirty="0">
                <a:solidFill>
                  <a:schemeClr val="tx2"/>
                </a:solidFill>
                <a:cs typeface="Times New Roman" panose="02020603050405020304" pitchFamily="18" charset="0"/>
              </a:rPr>
              <a:t>ze 17 zemí má v legislativě definovány přímé nebo nepřímé vazby mezi nařízením REACH a směrnicí </a:t>
            </a:r>
            <a:r>
              <a:rPr lang="cs-CZ" sz="2400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IED</a:t>
            </a:r>
          </a:p>
          <a:p>
            <a:r>
              <a:rPr lang="cs-CZ" sz="2400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6 </a:t>
            </a:r>
            <a:r>
              <a:rPr lang="cs-CZ" sz="2400" dirty="0">
                <a:solidFill>
                  <a:schemeClr val="tx2"/>
                </a:solidFill>
                <a:cs typeface="Times New Roman" panose="02020603050405020304" pitchFamily="18" charset="0"/>
              </a:rPr>
              <a:t>ze 17 zemí má pokyny týkající se nařízení REACH a povolovacího procesu (buď ve formě obecného pokynu, nebo ve formě pomůcek, jako např. kontrolních seznamů či vývojových diagramů</a:t>
            </a:r>
            <a:r>
              <a:rPr lang="cs-CZ" sz="2400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)</a:t>
            </a:r>
          </a:p>
          <a:p>
            <a:r>
              <a:rPr lang="cs-CZ" sz="2400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povědomí </a:t>
            </a:r>
            <a:r>
              <a:rPr lang="cs-CZ" sz="2400" dirty="0">
                <a:solidFill>
                  <a:schemeClr val="tx2"/>
                </a:solidFill>
                <a:cs typeface="Times New Roman" panose="02020603050405020304" pitchFamily="18" charset="0"/>
              </a:rPr>
              <a:t>o roli nařízení REACH v povolovacím procesu není příliš vysoké. Polovina respondentů vyžaduje informace o příloze XIV a XVII nařízení REACH v rámci povolování. Pouze několik zemí používá hodnoty PNEC jako podpůrnou informaci pro nastavení </a:t>
            </a:r>
            <a:r>
              <a:rPr lang="cs-CZ" sz="2400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ELV</a:t>
            </a:r>
          </a:p>
          <a:p>
            <a:r>
              <a:rPr lang="cs-CZ" sz="2400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informace </a:t>
            </a:r>
            <a:r>
              <a:rPr lang="cs-CZ" sz="2400" dirty="0">
                <a:solidFill>
                  <a:schemeClr val="tx2"/>
                </a:solidFill>
                <a:cs typeface="Times New Roman" panose="02020603050405020304" pitchFamily="18" charset="0"/>
              </a:rPr>
              <a:t>z bezpečnostních listů a expozičních scénářů jsou využívány, ale jejich kvalita a použitelnost by se měly </a:t>
            </a:r>
            <a:r>
              <a:rPr lang="cs-CZ" sz="2400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zlepšit</a:t>
            </a:r>
          </a:p>
          <a:p>
            <a:r>
              <a:rPr lang="cs-CZ" sz="2400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většina </a:t>
            </a:r>
            <a:r>
              <a:rPr lang="cs-CZ" sz="2400" dirty="0">
                <a:solidFill>
                  <a:schemeClr val="tx2"/>
                </a:solidFill>
                <a:cs typeface="Times New Roman" panose="02020603050405020304" pitchFamily="18" charset="0"/>
              </a:rPr>
              <a:t>zemí má pokyny k provádění kontrol z hlediska nařízení REACH, několik států využívá manuály/kontrolní seznamy k projektům REACH EN-FORCE (ECHA).</a:t>
            </a:r>
            <a:endParaRPr lang="cs-CZ" sz="2400" dirty="0" smtClean="0">
              <a:solidFill>
                <a:schemeClr val="tx2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3880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-19879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Hlavní zjištění</a:t>
            </a:r>
            <a:endParaRPr lang="cs-CZ" sz="3600" b="1" cap="none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163688" y="908720"/>
            <a:ext cx="8872808" cy="4968552"/>
          </a:xfrm>
        </p:spPr>
        <p:txBody>
          <a:bodyPr>
            <a:normAutofit/>
          </a:bodyPr>
          <a:lstStyle/>
          <a:p>
            <a:r>
              <a:rPr lang="cs-CZ" sz="2400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orgány </a:t>
            </a:r>
            <a:r>
              <a:rPr lang="cs-CZ" sz="2400" dirty="0">
                <a:solidFill>
                  <a:schemeClr val="tx2"/>
                </a:solidFill>
                <a:cs typeface="Times New Roman" panose="02020603050405020304" pitchFamily="18" charset="0"/>
              </a:rPr>
              <a:t>IED (povolování, kontrola) by měly úzce spolupracovat s orgány kompetentními z hlediska nařízení REACH, v souvislosti se zajištěním dobrých a harmonizovaných výsledků, a to v těchto oblastech:</a:t>
            </a:r>
          </a:p>
          <a:p>
            <a:pPr marL="0" indent="0">
              <a:buNone/>
            </a:pPr>
            <a:r>
              <a:rPr lang="cs-CZ" sz="2400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a) umožnění </a:t>
            </a:r>
            <a:r>
              <a:rPr lang="cs-CZ" sz="2400" dirty="0">
                <a:solidFill>
                  <a:schemeClr val="tx2"/>
                </a:solidFill>
                <a:cs typeface="Times New Roman" panose="02020603050405020304" pitchFamily="18" charset="0"/>
              </a:rPr>
              <a:t>přístupu do povolení např. prostřednictvím databází</a:t>
            </a:r>
          </a:p>
          <a:p>
            <a:pPr marL="0" indent="0">
              <a:buNone/>
            </a:pPr>
            <a:r>
              <a:rPr lang="cs-CZ" sz="2400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b) poskytnout </a:t>
            </a:r>
            <a:r>
              <a:rPr lang="cs-CZ" sz="2400" dirty="0">
                <a:solidFill>
                  <a:schemeClr val="tx2"/>
                </a:solidFill>
                <a:cs typeface="Times New Roman" panose="02020603050405020304" pitchFamily="18" charset="0"/>
              </a:rPr>
              <a:t>relevantní informace o výsledcích kontrol</a:t>
            </a:r>
          </a:p>
          <a:p>
            <a:pPr marL="0" indent="0">
              <a:buNone/>
            </a:pPr>
            <a:r>
              <a:rPr lang="cs-CZ" sz="2400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c) přidání </a:t>
            </a:r>
            <a:r>
              <a:rPr lang="cs-CZ" sz="2400" dirty="0">
                <a:solidFill>
                  <a:schemeClr val="tx2"/>
                </a:solidFill>
                <a:cs typeface="Times New Roman" panose="02020603050405020304" pitchFamily="18" charset="0"/>
              </a:rPr>
              <a:t>kolegů do seznamu e-mailových kontaktů za účelem </a:t>
            </a:r>
            <a:r>
              <a:rPr lang="cs-CZ" sz="2400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výměny </a:t>
            </a:r>
            <a:r>
              <a:rPr lang="cs-CZ" sz="2400" dirty="0">
                <a:solidFill>
                  <a:schemeClr val="tx2"/>
                </a:solidFill>
                <a:cs typeface="Times New Roman" panose="02020603050405020304" pitchFamily="18" charset="0"/>
              </a:rPr>
              <a:t>informací</a:t>
            </a:r>
          </a:p>
          <a:p>
            <a:pPr marL="0" indent="0">
              <a:buNone/>
            </a:pPr>
            <a:r>
              <a:rPr lang="cs-CZ" sz="2400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d) realizace </a:t>
            </a:r>
            <a:r>
              <a:rPr lang="cs-CZ" sz="2400" dirty="0">
                <a:solidFill>
                  <a:schemeClr val="tx2"/>
                </a:solidFill>
                <a:cs typeface="Times New Roman" panose="02020603050405020304" pitchFamily="18" charset="0"/>
              </a:rPr>
              <a:t>meetingů – výměna informací</a:t>
            </a:r>
          </a:p>
          <a:p>
            <a:r>
              <a:rPr lang="cs-CZ" sz="2400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Problematické </a:t>
            </a:r>
            <a:r>
              <a:rPr lang="cs-CZ" sz="2400" dirty="0">
                <a:solidFill>
                  <a:schemeClr val="tx2"/>
                </a:solidFill>
                <a:cs typeface="Times New Roman" panose="02020603050405020304" pitchFamily="18" charset="0"/>
              </a:rPr>
              <a:t>v případě, pokud kontrolní orgány spadají pod různé organizace (např. ministerstva)</a:t>
            </a:r>
            <a:endParaRPr lang="cs-CZ" sz="2400" dirty="0" smtClean="0">
              <a:solidFill>
                <a:schemeClr val="tx2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5330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-19879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Doporučení</a:t>
            </a:r>
            <a:endParaRPr lang="cs-CZ" sz="3600" b="1" cap="none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163688" y="908720"/>
            <a:ext cx="8872808" cy="496855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sz="2300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Návrhy </a:t>
            </a:r>
            <a:r>
              <a:rPr lang="cs-CZ" sz="2300" dirty="0">
                <a:solidFill>
                  <a:schemeClr val="tx2"/>
                </a:solidFill>
                <a:cs typeface="Times New Roman" panose="02020603050405020304" pitchFamily="18" charset="0"/>
              </a:rPr>
              <a:t>týkající se začlenění aspektů nařízení REACH do procesu vývoje dokumentů BREF</a:t>
            </a:r>
            <a:r>
              <a:rPr lang="cs-CZ" sz="2300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:</a:t>
            </a:r>
          </a:p>
          <a:p>
            <a:r>
              <a:rPr lang="cs-CZ" sz="2300" dirty="0">
                <a:solidFill>
                  <a:schemeClr val="tx2"/>
                </a:solidFill>
                <a:cs typeface="Times New Roman" panose="02020603050405020304" pitchFamily="18" charset="0"/>
              </a:rPr>
              <a:t>o</a:t>
            </a:r>
            <a:r>
              <a:rPr lang="cs-CZ" sz="2300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dborné znalosti ECHA by měly být </a:t>
            </a:r>
            <a:r>
              <a:rPr lang="cs-CZ" sz="2300" dirty="0">
                <a:solidFill>
                  <a:schemeClr val="tx2"/>
                </a:solidFill>
                <a:cs typeface="Times New Roman" panose="02020603050405020304" pitchFamily="18" charset="0"/>
              </a:rPr>
              <a:t>více dostupné </a:t>
            </a:r>
            <a:r>
              <a:rPr lang="cs-CZ" sz="2300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technickým pracovním skupinám, které vytváří </a:t>
            </a:r>
            <a:r>
              <a:rPr lang="cs-CZ" sz="2300" dirty="0" err="1" smtClean="0">
                <a:solidFill>
                  <a:schemeClr val="tx2"/>
                </a:solidFill>
                <a:cs typeface="Times New Roman" panose="02020603050405020304" pitchFamily="18" charset="0"/>
              </a:rPr>
              <a:t>BREFy</a:t>
            </a:r>
            <a:r>
              <a:rPr lang="cs-CZ" sz="2300" dirty="0">
                <a:solidFill>
                  <a:schemeClr val="tx2"/>
                </a:solidFill>
                <a:cs typeface="Times New Roman" panose="02020603050405020304" pitchFamily="18" charset="0"/>
              </a:rPr>
              <a:t> </a:t>
            </a:r>
            <a:r>
              <a:rPr lang="cs-CZ" sz="2300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(např. komunikace mezi ECHA a výborem IPPC)</a:t>
            </a:r>
          </a:p>
          <a:p>
            <a:pPr lvl="0"/>
            <a:r>
              <a:rPr lang="cs-CZ" sz="2300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v BREF </a:t>
            </a:r>
            <a:r>
              <a:rPr lang="cs-CZ" sz="2300" dirty="0">
                <a:solidFill>
                  <a:schemeClr val="tx2"/>
                </a:solidFill>
                <a:cs typeface="Times New Roman" panose="02020603050405020304" pitchFamily="18" charset="0"/>
              </a:rPr>
              <a:t>dokumentu a v závěrech BAT by měla být obecná kapitola o chemických látkách</a:t>
            </a:r>
            <a:r>
              <a:rPr lang="cs-CZ" sz="2300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.</a:t>
            </a:r>
          </a:p>
          <a:p>
            <a:r>
              <a:rPr lang="cs-CZ" sz="2300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„Použití </a:t>
            </a:r>
            <a:r>
              <a:rPr lang="cs-CZ" sz="2300" dirty="0">
                <a:solidFill>
                  <a:schemeClr val="tx2"/>
                </a:solidFill>
                <a:cs typeface="Times New Roman" panose="02020603050405020304" pitchFamily="18" charset="0"/>
              </a:rPr>
              <a:t>látky x pro proces y není BAT“ je přijatelným </a:t>
            </a:r>
            <a:r>
              <a:rPr lang="cs-CZ" sz="2300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přístupem, který by měl přimět operátory nahradit látku x.</a:t>
            </a:r>
          </a:p>
          <a:p>
            <a:r>
              <a:rPr lang="cs-CZ" sz="2300" dirty="0">
                <a:solidFill>
                  <a:schemeClr val="tx2"/>
                </a:solidFill>
                <a:cs typeface="Times New Roman" panose="02020603050405020304" pitchFamily="18" charset="0"/>
              </a:rPr>
              <a:t>v</a:t>
            </a:r>
            <a:r>
              <a:rPr lang="cs-CZ" sz="2300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 </a:t>
            </a:r>
            <a:r>
              <a:rPr lang="cs-CZ" sz="2300" dirty="0">
                <a:solidFill>
                  <a:schemeClr val="tx2"/>
                </a:solidFill>
                <a:cs typeface="Times New Roman" panose="02020603050405020304" pitchFamily="18" charset="0"/>
              </a:rPr>
              <a:t>dokumentu BREF  by měly být zmíněny vhodné </a:t>
            </a:r>
            <a:r>
              <a:rPr lang="cs-CZ" sz="2300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alternativy pro látky, na které se vztahují omezení nařízení REACH (kandidátský list, příloha IV a XVII nařízení REACH)</a:t>
            </a:r>
          </a:p>
          <a:p>
            <a:r>
              <a:rPr lang="cs-CZ" sz="2300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ECHA </a:t>
            </a:r>
            <a:r>
              <a:rPr lang="cs-CZ" sz="2300" dirty="0">
                <a:solidFill>
                  <a:schemeClr val="tx2"/>
                </a:solidFill>
                <a:cs typeface="Times New Roman" panose="02020603050405020304" pitchFamily="18" charset="0"/>
              </a:rPr>
              <a:t>by měla zajistit zvýšení povědomí o zprávách o chemické </a:t>
            </a:r>
            <a:r>
              <a:rPr lang="cs-CZ" sz="2300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bezpečnosti </a:t>
            </a:r>
            <a:r>
              <a:rPr lang="cs-CZ" sz="2300" dirty="0">
                <a:solidFill>
                  <a:schemeClr val="tx2"/>
                </a:solidFill>
                <a:cs typeface="Times New Roman" panose="02020603050405020304" pitchFamily="18" charset="0"/>
              </a:rPr>
              <a:t>(CSR) a jejich významu pro IED orgány a měla by umožnit těmto orgánům přístup k CSR.</a:t>
            </a:r>
          </a:p>
          <a:p>
            <a:endParaRPr lang="cs-CZ" sz="2400" dirty="0" smtClean="0">
              <a:solidFill>
                <a:schemeClr val="tx2"/>
              </a:solidFill>
              <a:cs typeface="Times New Roman" panose="02020603050405020304" pitchFamily="18" charset="0"/>
            </a:endParaRPr>
          </a:p>
          <a:p>
            <a:endParaRPr lang="cs-CZ" sz="2400" dirty="0" smtClean="0">
              <a:solidFill>
                <a:schemeClr val="tx2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0547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-19879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Doporučení</a:t>
            </a:r>
            <a:endParaRPr lang="cs-CZ" sz="3600" b="1" cap="none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163688" y="1340768"/>
            <a:ext cx="8872808" cy="4536504"/>
          </a:xfrm>
        </p:spPr>
        <p:txBody>
          <a:bodyPr>
            <a:normAutofit/>
          </a:bodyPr>
          <a:lstStyle/>
          <a:p>
            <a:r>
              <a:rPr lang="cs-CZ" sz="2300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Vytvoření pokynů – pro začátek by měly být na webových stránkách(?IMPEL?) uvedeny příklady nejlepší praxe nebo pokyny z jednotlivých členských států</a:t>
            </a:r>
          </a:p>
          <a:p>
            <a:r>
              <a:rPr lang="cs-CZ" sz="2300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Národní ústřední orgány by měly ve spolupráci s ECHA zvýšit povědomí o významu CSR</a:t>
            </a:r>
            <a:endParaRPr lang="cs-CZ" sz="2400" dirty="0" smtClean="0">
              <a:solidFill>
                <a:schemeClr val="tx2"/>
              </a:solidFill>
              <a:cs typeface="Times New Roman" panose="02020603050405020304" pitchFamily="18" charset="0"/>
            </a:endParaRPr>
          </a:p>
          <a:p>
            <a:endParaRPr lang="cs-CZ" sz="2400" dirty="0" smtClean="0">
              <a:solidFill>
                <a:schemeClr val="tx2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2293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-19879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Dosažení cílů</a:t>
            </a:r>
            <a:endParaRPr lang="cs-CZ" sz="3600" b="1" cap="none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2234176"/>
              </p:ext>
            </p:extLst>
          </p:nvPr>
        </p:nvGraphicFramePr>
        <p:xfrm>
          <a:off x="755576" y="980729"/>
          <a:ext cx="7416823" cy="4536502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570029"/>
                <a:gridCol w="3138382"/>
                <a:gridCol w="726224"/>
                <a:gridCol w="2982188"/>
              </a:tblGrid>
              <a:tr h="283531">
                <a:tc>
                  <a:txBody>
                    <a:bodyPr/>
                    <a:lstStyle/>
                    <a:p>
                      <a:pPr>
                        <a:lnSpc>
                          <a:spcPct val="122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No.</a:t>
                      </a:r>
                      <a:endParaRPr lang="cs-CZ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2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/>
                          <a:ea typeface="Times New Roman"/>
                          <a:cs typeface="Calibri"/>
                        </a:rPr>
                        <a:t>objective</a:t>
                      </a:r>
                      <a:endParaRPr lang="cs-CZ" sz="1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2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cs-CZ" sz="1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2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/>
                          <a:ea typeface="Times New Roman"/>
                          <a:cs typeface="Calibri"/>
                        </a:rPr>
                        <a:t>Comment</a:t>
                      </a:r>
                      <a:endParaRPr lang="cs-CZ" sz="1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4126">
                <a:tc>
                  <a:txBody>
                    <a:bodyPr/>
                    <a:lstStyle/>
                    <a:p>
                      <a:pPr>
                        <a:lnSpc>
                          <a:spcPct val="122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/>
                          <a:ea typeface="Times New Roman"/>
                          <a:cs typeface="Calibri"/>
                        </a:rPr>
                        <a:t>1</a:t>
                      </a:r>
                      <a:endParaRPr lang="cs-CZ" sz="1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2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Contribution to raising awareness of authorities and the industry about the interaction between IED and REACH</a:t>
                      </a:r>
                      <a:endParaRPr lang="cs-CZ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2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cs-CZ" sz="1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22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/>
                          <a:ea typeface="Times New Roman"/>
                          <a:cs typeface="Arial"/>
                        </a:rPr>
                        <a:t>√</a:t>
                      </a:r>
                      <a:endParaRPr lang="cs-CZ" sz="1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2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/>
                          <a:ea typeface="Times New Roman"/>
                          <a:cs typeface="Calibri"/>
                        </a:rPr>
                        <a:t>To a certain degree. Not all MS answered the questions.</a:t>
                      </a:r>
                      <a:endParaRPr lang="cs-CZ" sz="1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22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/>
                          <a:ea typeface="Times New Roman"/>
                          <a:cs typeface="Calibri"/>
                        </a:rPr>
                        <a:t>Industry was not involved in the project.</a:t>
                      </a:r>
                      <a:endParaRPr lang="cs-CZ" sz="1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0594">
                <a:tc>
                  <a:txBody>
                    <a:bodyPr/>
                    <a:lstStyle/>
                    <a:p>
                      <a:pPr>
                        <a:lnSpc>
                          <a:spcPct val="122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/>
                          <a:ea typeface="Times New Roman"/>
                          <a:cs typeface="Calibri"/>
                        </a:rPr>
                        <a:t>2</a:t>
                      </a:r>
                      <a:endParaRPr lang="cs-CZ" sz="1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2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Collect more information on current practices related to the IED and REACH interlinks</a:t>
                      </a:r>
                      <a:endParaRPr lang="cs-CZ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2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/>
                          <a:ea typeface="Times New Roman"/>
                          <a:cs typeface="Arial"/>
                        </a:rPr>
                        <a:t> </a:t>
                      </a:r>
                      <a:endParaRPr lang="cs-CZ" sz="1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22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/>
                          <a:ea typeface="Times New Roman"/>
                          <a:cs typeface="Arial"/>
                        </a:rPr>
                        <a:t>√</a:t>
                      </a:r>
                      <a:endParaRPr lang="cs-CZ" sz="1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2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/>
                          <a:ea typeface="Times New Roman"/>
                          <a:cs typeface="Calibri"/>
                        </a:rPr>
                        <a:t>By using a questionnaire extensive and detailed information was collected</a:t>
                      </a:r>
                      <a:endParaRPr lang="cs-CZ" sz="1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0594">
                <a:tc>
                  <a:txBody>
                    <a:bodyPr/>
                    <a:lstStyle/>
                    <a:p>
                      <a:pPr>
                        <a:lnSpc>
                          <a:spcPct val="122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/>
                          <a:ea typeface="Times New Roman"/>
                          <a:cs typeface="Calibri"/>
                        </a:rPr>
                        <a:t>3</a:t>
                      </a:r>
                      <a:endParaRPr lang="cs-CZ" sz="1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2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/>
                          <a:ea typeface="Times New Roman"/>
                          <a:cs typeface="Calibri"/>
                        </a:rPr>
                        <a:t>Work towards the identification of a set of data on chemical substances  needed in permit applications</a:t>
                      </a:r>
                      <a:endParaRPr lang="cs-CZ" sz="1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2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cs-CZ" sz="1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22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cs-CZ" sz="1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22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/>
                          <a:ea typeface="Times New Roman"/>
                          <a:cs typeface="Arial"/>
                        </a:rPr>
                        <a:t>√</a:t>
                      </a:r>
                      <a:endParaRPr lang="cs-CZ" sz="1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2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/>
                          <a:ea typeface="Times New Roman"/>
                          <a:cs typeface="Calibri"/>
                        </a:rPr>
                        <a:t>Answers to Questions 15 – 18 of the questionnaire, best practice examples</a:t>
                      </a:r>
                      <a:endParaRPr lang="cs-CZ" sz="1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0594">
                <a:tc>
                  <a:txBody>
                    <a:bodyPr/>
                    <a:lstStyle/>
                    <a:p>
                      <a:pPr>
                        <a:lnSpc>
                          <a:spcPct val="122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/>
                          <a:ea typeface="Times New Roman"/>
                          <a:cs typeface="Calibri"/>
                        </a:rPr>
                        <a:t>4</a:t>
                      </a:r>
                      <a:endParaRPr lang="cs-CZ" sz="1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2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/>
                          <a:ea typeface="Times New Roman"/>
                          <a:cs typeface="Calibri"/>
                        </a:rPr>
                        <a:t>Work towards the identification of a procedure to deal with the obligation to use less hazardous substances</a:t>
                      </a:r>
                      <a:endParaRPr lang="cs-CZ" sz="1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2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/>
                          <a:ea typeface="Times New Roman"/>
                          <a:cs typeface="Arial"/>
                        </a:rPr>
                        <a:t> </a:t>
                      </a:r>
                      <a:endParaRPr lang="cs-CZ" sz="1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22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/>
                          <a:ea typeface="Times New Roman"/>
                          <a:cs typeface="Arial"/>
                        </a:rPr>
                        <a:t>~</a:t>
                      </a:r>
                      <a:endParaRPr lang="cs-CZ" sz="1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2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/>
                          <a:ea typeface="Times New Roman"/>
                          <a:cs typeface="Calibri"/>
                        </a:rPr>
                        <a:t>Only initial discussion could be carried out.</a:t>
                      </a:r>
                      <a:endParaRPr lang="cs-CZ" sz="1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7063">
                <a:tc>
                  <a:txBody>
                    <a:bodyPr/>
                    <a:lstStyle/>
                    <a:p>
                      <a:pPr>
                        <a:lnSpc>
                          <a:spcPct val="122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/>
                          <a:ea typeface="Times New Roman"/>
                          <a:cs typeface="Calibri"/>
                        </a:rPr>
                        <a:t>5</a:t>
                      </a:r>
                      <a:endParaRPr lang="cs-CZ" sz="1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2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/>
                          <a:ea typeface="Times New Roman"/>
                          <a:cs typeface="Calibri"/>
                        </a:rPr>
                        <a:t>Exchange of experience on guidance material and best practice</a:t>
                      </a:r>
                      <a:endParaRPr lang="cs-CZ" sz="1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2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/>
                          <a:ea typeface="Times New Roman"/>
                          <a:cs typeface="Arial"/>
                        </a:rPr>
                        <a:t> </a:t>
                      </a:r>
                      <a:endParaRPr lang="cs-CZ" sz="1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22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/>
                          <a:ea typeface="Times New Roman"/>
                          <a:cs typeface="Arial"/>
                        </a:rPr>
                        <a:t>√</a:t>
                      </a:r>
                      <a:endParaRPr lang="cs-CZ" sz="1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2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During the workshop, best practice examples in the report</a:t>
                      </a:r>
                      <a:endParaRPr lang="cs-CZ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4209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4406901"/>
            <a:ext cx="9143999" cy="966315"/>
          </a:xfrm>
          <a:solidFill>
            <a:schemeClr val="bg1"/>
          </a:solidFill>
          <a:ln w="6350">
            <a:solidFill>
              <a:schemeClr val="bg1"/>
            </a:solidFill>
          </a:ln>
        </p:spPr>
        <p:txBody>
          <a:bodyPr>
            <a:normAutofit fontScale="90000"/>
          </a:bodyPr>
          <a:lstStyle/>
          <a:p>
            <a:pPr marL="268288"/>
            <a:r>
              <a:rPr lang="cs-CZ" sz="1800" b="0" dirty="0" smtClean="0">
                <a:latin typeface="Candara" panose="020E0502030303020204" pitchFamily="34" charset="0"/>
              </a:rPr>
              <a:t/>
            </a:r>
            <a:br>
              <a:rPr lang="cs-CZ" sz="1800" b="0" dirty="0" smtClean="0">
                <a:latin typeface="Candara" panose="020E0502030303020204" pitchFamily="34" charset="0"/>
              </a:rPr>
            </a:br>
            <a:r>
              <a:rPr lang="cs-CZ" sz="1800" b="0" dirty="0" smtClean="0">
                <a:latin typeface="Candara" panose="020E0502030303020204" pitchFamily="34" charset="0"/>
              </a:rPr>
              <a:t/>
            </a:r>
            <a:br>
              <a:rPr lang="cs-CZ" sz="1800" b="0" dirty="0" smtClean="0">
                <a:latin typeface="Candara" panose="020E0502030303020204" pitchFamily="34" charset="0"/>
              </a:rPr>
            </a:br>
            <a:r>
              <a:rPr lang="cs-CZ" sz="1800" b="0" dirty="0">
                <a:latin typeface="Candara" panose="020E0502030303020204" pitchFamily="34" charset="0"/>
              </a:rPr>
              <a:t/>
            </a:r>
            <a:br>
              <a:rPr lang="cs-CZ" sz="1800" b="0" dirty="0">
                <a:latin typeface="Candara" panose="020E0502030303020204" pitchFamily="34" charset="0"/>
              </a:rPr>
            </a:br>
            <a:endParaRPr lang="cs-CZ" sz="22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0" y="0"/>
            <a:ext cx="9144000" cy="4941167"/>
          </a:xfrm>
          <a:solidFill>
            <a:schemeClr val="tx2"/>
          </a:solidFill>
        </p:spPr>
        <p:txBody>
          <a:bodyPr anchor="ctr" anchorCtr="0">
            <a:noAutofit/>
          </a:bodyPr>
          <a:lstStyle/>
          <a:p>
            <a:pPr marL="268288" algn="ctr"/>
            <a:endParaRPr lang="cs-CZ" sz="4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8288" algn="ctr"/>
            <a:r>
              <a:rPr lang="cs-CZ" sz="4400" b="1" dirty="0" smtClean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Děkuji vám za pozornost.</a:t>
            </a:r>
          </a:p>
          <a:p>
            <a:pPr marL="268288" algn="r"/>
            <a:endParaRPr lang="cs-CZ" sz="4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8288" algn="r"/>
            <a:r>
              <a:rPr lang="cs-CZ" sz="32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Mgr. Martin Marko</a:t>
            </a:r>
            <a:endParaRPr lang="cs-CZ" sz="3200" b="1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marL="268288" algn="r"/>
            <a:r>
              <a:rPr lang="cs-CZ" sz="3200" b="1" dirty="0">
                <a:solidFill>
                  <a:schemeClr val="bg1"/>
                </a:solidFill>
                <a:cs typeface="Times New Roman" panose="02020603050405020304" pitchFamily="18" charset="0"/>
              </a:rPr>
              <a:t>m</a:t>
            </a:r>
            <a:r>
              <a:rPr lang="cs-CZ" sz="32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arko.martin@cizp.cz</a:t>
            </a:r>
          </a:p>
          <a:p>
            <a:pPr marL="268288" algn="r"/>
            <a:r>
              <a:rPr lang="cs-CZ" sz="32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www.cizp.cz</a:t>
            </a:r>
            <a:endParaRPr lang="cs-CZ" sz="3200" b="1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229200"/>
            <a:ext cx="3055722" cy="1224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-9547" y="4941168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-1188640" y="393305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4215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Úvod</a:t>
            </a:r>
            <a:endParaRPr lang="cs-CZ" sz="3600" b="1" cap="none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395536" y="1268760"/>
            <a:ext cx="7920880" cy="2448272"/>
          </a:xfrm>
        </p:spPr>
        <p:txBody>
          <a:bodyPr>
            <a:normAutofit/>
          </a:bodyPr>
          <a:lstStyle/>
          <a:p>
            <a:pPr algn="just"/>
            <a:r>
              <a:rPr lang="cs-CZ" sz="2400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Představení projektu</a:t>
            </a:r>
            <a:endParaRPr lang="cs-CZ" sz="2400" dirty="0" smtClean="0">
              <a:solidFill>
                <a:schemeClr val="tx2"/>
              </a:solidFill>
              <a:cs typeface="Times New Roman" panose="02020603050405020304" pitchFamily="18" charset="0"/>
            </a:endParaRPr>
          </a:p>
          <a:p>
            <a:pPr algn="just"/>
            <a:r>
              <a:rPr lang="cs-CZ" sz="2400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Cíle </a:t>
            </a:r>
            <a:r>
              <a:rPr lang="cs-CZ" sz="2400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projektu</a:t>
            </a:r>
            <a:endParaRPr lang="cs-CZ" sz="2400" dirty="0">
              <a:solidFill>
                <a:schemeClr val="tx2"/>
              </a:solidFill>
              <a:cs typeface="Times New Roman" panose="02020603050405020304" pitchFamily="18" charset="0"/>
            </a:endParaRPr>
          </a:p>
          <a:p>
            <a:pPr algn="just"/>
            <a:r>
              <a:rPr lang="cs-CZ" sz="2400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Dotazník</a:t>
            </a:r>
          </a:p>
          <a:p>
            <a:pPr algn="just"/>
            <a:r>
              <a:rPr lang="cs-CZ" sz="2400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Hlavní zjištění a doporučení</a:t>
            </a:r>
            <a:endParaRPr lang="cs-CZ" sz="2400" dirty="0" smtClean="0">
              <a:solidFill>
                <a:schemeClr val="tx2"/>
              </a:solidFill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sz="2400" dirty="0">
              <a:solidFill>
                <a:schemeClr val="tx2"/>
              </a:solidFill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400" dirty="0">
              <a:solidFill>
                <a:schemeClr val="tx2"/>
              </a:solidFill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400" dirty="0" smtClean="0">
              <a:solidFill>
                <a:schemeClr val="tx2"/>
              </a:solidFill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400" dirty="0" smtClean="0">
              <a:solidFill>
                <a:schemeClr val="tx2"/>
              </a:solidFill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400" dirty="0">
              <a:solidFill>
                <a:schemeClr val="tx2"/>
              </a:solidFill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400" dirty="0" smtClean="0">
              <a:solidFill>
                <a:schemeClr val="tx2"/>
              </a:solidFill>
              <a:cs typeface="Times New Roman" panose="02020603050405020304" pitchFamily="18" charset="0"/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663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-19879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Základní informace o projektu</a:t>
            </a:r>
            <a:endParaRPr lang="cs-CZ" sz="3600" b="1" cap="none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323528" y="908720"/>
            <a:ext cx="8568952" cy="4752528"/>
          </a:xfrm>
        </p:spPr>
        <p:txBody>
          <a:bodyPr>
            <a:normAutofit/>
          </a:bodyPr>
          <a:lstStyle/>
          <a:p>
            <a:r>
              <a:rPr lang="cs-CZ" sz="2400" dirty="0">
                <a:solidFill>
                  <a:schemeClr val="tx2"/>
                </a:solidFill>
                <a:cs typeface="Times New Roman" panose="02020603050405020304" pitchFamily="18" charset="0"/>
              </a:rPr>
              <a:t>m</a:t>
            </a:r>
            <a:r>
              <a:rPr lang="cs-CZ" sz="2400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anažer projektu</a:t>
            </a:r>
            <a:r>
              <a:rPr lang="cs-CZ" sz="2400" dirty="0">
                <a:solidFill>
                  <a:schemeClr val="tx2"/>
                </a:solidFill>
                <a:cs typeface="Times New Roman" panose="02020603050405020304" pitchFamily="18" charset="0"/>
              </a:rPr>
              <a:t>: Gisela </a:t>
            </a:r>
            <a:r>
              <a:rPr lang="cs-CZ" sz="2400" dirty="0" err="1" smtClean="0">
                <a:solidFill>
                  <a:schemeClr val="tx2"/>
                </a:solidFill>
                <a:cs typeface="Times New Roman" panose="02020603050405020304" pitchFamily="18" charset="0"/>
              </a:rPr>
              <a:t>Holzgraefe</a:t>
            </a:r>
            <a:endParaRPr lang="cs-CZ" sz="2400" dirty="0">
              <a:solidFill>
                <a:schemeClr val="tx2"/>
              </a:solidFill>
              <a:cs typeface="Times New Roman" panose="02020603050405020304" pitchFamily="18" charset="0"/>
            </a:endParaRPr>
          </a:p>
          <a:p>
            <a:r>
              <a:rPr lang="cs-CZ" sz="2400" dirty="0">
                <a:solidFill>
                  <a:schemeClr val="tx2"/>
                </a:solidFill>
                <a:cs typeface="Times New Roman" panose="02020603050405020304" pitchFamily="18" charset="0"/>
              </a:rPr>
              <a:t>t</a:t>
            </a:r>
            <a:r>
              <a:rPr lang="cs-CZ" sz="2400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ým</a:t>
            </a:r>
            <a:r>
              <a:rPr lang="cs-CZ" sz="2400" dirty="0">
                <a:solidFill>
                  <a:schemeClr val="tx2"/>
                </a:solidFill>
                <a:cs typeface="Times New Roman" panose="02020603050405020304" pitchFamily="18" charset="0"/>
              </a:rPr>
              <a:t>: Gisela </a:t>
            </a:r>
            <a:r>
              <a:rPr lang="cs-CZ" sz="2400" dirty="0" err="1">
                <a:solidFill>
                  <a:schemeClr val="tx2"/>
                </a:solidFill>
                <a:cs typeface="Times New Roman" panose="02020603050405020304" pitchFamily="18" charset="0"/>
              </a:rPr>
              <a:t>Holzgraefe</a:t>
            </a:r>
            <a:r>
              <a:rPr lang="cs-CZ" sz="2400" dirty="0">
                <a:solidFill>
                  <a:schemeClr val="tx2"/>
                </a:solidFill>
                <a:cs typeface="Times New Roman" panose="02020603050405020304" pitchFamily="18" charset="0"/>
              </a:rPr>
              <a:t> (DE), Eva </a:t>
            </a:r>
            <a:r>
              <a:rPr lang="cs-CZ" sz="2400" dirty="0" err="1">
                <a:solidFill>
                  <a:schemeClr val="tx2"/>
                </a:solidFill>
                <a:cs typeface="Times New Roman" panose="02020603050405020304" pitchFamily="18" charset="0"/>
              </a:rPr>
              <a:t>Haug</a:t>
            </a:r>
            <a:r>
              <a:rPr lang="cs-CZ" sz="2400" dirty="0">
                <a:solidFill>
                  <a:schemeClr val="tx2"/>
                </a:solidFill>
                <a:cs typeface="Times New Roman" panose="02020603050405020304" pitchFamily="18" charset="0"/>
              </a:rPr>
              <a:t> (NO), </a:t>
            </a:r>
            <a:r>
              <a:rPr lang="cs-CZ" sz="2400" dirty="0" err="1">
                <a:solidFill>
                  <a:schemeClr val="tx2"/>
                </a:solidFill>
                <a:cs typeface="Times New Roman" panose="02020603050405020304" pitchFamily="18" charset="0"/>
              </a:rPr>
              <a:t>Gunn</a:t>
            </a:r>
            <a:r>
              <a:rPr lang="cs-CZ" sz="2400" dirty="0">
                <a:solidFill>
                  <a:schemeClr val="tx2"/>
                </a:solidFill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chemeClr val="tx2"/>
                </a:solidFill>
                <a:cs typeface="Times New Roman" panose="02020603050405020304" pitchFamily="18" charset="0"/>
              </a:rPr>
              <a:t>Sørmo</a:t>
            </a:r>
            <a:r>
              <a:rPr lang="cs-CZ" sz="2400" dirty="0">
                <a:solidFill>
                  <a:schemeClr val="tx2"/>
                </a:solidFill>
                <a:cs typeface="Times New Roman" panose="02020603050405020304" pitchFamily="18" charset="0"/>
              </a:rPr>
              <a:t> (NO), </a:t>
            </a:r>
            <a:r>
              <a:rPr lang="cs-CZ" sz="2400" dirty="0" err="1">
                <a:solidFill>
                  <a:schemeClr val="tx2"/>
                </a:solidFill>
                <a:cs typeface="Times New Roman" panose="02020603050405020304" pitchFamily="18" charset="0"/>
              </a:rPr>
              <a:t>Sandrine</a:t>
            </a:r>
            <a:r>
              <a:rPr lang="cs-CZ" sz="2400" dirty="0">
                <a:solidFill>
                  <a:schemeClr val="tx2"/>
                </a:solidFill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chemeClr val="tx2"/>
                </a:solidFill>
                <a:cs typeface="Times New Roman" panose="02020603050405020304" pitchFamily="18" charset="0"/>
              </a:rPr>
              <a:t>Benard</a:t>
            </a:r>
            <a:r>
              <a:rPr lang="cs-CZ" sz="2400" dirty="0">
                <a:solidFill>
                  <a:schemeClr val="tx2"/>
                </a:solidFill>
                <a:cs typeface="Times New Roman" panose="02020603050405020304" pitchFamily="18" charset="0"/>
              </a:rPr>
              <a:t> (NO), Paul </a:t>
            </a:r>
            <a:r>
              <a:rPr lang="cs-CZ" sz="2400" dirty="0" err="1">
                <a:solidFill>
                  <a:schemeClr val="tx2"/>
                </a:solidFill>
                <a:cs typeface="Times New Roman" panose="02020603050405020304" pitchFamily="18" charset="0"/>
              </a:rPr>
              <a:t>Cuypers</a:t>
            </a:r>
            <a:r>
              <a:rPr lang="cs-CZ" sz="2400" dirty="0">
                <a:solidFill>
                  <a:schemeClr val="tx2"/>
                </a:solidFill>
                <a:cs typeface="Times New Roman" panose="02020603050405020304" pitchFamily="18" charset="0"/>
              </a:rPr>
              <a:t> (BE, </a:t>
            </a:r>
            <a:r>
              <a:rPr lang="cs-CZ" sz="2400" dirty="0" err="1">
                <a:solidFill>
                  <a:schemeClr val="tx2"/>
                </a:solidFill>
                <a:cs typeface="Times New Roman" panose="02020603050405020304" pitchFamily="18" charset="0"/>
              </a:rPr>
              <a:t>Forum</a:t>
            </a:r>
            <a:r>
              <a:rPr lang="cs-CZ" sz="2400" dirty="0">
                <a:solidFill>
                  <a:schemeClr val="tx2"/>
                </a:solidFill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chemeClr val="tx2"/>
                </a:solidFill>
                <a:cs typeface="Times New Roman" panose="02020603050405020304" pitchFamily="18" charset="0"/>
              </a:rPr>
              <a:t>member</a:t>
            </a:r>
            <a:r>
              <a:rPr lang="cs-CZ" sz="2400" dirty="0">
                <a:solidFill>
                  <a:schemeClr val="tx2"/>
                </a:solidFill>
                <a:cs typeface="Times New Roman" panose="02020603050405020304" pitchFamily="18" charset="0"/>
              </a:rPr>
              <a:t>), </a:t>
            </a:r>
            <a:r>
              <a:rPr lang="cs-CZ" sz="2400" dirty="0" err="1">
                <a:solidFill>
                  <a:schemeClr val="tx2"/>
                </a:solidFill>
                <a:cs typeface="Times New Roman" panose="02020603050405020304" pitchFamily="18" charset="0"/>
              </a:rPr>
              <a:t>Parvoleta</a:t>
            </a:r>
            <a:r>
              <a:rPr lang="cs-CZ" sz="2400" dirty="0">
                <a:solidFill>
                  <a:schemeClr val="tx2"/>
                </a:solidFill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chemeClr val="tx2"/>
                </a:solidFill>
                <a:cs typeface="Times New Roman" panose="02020603050405020304" pitchFamily="18" charset="0"/>
              </a:rPr>
              <a:t>Angelova</a:t>
            </a:r>
            <a:r>
              <a:rPr lang="cs-CZ" sz="2400" dirty="0">
                <a:solidFill>
                  <a:schemeClr val="tx2"/>
                </a:solidFill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chemeClr val="tx2"/>
                </a:solidFill>
                <a:cs typeface="Times New Roman" panose="02020603050405020304" pitchFamily="18" charset="0"/>
              </a:rPr>
              <a:t>Luleva</a:t>
            </a:r>
            <a:r>
              <a:rPr lang="cs-CZ" sz="2400" dirty="0">
                <a:solidFill>
                  <a:schemeClr val="tx2"/>
                </a:solidFill>
                <a:cs typeface="Times New Roman" panose="02020603050405020304" pitchFamily="18" charset="0"/>
              </a:rPr>
              <a:t> (BG, </a:t>
            </a:r>
            <a:r>
              <a:rPr lang="cs-CZ" sz="2400" dirty="0" err="1">
                <a:solidFill>
                  <a:schemeClr val="tx2"/>
                </a:solidFill>
                <a:cs typeface="Times New Roman" panose="02020603050405020304" pitchFamily="18" charset="0"/>
              </a:rPr>
              <a:t>Forum</a:t>
            </a:r>
            <a:r>
              <a:rPr lang="cs-CZ" sz="2400" dirty="0">
                <a:solidFill>
                  <a:schemeClr val="tx2"/>
                </a:solidFill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chemeClr val="tx2"/>
                </a:solidFill>
                <a:cs typeface="Times New Roman" panose="02020603050405020304" pitchFamily="18" charset="0"/>
              </a:rPr>
              <a:t>member</a:t>
            </a:r>
            <a:r>
              <a:rPr lang="cs-CZ" sz="2400" dirty="0">
                <a:solidFill>
                  <a:schemeClr val="tx2"/>
                </a:solidFill>
                <a:cs typeface="Times New Roman" panose="02020603050405020304" pitchFamily="18" charset="0"/>
              </a:rPr>
              <a:t>), Monique </a:t>
            </a:r>
            <a:r>
              <a:rPr lang="cs-CZ" sz="2400" dirty="0" err="1">
                <a:solidFill>
                  <a:schemeClr val="tx2"/>
                </a:solidFill>
                <a:cs typeface="Times New Roman" panose="02020603050405020304" pitchFamily="18" charset="0"/>
              </a:rPr>
              <a:t>Pillet</a:t>
            </a:r>
            <a:r>
              <a:rPr lang="cs-CZ" sz="2400" dirty="0">
                <a:solidFill>
                  <a:schemeClr val="tx2"/>
                </a:solidFill>
                <a:cs typeface="Times New Roman" panose="02020603050405020304" pitchFamily="18" charset="0"/>
              </a:rPr>
              <a:t> (ECHA), Juan Pablo </a:t>
            </a:r>
            <a:r>
              <a:rPr lang="cs-CZ" sz="2400" dirty="0" err="1">
                <a:solidFill>
                  <a:schemeClr val="tx2"/>
                </a:solidFill>
                <a:cs typeface="Times New Roman" panose="02020603050405020304" pitchFamily="18" charset="0"/>
              </a:rPr>
              <a:t>Calvo</a:t>
            </a:r>
            <a:r>
              <a:rPr lang="cs-CZ" sz="2400" dirty="0">
                <a:solidFill>
                  <a:schemeClr val="tx2"/>
                </a:solidFill>
                <a:cs typeface="Times New Roman" panose="02020603050405020304" pitchFamily="18" charset="0"/>
              </a:rPr>
              <a:t> Toledo (ECHA </a:t>
            </a:r>
            <a:r>
              <a:rPr lang="cs-CZ" sz="2400" dirty="0" err="1">
                <a:solidFill>
                  <a:schemeClr val="tx2"/>
                </a:solidFill>
                <a:cs typeface="Times New Roman" panose="02020603050405020304" pitchFamily="18" charset="0"/>
              </a:rPr>
              <a:t>Forum</a:t>
            </a:r>
            <a:r>
              <a:rPr lang="cs-CZ" sz="2400" dirty="0">
                <a:solidFill>
                  <a:schemeClr val="tx2"/>
                </a:solidFill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chemeClr val="tx2"/>
                </a:solidFill>
                <a:cs typeface="Times New Roman" panose="02020603050405020304" pitchFamily="18" charset="0"/>
              </a:rPr>
              <a:t>Secretariat</a:t>
            </a:r>
            <a:r>
              <a:rPr lang="cs-CZ" sz="2400" dirty="0">
                <a:solidFill>
                  <a:schemeClr val="tx2"/>
                </a:solidFill>
                <a:cs typeface="Times New Roman" panose="02020603050405020304" pitchFamily="18" charset="0"/>
              </a:rPr>
              <a:t>) </a:t>
            </a:r>
            <a:endParaRPr lang="cs-CZ" sz="2400" dirty="0" smtClean="0">
              <a:solidFill>
                <a:schemeClr val="tx2"/>
              </a:solidFill>
              <a:cs typeface="Times New Roman" panose="02020603050405020304" pitchFamily="18" charset="0"/>
            </a:endParaRPr>
          </a:p>
          <a:p>
            <a:r>
              <a:rPr lang="cs-CZ" sz="2400" dirty="0">
                <a:solidFill>
                  <a:schemeClr val="tx2"/>
                </a:solidFill>
                <a:cs typeface="Times New Roman" panose="02020603050405020304" pitchFamily="18" charset="0"/>
              </a:rPr>
              <a:t>p</a:t>
            </a:r>
            <a:r>
              <a:rPr lang="cs-CZ" sz="2400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rvní </a:t>
            </a:r>
            <a:r>
              <a:rPr lang="cs-CZ" sz="2400" dirty="0">
                <a:solidFill>
                  <a:schemeClr val="tx2"/>
                </a:solidFill>
                <a:cs typeface="Times New Roman" panose="02020603050405020304" pitchFamily="18" charset="0"/>
              </a:rPr>
              <a:t>projekt zaměřený na provázání směrnice  </a:t>
            </a:r>
            <a:r>
              <a:rPr lang="cs-CZ" sz="2400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č. 2010/75/EU</a:t>
            </a:r>
            <a:r>
              <a:rPr lang="cs-CZ" sz="2400" dirty="0">
                <a:solidFill>
                  <a:schemeClr val="tx2"/>
                </a:solidFill>
                <a:cs typeface="Times New Roman" panose="02020603050405020304" pitchFamily="18" charset="0"/>
              </a:rPr>
              <a:t>, o průmyslových emisích (IED) </a:t>
            </a:r>
            <a:r>
              <a:rPr lang="cs-CZ" sz="2400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a nařízení REACH (2006/1907/EU) se uskutečnil v roce 2013 ve spolupráci s ECHA</a:t>
            </a:r>
          </a:p>
          <a:p>
            <a:r>
              <a:rPr lang="cs-CZ" sz="2400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druhá fáze v roce 2014</a:t>
            </a: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9535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-19879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Cíle projektu - 2014</a:t>
            </a:r>
            <a:endParaRPr lang="cs-CZ" sz="3600" b="1" cap="none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323528" y="908720"/>
            <a:ext cx="8568952" cy="4752528"/>
          </a:xfrm>
        </p:spPr>
        <p:txBody>
          <a:bodyPr>
            <a:normAutofit/>
          </a:bodyPr>
          <a:lstStyle/>
          <a:p>
            <a:r>
              <a:rPr lang="cs-CZ" sz="2400" dirty="0">
                <a:solidFill>
                  <a:schemeClr val="tx2"/>
                </a:solidFill>
                <a:cs typeface="Times New Roman" panose="02020603050405020304" pitchFamily="18" charset="0"/>
              </a:rPr>
              <a:t>z</a:t>
            </a:r>
            <a:r>
              <a:rPr lang="cs-CZ" sz="2400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výšení povědomí institucí a průmyslových podniků o interakci mezi nařízením REACH a směrnicí IED</a:t>
            </a:r>
          </a:p>
          <a:p>
            <a:r>
              <a:rPr lang="cs-CZ" sz="2400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Shromáždění informací o současné praxi v rámci provázání REACH a IED, zejména z hlediska existujících nástrojů týkajících se povolování v souvislosti s chemickými látkami</a:t>
            </a:r>
          </a:p>
          <a:p>
            <a:r>
              <a:rPr lang="cs-CZ" sz="2400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Identifikace informací o chemických látkách pro povolovací aplikace a proces v souladu s povinností použití méně nebezpečné látky</a:t>
            </a:r>
          </a:p>
          <a:p>
            <a:r>
              <a:rPr lang="cs-CZ" sz="2400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Výměna zkušeností  - pokyny, nejlepší praxe</a:t>
            </a:r>
            <a:endParaRPr lang="cs-CZ" sz="2400" dirty="0">
              <a:solidFill>
                <a:schemeClr val="tx2"/>
              </a:solidFill>
              <a:cs typeface="Times New Roman" panose="02020603050405020304" pitchFamily="18" charset="0"/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9693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-19879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Dotazník</a:t>
            </a:r>
            <a:endParaRPr lang="cs-CZ" sz="3600" b="1" cap="none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163688" y="908720"/>
            <a:ext cx="8872808" cy="4968552"/>
          </a:xfrm>
        </p:spPr>
        <p:txBody>
          <a:bodyPr>
            <a:normAutofit fontScale="85000" lnSpcReduction="10000"/>
          </a:bodyPr>
          <a:lstStyle/>
          <a:p>
            <a:r>
              <a:rPr lang="cs-CZ" sz="2400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Vytvořen </a:t>
            </a:r>
            <a:r>
              <a:rPr lang="cs-CZ" sz="2400" b="1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dotazník</a:t>
            </a:r>
            <a:r>
              <a:rPr lang="cs-CZ" sz="2400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 – jak orgány využívají data o chemických látkách (REACH) v rámci povolování a kontrol</a:t>
            </a:r>
          </a:p>
          <a:p>
            <a:r>
              <a:rPr lang="cs-CZ" sz="2400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Dotazník byl poskytnut národním koordinátorům IMPEL a prostřednictvím sekretariátu fóra ECHA národním kontrolním orgánům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tx2"/>
                </a:solidFill>
                <a:cs typeface="Times New Roman" panose="02020603050405020304" pitchFamily="18" charset="0"/>
              </a:rPr>
              <a:t>-	formální vazby mezi IED a REACH v rámci členských států IMPEL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tx2"/>
                </a:solidFill>
                <a:cs typeface="Times New Roman" panose="02020603050405020304" pitchFamily="18" charset="0"/>
              </a:rPr>
              <a:t>-	pokyny a kontrolní seznamy zabývající se nařízením REACH v </a:t>
            </a:r>
            <a:r>
              <a:rPr lang="cs-CZ" sz="2400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rámci </a:t>
            </a:r>
            <a:r>
              <a:rPr lang="cs-CZ" sz="2400" dirty="0">
                <a:solidFill>
                  <a:schemeClr val="tx2"/>
                </a:solidFill>
                <a:cs typeface="Times New Roman" panose="02020603050405020304" pitchFamily="18" charset="0"/>
              </a:rPr>
              <a:t>IED </a:t>
            </a:r>
            <a:r>
              <a:rPr lang="cs-CZ" sz="2400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	povolování </a:t>
            </a:r>
            <a:r>
              <a:rPr lang="cs-CZ" sz="2400" dirty="0">
                <a:solidFill>
                  <a:schemeClr val="tx2"/>
                </a:solidFill>
                <a:cs typeface="Times New Roman" panose="02020603050405020304" pitchFamily="18" charset="0"/>
              </a:rPr>
              <a:t>a kontrol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tx2"/>
                </a:solidFill>
                <a:cs typeface="Times New Roman" panose="02020603050405020304" pitchFamily="18" charset="0"/>
              </a:rPr>
              <a:t>-	postupy k nastavení limitních hodnot expozice (ELV) a definování </a:t>
            </a:r>
            <a:r>
              <a:rPr lang="cs-CZ" sz="2400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	podmínek </a:t>
            </a:r>
            <a:r>
              <a:rPr lang="cs-CZ" sz="2400" dirty="0">
                <a:solidFill>
                  <a:schemeClr val="tx2"/>
                </a:solidFill>
                <a:cs typeface="Times New Roman" panose="02020603050405020304" pitchFamily="18" charset="0"/>
              </a:rPr>
              <a:t>povolení v souvislosti s chemickými látkami a nařízením </a:t>
            </a:r>
            <a:r>
              <a:rPr lang="cs-CZ" sz="2400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	REACH</a:t>
            </a:r>
            <a:endParaRPr lang="cs-CZ" sz="2400" dirty="0">
              <a:solidFill>
                <a:schemeClr val="tx2"/>
              </a:solidFill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400" dirty="0">
                <a:solidFill>
                  <a:schemeClr val="tx2"/>
                </a:solidFill>
                <a:cs typeface="Times New Roman" panose="02020603050405020304" pitchFamily="18" charset="0"/>
              </a:rPr>
              <a:t>-	využití dat a informací v povolovacím procesu a v rámci kontrol z </a:t>
            </a:r>
            <a:r>
              <a:rPr lang="cs-CZ" sz="2400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	bezpečnostních </a:t>
            </a:r>
            <a:r>
              <a:rPr lang="cs-CZ" sz="2400" dirty="0">
                <a:solidFill>
                  <a:schemeClr val="tx2"/>
                </a:solidFill>
                <a:cs typeface="Times New Roman" panose="02020603050405020304" pitchFamily="18" charset="0"/>
              </a:rPr>
              <a:t>listů a expozičních scénářů, PNEC, stejně jako </a:t>
            </a:r>
            <a:r>
              <a:rPr lang="cs-CZ" sz="2400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	údajů </a:t>
            </a:r>
            <a:r>
              <a:rPr lang="cs-CZ" sz="2400" dirty="0">
                <a:solidFill>
                  <a:schemeClr val="tx2"/>
                </a:solidFill>
                <a:cs typeface="Times New Roman" panose="02020603050405020304" pitchFamily="18" charset="0"/>
              </a:rPr>
              <a:t>z </a:t>
            </a:r>
            <a:r>
              <a:rPr lang="cs-CZ" sz="2400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	hlediska </a:t>
            </a:r>
            <a:r>
              <a:rPr lang="cs-CZ" sz="2400" dirty="0">
                <a:solidFill>
                  <a:schemeClr val="tx2"/>
                </a:solidFill>
                <a:cs typeface="Times New Roman" panose="02020603050405020304" pitchFamily="18" charset="0"/>
              </a:rPr>
              <a:t>povolování a omezení vyplývajících z nařízení REACH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tx2"/>
                </a:solidFill>
                <a:cs typeface="Times New Roman" panose="02020603050405020304" pitchFamily="18" charset="0"/>
              </a:rPr>
              <a:t>-	povinnosti podniků a následná opatření po udělení povolení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tx2"/>
                </a:solidFill>
                <a:cs typeface="Times New Roman" panose="02020603050405020304" pitchFamily="18" charset="0"/>
              </a:rPr>
              <a:t>-	návrhy na vývoj pokynů a začlenění aspektů souvisejících s látkami do </a:t>
            </a:r>
            <a:r>
              <a:rPr lang="cs-CZ" sz="2400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	dokumentů BREF</a:t>
            </a:r>
            <a:endParaRPr lang="cs-CZ" sz="2400" dirty="0">
              <a:solidFill>
                <a:schemeClr val="tx2"/>
              </a:solidFill>
              <a:cs typeface="Times New Roman" panose="02020603050405020304" pitchFamily="18" charset="0"/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6962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-19879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Dotazník</a:t>
            </a:r>
            <a:endParaRPr lang="cs-CZ" sz="3600" b="1" cap="none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163688" y="908720"/>
            <a:ext cx="8872808" cy="4968552"/>
          </a:xfrm>
        </p:spPr>
        <p:txBody>
          <a:bodyPr>
            <a:normAutofit/>
          </a:bodyPr>
          <a:lstStyle/>
          <a:p>
            <a:r>
              <a:rPr lang="cs-CZ" sz="2400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Dotazník vyplnilo 17 členských států: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tx2"/>
                </a:solidFill>
                <a:cs typeface="Times New Roman" panose="02020603050405020304" pitchFamily="18" charset="0"/>
              </a:rPr>
              <a:t>AT, BE, BG, CY, CZ, FI, FR, DE, GR, IE, LV, MT, NO, PL, PT, SK, </a:t>
            </a:r>
            <a:r>
              <a:rPr lang="cs-CZ" sz="2400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SE</a:t>
            </a:r>
          </a:p>
          <a:p>
            <a:pPr marL="0" indent="0">
              <a:buNone/>
            </a:pPr>
            <a:r>
              <a:rPr lang="cs-CZ" sz="2400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	7 respondentů se zabývá REACH i IED</a:t>
            </a:r>
          </a:p>
          <a:p>
            <a:pPr marL="0" indent="0">
              <a:buNone/>
            </a:pPr>
            <a:r>
              <a:rPr lang="cs-CZ" sz="2400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	5 respondentů pouze nařízením REACH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tx2"/>
                </a:solidFill>
                <a:cs typeface="Times New Roman" panose="02020603050405020304" pitchFamily="18" charset="0"/>
              </a:rPr>
              <a:t>	</a:t>
            </a:r>
            <a:r>
              <a:rPr lang="cs-CZ" sz="2400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5 respondentů pouze směrnicí IED</a:t>
            </a:r>
            <a:endParaRPr lang="cs-CZ" sz="2400" dirty="0">
              <a:solidFill>
                <a:schemeClr val="tx2"/>
              </a:solidFill>
              <a:cs typeface="Times New Roman" panose="02020603050405020304" pitchFamily="18" charset="0"/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3295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-19879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Workshop v Berlíně, 24.–26.11.2014</a:t>
            </a:r>
            <a:endParaRPr lang="cs-CZ" sz="3600" b="1" cap="none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163688" y="908720"/>
            <a:ext cx="8872808" cy="4968552"/>
          </a:xfrm>
        </p:spPr>
        <p:txBody>
          <a:bodyPr>
            <a:normAutofit/>
          </a:bodyPr>
          <a:lstStyle/>
          <a:p>
            <a:r>
              <a:rPr lang="cs-CZ" sz="2400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Účast </a:t>
            </a:r>
            <a:r>
              <a:rPr lang="cs-CZ" sz="2400" dirty="0">
                <a:solidFill>
                  <a:schemeClr val="tx2"/>
                </a:solidFill>
                <a:cs typeface="Times New Roman" panose="02020603050405020304" pitchFamily="18" charset="0"/>
              </a:rPr>
              <a:t>: BE, CY, CZ, DE, FI, PT, NO, LV, FR, </a:t>
            </a:r>
            <a:r>
              <a:rPr lang="cs-CZ" sz="2400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PL</a:t>
            </a:r>
          </a:p>
          <a:p>
            <a:endParaRPr lang="cs-CZ" sz="2400" dirty="0" smtClean="0">
              <a:solidFill>
                <a:schemeClr val="tx2"/>
              </a:solidFill>
              <a:cs typeface="Times New Roman" panose="02020603050405020304" pitchFamily="18" charset="0"/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1830696"/>
              </p:ext>
            </p:extLst>
          </p:nvPr>
        </p:nvGraphicFramePr>
        <p:xfrm>
          <a:off x="683568" y="1988840"/>
          <a:ext cx="7416825" cy="119617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83043"/>
                <a:gridCol w="1483043"/>
                <a:gridCol w="1483043"/>
                <a:gridCol w="1483848"/>
                <a:gridCol w="1483848"/>
              </a:tblGrid>
              <a:tr h="550946">
                <a:tc>
                  <a:txBody>
                    <a:bodyPr/>
                    <a:lstStyle/>
                    <a:p>
                      <a:pPr>
                        <a:lnSpc>
                          <a:spcPct val="122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Tasks in the field of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2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IED and REACH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2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only REACH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2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only IED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2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work safety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01182">
                <a:tc>
                  <a:txBody>
                    <a:bodyPr/>
                    <a:lstStyle/>
                    <a:p>
                      <a:pPr algn="ctr">
                        <a:lnSpc>
                          <a:spcPct val="122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No. of participants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2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2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2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2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1954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-19879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Ukázky otázek z dotazníku</a:t>
            </a:r>
            <a:endParaRPr lang="cs-CZ" sz="3600" b="1" cap="none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163688" y="908720"/>
            <a:ext cx="8872808" cy="4968552"/>
          </a:xfrm>
        </p:spPr>
        <p:txBody>
          <a:bodyPr>
            <a:normAutofit/>
          </a:bodyPr>
          <a:lstStyle/>
          <a:p>
            <a:r>
              <a:rPr lang="cs-CZ" sz="2400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Ukázka odpovědí z dotazníku:</a:t>
            </a:r>
          </a:p>
          <a:p>
            <a:pPr marL="0" indent="0">
              <a:buNone/>
            </a:pPr>
            <a:r>
              <a:rPr lang="cs-CZ" sz="2400" i="1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začlenění některých aspektů nařízení REACH do dokumentů BREF (referenční dokument o nejlepších dostupných technikách) a BAT (nejlepší dostupné techniky)</a:t>
            </a:r>
          </a:p>
          <a:p>
            <a:r>
              <a:rPr lang="cs-CZ" sz="2400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13 ze 17 respondentů považuje začlenění jako přínos pro každodenní práci, 9 respondentů by požadovalo obecné informace, 4 detailní informace</a:t>
            </a:r>
          </a:p>
          <a:p>
            <a:r>
              <a:rPr lang="cs-CZ" sz="2400" dirty="0">
                <a:solidFill>
                  <a:schemeClr val="tx2"/>
                </a:solidFill>
                <a:cs typeface="Times New Roman" panose="02020603050405020304" pitchFamily="18" charset="0"/>
              </a:rPr>
              <a:t>v</a:t>
            </a:r>
            <a:r>
              <a:rPr lang="cs-CZ" sz="2400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ýhodné je mít informace v jednom dokumentu</a:t>
            </a:r>
          </a:p>
          <a:p>
            <a:r>
              <a:rPr lang="cs-CZ" sz="2400" dirty="0">
                <a:solidFill>
                  <a:schemeClr val="tx2"/>
                </a:solidFill>
                <a:cs typeface="Times New Roman" panose="02020603050405020304" pitchFamily="18" charset="0"/>
              </a:rPr>
              <a:t>n</a:t>
            </a:r>
            <a:r>
              <a:rPr lang="cs-CZ" sz="2400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evýhodou je již velký objem a komplexnost BREF dokumentů</a:t>
            </a:r>
          </a:p>
          <a:p>
            <a:r>
              <a:rPr lang="cs-CZ" sz="2400" dirty="0">
                <a:solidFill>
                  <a:schemeClr val="tx2"/>
                </a:solidFill>
                <a:cs typeface="Times New Roman" panose="02020603050405020304" pitchFamily="18" charset="0"/>
              </a:rPr>
              <a:t>s</a:t>
            </a:r>
            <a:r>
              <a:rPr lang="cs-CZ" sz="2400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pecifické informace – SVHC, CMR, povolované a omezené látky – vhodné, aby byly v dokumentech</a:t>
            </a:r>
            <a:endParaRPr lang="cs-CZ" sz="2400" dirty="0">
              <a:solidFill>
                <a:schemeClr val="tx2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3775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-19879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dirty="0">
                <a:solidFill>
                  <a:schemeClr val="bg1"/>
                </a:solidFill>
                <a:cs typeface="Times New Roman" panose="02020603050405020304" pitchFamily="18" charset="0"/>
              </a:rPr>
              <a:t>Ukázky otázek z dotazníku</a:t>
            </a:r>
            <a:endParaRPr lang="cs-CZ" sz="3600" b="1" cap="none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163688" y="908720"/>
            <a:ext cx="8872808" cy="4968552"/>
          </a:xfrm>
        </p:spPr>
        <p:txBody>
          <a:bodyPr>
            <a:normAutofit/>
          </a:bodyPr>
          <a:lstStyle/>
          <a:p>
            <a:r>
              <a:rPr lang="cs-CZ" sz="2400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Pokyny – 15 ze 17 respondentů by přivítala pokyny pro REACH a IED povolování a kontrolu</a:t>
            </a:r>
          </a:p>
          <a:p>
            <a:r>
              <a:rPr lang="cs-CZ" sz="2400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Web </a:t>
            </a:r>
            <a:r>
              <a:rPr lang="cs-CZ" sz="2400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IMPEL by měl obsahovat informace o nejlepší praxi, pokynech různých členských států, bude nutný překlad, některé státy vyžadují, aby měly k dokumentům přístup jen orgány státní správy</a:t>
            </a:r>
          </a:p>
        </p:txBody>
      </p:sp>
    </p:spTree>
    <p:extLst>
      <p:ext uri="{BB962C8B-B14F-4D97-AF65-F5344CB8AC3E}">
        <p14:creationId xmlns:p14="http://schemas.microsoft.com/office/powerpoint/2010/main" val="309748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 CIZP_sablona_sablona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 CIZP_sablona_sablona</Template>
  <TotalTime>3434</TotalTime>
  <Words>1039</Words>
  <Application>Microsoft Office PowerPoint</Application>
  <PresentationFormat>Předvádění na obrazovce (4:3)</PresentationFormat>
  <Paragraphs>148</Paragraphs>
  <Slides>17</Slides>
  <Notes>17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PPT CIZP_sablona_sablona</vt:lpstr>
      <vt:lpstr>   </vt:lpstr>
      <vt:lpstr>Úvod</vt:lpstr>
      <vt:lpstr>Základní informace o projektu</vt:lpstr>
      <vt:lpstr>Cíle projektu - 2014</vt:lpstr>
      <vt:lpstr>Dotazník</vt:lpstr>
      <vt:lpstr>Dotazník</vt:lpstr>
      <vt:lpstr>Workshop v Berlíně, 24.–26.11.2014</vt:lpstr>
      <vt:lpstr>Ukázky otázek z dotazníku</vt:lpstr>
      <vt:lpstr>Ukázky otázek z dotazníku</vt:lpstr>
      <vt:lpstr>Využití dat</vt:lpstr>
      <vt:lpstr>SVHC ROADMAP</vt:lpstr>
      <vt:lpstr>Hlavní zjištění</vt:lpstr>
      <vt:lpstr>Hlavní zjištění</vt:lpstr>
      <vt:lpstr>Doporučení</vt:lpstr>
      <vt:lpstr>Doporučení</vt:lpstr>
      <vt:lpstr>Dosažení cílů</vt:lpstr>
      <vt:lpstr>   </vt:lpstr>
    </vt:vector>
  </TitlesOfParts>
  <Company>Česká inspekce životního prostředí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</dc:title>
  <dc:creator>Burketová Radka</dc:creator>
  <cp:lastModifiedBy>marko_martin</cp:lastModifiedBy>
  <cp:revision>127</cp:revision>
  <cp:lastPrinted>2015-01-27T14:42:45Z</cp:lastPrinted>
  <dcterms:created xsi:type="dcterms:W3CDTF">2015-02-27T12:32:44Z</dcterms:created>
  <dcterms:modified xsi:type="dcterms:W3CDTF">2015-06-04T07:13:40Z</dcterms:modified>
</cp:coreProperties>
</file>