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4" r:id="rId2"/>
    <p:sldId id="278" r:id="rId3"/>
    <p:sldId id="331" r:id="rId4"/>
    <p:sldId id="364" r:id="rId5"/>
    <p:sldId id="365" r:id="rId6"/>
    <p:sldId id="366" r:id="rId7"/>
    <p:sldId id="367" r:id="rId8"/>
    <p:sldId id="370" r:id="rId9"/>
    <p:sldId id="371" r:id="rId10"/>
    <p:sldId id="368" r:id="rId11"/>
    <p:sldId id="369" r:id="rId12"/>
    <p:sldId id="372" r:id="rId13"/>
    <p:sldId id="373" r:id="rId14"/>
    <p:sldId id="374" r:id="rId15"/>
    <p:sldId id="375" r:id="rId16"/>
    <p:sldId id="376" r:id="rId17"/>
    <p:sldId id="363" r:id="rId18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D20FA-D788-4778-8E98-FD6C3DD0FE20}" type="datetimeFigureOut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3BE7C-B691-48E6-8DB0-B639BBE8CEB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46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3365A-CF01-4EAD-9FE2-8289AF69D3F0}" type="datetimeFigureOut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CF461-8B5D-4DBC-9349-F6BC6EE54B6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1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09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5CF461-8B5D-4DBC-9349-F6BC6EE54B6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4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8E3A-3766-4E2C-A613-CDE65C99DAAF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6F54-E6CD-4523-BFD0-895E2F292336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6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88BCF-66BA-4693-9D8E-C7D43368D11E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59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F2C7-4B10-44E3-93B1-F721A1DD1635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0D3E-D43C-459A-B42F-290F3B693489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53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AF53-5D7A-45F3-B00C-45B55A3607B9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706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0D86E-0930-4ADC-8853-CBA9FB0E61EB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40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0B6A-3DDE-422C-BC97-57D653DBD65E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06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6663-286C-456B-A4B3-0A52237266B5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6EFD-D8EA-4671-A5B7-8EAC32039FA2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3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CD51-6226-4F0F-844B-DCD5C289280D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5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41A-BA57-4ED3-8676-877A92155064}" type="datetime1">
              <a:rPr lang="cs-CZ" smtClean="0"/>
              <a:pPr/>
              <a:t>4.6.2015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1677E-962B-4239-AFED-1A7E73361CD1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463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ha.europa.eu/addressing-chemicals-of-concern/substances-of-potential-concer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r"/>
            <a:r>
              <a:rPr lang="cs-CZ" sz="3600" b="1" dirty="0" smtClean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Projekt „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Linking </a:t>
            </a:r>
            <a:r>
              <a:rPr lang="en-US" sz="3600" b="1" dirty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the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Directive </a:t>
            </a:r>
            <a:r>
              <a:rPr lang="en-US" sz="3600" b="1" dirty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on Industrial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Emissions and the </a:t>
            </a:r>
            <a:r>
              <a:rPr lang="en-US" sz="3600" b="1" dirty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REACH 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Regulation</a:t>
            </a:r>
            <a:r>
              <a:rPr lang="cs-CZ" sz="3600" b="1" dirty="0" smtClean="0">
                <a:solidFill>
                  <a:schemeClr val="bg1"/>
                </a:solidFill>
                <a:latin typeface="+mj-lt"/>
                <a:cs typeface="Rod" panose="02030509050101010101" pitchFamily="49" charset="-79"/>
              </a:rPr>
              <a:t>“</a:t>
            </a:r>
            <a:endParaRPr lang="en-US" sz="3600" b="1" dirty="0">
              <a:solidFill>
                <a:schemeClr val="bg1"/>
              </a:solidFill>
              <a:latin typeface="+mj-lt"/>
              <a:cs typeface="Rod" panose="02030509050101010101" pitchFamily="49" charset="-79"/>
            </a:endParaRP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+mj-lt"/>
              <a:cs typeface="Rod" panose="02030509050101010101" pitchFamily="49" charset="-79"/>
            </a:endParaRPr>
          </a:p>
          <a:p>
            <a:pPr marL="268288" algn="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Mgr. Martin MARKO</a:t>
            </a: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4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cs-CZ" sz="32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6</a:t>
            </a:r>
            <a:r>
              <a:rPr lang="cs-CZ" sz="32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. 2015, IMPEL </a:t>
            </a:r>
            <a:endParaRPr lang="cs-CZ" sz="3200" b="1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cap="none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Využití dat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70" y="1484784"/>
            <a:ext cx="7056784" cy="402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83568" y="928071"/>
            <a:ext cx="674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 využití informací z bezpečnostních listů a expozičních scénářů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5716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SVHC ROADMAP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Chemické látky regulované nařízením REACH (povolované nebo omezené látky) – důležitá role v rámci IED povolování a REACH/IED kontrol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 roce 2013 byla publikována Evropskou komisí tzv. „</a:t>
            </a:r>
            <a:r>
              <a:rPr lang="en-US" sz="2400" dirty="0">
                <a:solidFill>
                  <a:schemeClr val="tx2"/>
                </a:solidFill>
                <a:cs typeface="Times New Roman" panose="02020603050405020304" pitchFamily="18" charset="0"/>
              </a:rPr>
              <a:t>Roadmap for SVHC identification and implementation of REACH Risk Management measures from now to </a:t>
            </a:r>
            <a:r>
              <a:rPr lang="en-US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2020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“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SVHC ROADMAP má zajistit, aby so do roku 2020 dostaly na kandidátský seznam všechny známé SVHC látky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Zahrnuje látky CMR, senzibilizující látky, PBT a </a:t>
            </a:r>
            <a:r>
              <a:rPr lang="cs-CZ" sz="2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vPvB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, endokrinní </a:t>
            </a:r>
            <a:r>
              <a:rPr lang="cs-CZ" sz="2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disruptory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atd.</a:t>
            </a:r>
          </a:p>
          <a:p>
            <a:pPr marL="0" indent="0">
              <a:buNone/>
            </a:pPr>
            <a:r>
              <a:rPr lang="en-GB" sz="2400" u="sng" dirty="0">
                <a:hlinkClick r:id="rId4"/>
              </a:rPr>
              <a:t>http://echa.europa.eu/addressing-chemicals-of-concern/substances-of-potential-concern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9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Hlavní zjištění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6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ze 17 zemí má v legislativě definovány přímé nebo nepřímé vazby mezi nařízením REACH a směrnicí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IED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6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ze 17 zemí má pokyny týkající se nařízení REACH a povolovacího procesu (buď ve formě obecného pokynu, nebo ve formě pomůcek, jako např. kontrolních seznamů či vývojových diagramů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)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povědomí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o roli nařízení REACH v povolovacím procesu není příliš vysoké. Polovina respondentů vyžaduje informace o příloze XIV a XVII nařízení REACH v rámci povolování. Pouze několik zemí používá hodnoty PNEC jako podpůrnou informaci pro nastavení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ELV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z bezpečnostních listů a expozičních scénářů jsou využívány, ale jejich kvalita a použitelnost by se měly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zlepšit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většina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zemí má pokyny k provádění kontrol z hlediska nařízení REACH, několik států využívá manuály/kontrolní seznamy k projektům REACH EN-FORCE (ECHA).</a:t>
            </a: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8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Hlavní zjištění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orgány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IED (povolování, kontrola) by měly úzce spolupracovat s orgány kompetentními z hlediska nařízení REACH, v souvislosti se zajištěním dobrých a harmonizovaných výsledků, a to v těchto oblastech: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a) umožnění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přístupu do povolení např. prostřednictvím databází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b) poskytnout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relevantní informace o výsledcích kontrol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c) přidání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kolegů do seznamu e-mailových kontaktů za účelem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výměny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informací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d) realizace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meetingů – výměna informací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Problematické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v případě, pokud kontrolní orgány spadají pod různé organizace (např. ministerstva)</a:t>
            </a: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Doporučení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Návrhy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týkající se začlenění aspektů nařízení REACH do procesu vývoje dokumentů BREF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:</a:t>
            </a:r>
          </a:p>
          <a:p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o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dborné znalosti ECHA by měly být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více dostupné 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technickým pracovním skupinám, které vytváří </a:t>
            </a:r>
            <a:r>
              <a:rPr lang="cs-CZ" sz="23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BREFy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(např. komunikace mezi ECHA a výborem IPPC)</a:t>
            </a:r>
          </a:p>
          <a:p>
            <a:pPr lvl="0"/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 BREF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dokumentu a v závěrech BAT by měla být obecná kapitola o chemických látkách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„Použití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látky x pro proces y není BAT“ je přijatelným 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přístupem, který by měl přimět operátory nahradit látku x.</a:t>
            </a:r>
          </a:p>
          <a:p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v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dokumentu BREF  by měly být zmíněny vhodné 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alternativy pro látky, na které se vztahují omezení nařízení REACH (kandidátský list, příloha IV a XVII nařízení REACH)</a:t>
            </a:r>
          </a:p>
          <a:p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ECHA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by měla zajistit zvýšení povědomí o zprávách o chemické </a:t>
            </a:r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bezpečnosti </a:t>
            </a:r>
            <a:r>
              <a:rPr lang="cs-CZ" sz="2300" dirty="0">
                <a:solidFill>
                  <a:schemeClr val="tx2"/>
                </a:solidFill>
                <a:cs typeface="Times New Roman" panose="02020603050405020304" pitchFamily="18" charset="0"/>
              </a:rPr>
              <a:t>(CSR) a jejich významu pro IED orgány a měla by umožnit těmto orgánům přístup k CSR.</a:t>
            </a:r>
          </a:p>
          <a:p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5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Doporučení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1340768"/>
            <a:ext cx="8872808" cy="4536504"/>
          </a:xfrm>
        </p:spPr>
        <p:txBody>
          <a:bodyPr>
            <a:normAutofit/>
          </a:bodyPr>
          <a:lstStyle/>
          <a:p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Vytvoření pokynů – pro začátek by měly být na webových stránkách(?IMPEL?) uvedeny příklady nejlepší praxe nebo pokyny z jednotlivých členských států</a:t>
            </a:r>
          </a:p>
          <a:p>
            <a:r>
              <a:rPr lang="cs-CZ" sz="23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Národní ústřední orgány by měly ve spolupráci s ECHA zvýšit povědomí o významu CSR</a:t>
            </a: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Dosažení cílů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234176"/>
              </p:ext>
            </p:extLst>
          </p:nvPr>
        </p:nvGraphicFramePr>
        <p:xfrm>
          <a:off x="755576" y="980729"/>
          <a:ext cx="7416823" cy="45365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0029"/>
                <a:gridCol w="3138382"/>
                <a:gridCol w="726224"/>
                <a:gridCol w="2982188"/>
              </a:tblGrid>
              <a:tr h="283531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No.</a:t>
                      </a:r>
                      <a:endParaRPr lang="cs-CZ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objective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Comment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126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Contribution to raising awareness of authorities and the industry about the interaction between IED and REACH</a:t>
                      </a:r>
                      <a:endParaRPr lang="cs-CZ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√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To a certain degree. Not all MS answered the questions.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Industry was not involved in the project.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594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Collect more information on current practices related to the IED and REACH interlinks</a:t>
                      </a:r>
                      <a:endParaRPr lang="cs-CZ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√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By using a questionnaire extensive and detailed information was collected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594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Work towards the identification of a set of data on chemical substances  needed in permit applications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√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Answers to Questions 15 – 18 of the questionnaire, best practice examples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594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Work towards the identification of a procedure to deal with the obligation to use less hazardous substances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~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Only initial discussion could be carried out.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063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/>
                          <a:ea typeface="Times New Roman"/>
                          <a:cs typeface="Calibri"/>
                        </a:rPr>
                        <a:t>Exchange of experience on guidance material and best practice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/>
                          <a:ea typeface="Times New Roman"/>
                          <a:cs typeface="Arial"/>
                        </a:rPr>
                        <a:t>√</a:t>
                      </a:r>
                      <a:endParaRPr lang="cs-CZ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During the workshop, best practice examples in the report</a:t>
                      </a:r>
                      <a:endParaRPr lang="cs-CZ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2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4406901"/>
            <a:ext cx="9143999" cy="966315"/>
          </a:xfrm>
          <a:solidFill>
            <a:schemeClr val="bg1"/>
          </a:solidFill>
          <a:ln w="635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marL="268288"/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 smtClean="0">
                <a:latin typeface="Candara" panose="020E0502030303020204" pitchFamily="34" charset="0"/>
              </a:rPr>
              <a:t/>
            </a:r>
            <a:br>
              <a:rPr lang="cs-CZ" sz="1800" b="0" dirty="0" smtClean="0">
                <a:latin typeface="Candara" panose="020E0502030303020204" pitchFamily="34" charset="0"/>
              </a:rPr>
            </a:br>
            <a:r>
              <a:rPr lang="cs-CZ" sz="1800" b="0" dirty="0">
                <a:latin typeface="Candara" panose="020E0502030303020204" pitchFamily="34" charset="0"/>
              </a:rPr>
              <a:t/>
            </a:r>
            <a:br>
              <a:rPr lang="cs-CZ" sz="1800" b="0" dirty="0">
                <a:latin typeface="Candara" panose="020E0502030303020204" pitchFamily="34" charset="0"/>
              </a:rPr>
            </a:br>
            <a:endParaRPr lang="cs-CZ" sz="22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4941167"/>
          </a:xfrm>
          <a:solidFill>
            <a:schemeClr val="tx2"/>
          </a:solidFill>
        </p:spPr>
        <p:txBody>
          <a:bodyPr anchor="ctr" anchorCtr="0">
            <a:noAutofit/>
          </a:bodyPr>
          <a:lstStyle/>
          <a:p>
            <a:pPr marL="268288" algn="ct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ctr"/>
            <a:r>
              <a:rPr lang="cs-CZ" sz="4400" b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Děkuji vám za pozornost.</a:t>
            </a:r>
          </a:p>
          <a:p>
            <a:pPr marL="268288" algn="r"/>
            <a:endParaRPr lang="cs-CZ" sz="4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Mgr. Martin Marko</a:t>
            </a:r>
            <a:endParaRPr lang="cs-CZ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268288" algn="r"/>
            <a:r>
              <a:rPr lang="cs-CZ" sz="3200" b="1" dirty="0">
                <a:solidFill>
                  <a:schemeClr val="bg1"/>
                </a:solidFill>
                <a:cs typeface="Times New Roman" panose="02020603050405020304" pitchFamily="18" charset="0"/>
              </a:rPr>
              <a:t>m</a:t>
            </a:r>
            <a:r>
              <a:rPr lang="cs-CZ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arko.martin@cizp.cz</a:t>
            </a:r>
          </a:p>
          <a:p>
            <a:pPr marL="268288" algn="r"/>
            <a:r>
              <a:rPr lang="cs-CZ" sz="32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www.cizp.cz</a:t>
            </a:r>
            <a:endParaRPr lang="cs-CZ" sz="3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3055722" cy="122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-9547" y="4941168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-1188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42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Úvod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95536" y="1268760"/>
            <a:ext cx="7920880" cy="2448272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Představení projektu</a:t>
            </a: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Cíle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projektu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Dotazník</a:t>
            </a:r>
          </a:p>
          <a:p>
            <a:pPr algn="just"/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Hlavní zjištění a doporučení</a:t>
            </a: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Základní informace o projektu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75252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m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anažer projektu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: Gisela </a:t>
            </a:r>
            <a:r>
              <a:rPr lang="cs-CZ" sz="2400" dirty="0" err="1" smtClean="0">
                <a:solidFill>
                  <a:schemeClr val="tx2"/>
                </a:solidFill>
                <a:cs typeface="Times New Roman" panose="02020603050405020304" pitchFamily="18" charset="0"/>
              </a:rPr>
              <a:t>Holzgraefe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t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ým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: Gisela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Holzgraefe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(DE), Eva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Haug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(NO),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Gunn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Sørmo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(NO),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Sandrine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Benard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(NO), Paul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Cuypers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(BE,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Forum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member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),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Parvoleta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Angelova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Luleva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(BG,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Forum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member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), Monique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Pillet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(ECHA), Juan Pablo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Calvo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Toledo (ECHA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Forum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cs typeface="Times New Roman" panose="02020603050405020304" pitchFamily="18" charset="0"/>
              </a:rPr>
              <a:t>Secretariat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) </a:t>
            </a:r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p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rvní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projekt zaměřený na provázání směrnice 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č. 2010/75/EU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, o průmyslových emisích (IED)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a nařízení REACH (2006/1907/EU) se uskutečnil v roce 2013 ve spolupráci s ECHA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druhá fáze v roce 2014</a:t>
            </a: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5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Cíle projektu - 2014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75252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z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výšení povědomí institucí a průmyslových podniků o interakci mezi nařízením REACH a směrnicí IED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Shromáždění informací o současné praxi v rámci provázání REACH a IED, zejména z hlediska existujících nástrojů týkajících se povolování v souvislosti s chemickými látkami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Identifikace informací o chemických látkách pro povolovací aplikace a proces v souladu s povinností použití méně nebezpečné látky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Výměna zkušeností  - pokyny, nejlepší praxe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6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Dotazník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Vytvořen </a:t>
            </a:r>
            <a:r>
              <a:rPr lang="cs-CZ" sz="24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dotazník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 – jak orgány využívají data o chemických látkách (REACH) v rámci povolování a kontrol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Dotazník byl poskytnut národním koordinátorům IMPEL a prostřednictvím sekretariátu fóra ECHA národním kontrolním orgánům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-	formální vazby mezi IED a REACH v rámci členských států IMPEL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-	pokyny a kontrolní seznamy zabývající se nařízením REACH v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rámci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IED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povolování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a kontrol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-	postupy k nastavení limitních hodnot expozice (ELV) a definování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podmínek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povolení v souvislosti s chemickými látkami a nařízením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REACH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-	využití dat a informací v povolovacím procesu a v rámci kontrol z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bezpečnostních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listů a expozičních scénářů, PNEC, stejně jako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údajů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z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hlediska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povolování a omezení vyplývajících z nařízení REACH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-	povinnosti podniků a následná opatření po udělení povolení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-	návrhy na vývoj pokynů a začlenění aspektů souvisejících s látkami do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dokumentů BREF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9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Dotazník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Dotazník vyplnilo 17 členských států: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AT, BE, BG, CY, CZ, FI, FR, DE, GR, IE, LV, MT, NO, PL, PT, SK,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SE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7 respondentů se zabývá REACH i IED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	5 respondentů pouze nařízením REACH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	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5 respondentů pouze směrnicí IED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2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Workshop v Berlíně, 24.–26.11.2014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Účast </a:t>
            </a:r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: BE, CY, CZ, DE, FI, PT, NO, LV, FR,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PL</a:t>
            </a:r>
          </a:p>
          <a:p>
            <a:endParaRPr lang="cs-CZ" sz="2400" dirty="0" smtClean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830696"/>
              </p:ext>
            </p:extLst>
          </p:nvPr>
        </p:nvGraphicFramePr>
        <p:xfrm>
          <a:off x="683568" y="1988840"/>
          <a:ext cx="7416825" cy="11961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043"/>
                <a:gridCol w="1483043"/>
                <a:gridCol w="1483043"/>
                <a:gridCol w="1483848"/>
                <a:gridCol w="1483848"/>
              </a:tblGrid>
              <a:tr h="550946">
                <a:tc>
                  <a:txBody>
                    <a:bodyPr/>
                    <a:lstStyle/>
                    <a:p>
                      <a:pPr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Tasks in the field of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IED and REACH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only REACH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only IED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work safety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1182"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No. of participants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2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9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Ukázky otázek z dotazníku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Ukázka odpovědí z dotazníku: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začlenění některých aspektů nařízení REACH do dokumentů BREF (referenční dokument o nejlepších dostupných technikách) a BAT (nejlepší dostupné techniky)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13 ze 17 respondentů považuje začlenění jako přínos pro každodenní práci, 9 respondentů by požadovalo obecné informace, 4 detailní informace</a:t>
            </a:r>
          </a:p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v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ýhodné je mít informace v jednom dokumentu</a:t>
            </a:r>
          </a:p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n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evýhodou je již velký objem a komplexnost BREF dokumentů</a:t>
            </a:r>
          </a:p>
          <a:p>
            <a:r>
              <a:rPr lang="cs-CZ" sz="2400" dirty="0">
                <a:solidFill>
                  <a:schemeClr val="tx2"/>
                </a:solidFill>
                <a:cs typeface="Times New Roman" panose="02020603050405020304" pitchFamily="18" charset="0"/>
              </a:rPr>
              <a:t>s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pecifické informace – SVHC, CMR, povolované a omezené látky – vhodné, aby byly v dokumentech</a:t>
            </a:r>
            <a:endParaRPr lang="cs-CZ" sz="2400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-19879"/>
            <a:ext cx="9144000" cy="836712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anchor="ctr" anchorCtr="0">
            <a:normAutofit/>
          </a:bodyPr>
          <a:lstStyle/>
          <a:p>
            <a:pPr marL="268288" algn="l"/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Ukázky otázek z dotazníku</a:t>
            </a:r>
            <a:endParaRPr lang="cs-CZ" sz="3600" b="1" cap="none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" y="5995297"/>
            <a:ext cx="1667564" cy="66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0" y="5733256"/>
            <a:ext cx="9144000" cy="14401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3688" y="908720"/>
            <a:ext cx="8872808" cy="496855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Pokyny – 15 ze 17 respondentů by přivítala pokyny pro REACH a IED povolování a kontrolu</a:t>
            </a:r>
          </a:p>
          <a:p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Web </a:t>
            </a:r>
            <a:r>
              <a:rPr lang="cs-CZ" sz="2400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IMPEL by měl obsahovat informace o nejlepší praxi, pokynech různých členských států, bude nutný překlad, některé státy vyžadují, aby měly k dokumentům přístup jen orgány státní správy</a:t>
            </a:r>
          </a:p>
        </p:txBody>
      </p:sp>
    </p:spTree>
    <p:extLst>
      <p:ext uri="{BB962C8B-B14F-4D97-AF65-F5344CB8AC3E}">
        <p14:creationId xmlns:p14="http://schemas.microsoft.com/office/powerpoint/2010/main" val="3097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CIZP_sablona_s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CIZP_sablona_sablona</Template>
  <TotalTime>3434</TotalTime>
  <Words>1039</Words>
  <Application>Microsoft Office PowerPoint</Application>
  <PresentationFormat>Předvádění na obrazovce (4:3)</PresentationFormat>
  <Paragraphs>148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PPT CIZP_sablona_sablona</vt:lpstr>
      <vt:lpstr>   </vt:lpstr>
      <vt:lpstr>Úvod</vt:lpstr>
      <vt:lpstr>Základní informace o projektu</vt:lpstr>
      <vt:lpstr>Cíle projektu - 2014</vt:lpstr>
      <vt:lpstr>Dotazník</vt:lpstr>
      <vt:lpstr>Dotazník</vt:lpstr>
      <vt:lpstr>Workshop v Berlíně, 24.–26.11.2014</vt:lpstr>
      <vt:lpstr>Ukázky otázek z dotazníku</vt:lpstr>
      <vt:lpstr>Ukázky otázek z dotazníku</vt:lpstr>
      <vt:lpstr>Využití dat</vt:lpstr>
      <vt:lpstr>SVHC ROADMAP</vt:lpstr>
      <vt:lpstr>Hlavní zjištění</vt:lpstr>
      <vt:lpstr>Hlavní zjištění</vt:lpstr>
      <vt:lpstr>Doporučení</vt:lpstr>
      <vt:lpstr>Doporučení</vt:lpstr>
      <vt:lpstr>Dosažení cílů</vt:lpstr>
      <vt:lpstr>   </vt:lpstr>
    </vt:vector>
  </TitlesOfParts>
  <Company>Česká inspekce životního prostředí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Burketová Radka</dc:creator>
  <cp:lastModifiedBy>marko_martin</cp:lastModifiedBy>
  <cp:revision>127</cp:revision>
  <cp:lastPrinted>2015-01-27T14:42:45Z</cp:lastPrinted>
  <dcterms:created xsi:type="dcterms:W3CDTF">2015-02-27T12:32:44Z</dcterms:created>
  <dcterms:modified xsi:type="dcterms:W3CDTF">2015-06-04T07:13:40Z</dcterms:modified>
</cp:coreProperties>
</file>