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2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267" r:id="rId12"/>
    <p:sldId id="296" r:id="rId13"/>
    <p:sldId id="303" r:id="rId14"/>
    <p:sldId id="304" r:id="rId15"/>
    <p:sldId id="305" r:id="rId16"/>
    <p:sldId id="306" r:id="rId17"/>
    <p:sldId id="315" r:id="rId18"/>
    <p:sldId id="316" r:id="rId19"/>
    <p:sldId id="317" r:id="rId20"/>
    <p:sldId id="318" r:id="rId21"/>
    <p:sldId id="273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4" autoAdjust="0"/>
    <p:restoredTop sz="94660"/>
  </p:normalViewPr>
  <p:slideViewPr>
    <p:cSldViewPr>
      <p:cViewPr>
        <p:scale>
          <a:sx n="100" d="100"/>
          <a:sy n="100" d="100"/>
        </p:scale>
        <p:origin x="-600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5A5390FD-C1C4-423D-B926-643198192B5A}" type="presOf" srcId="{8F523809-64E2-4E10-A1FB-B05E10B8FD10}" destId="{6D92812F-F08E-4FA7-A78F-400D1181E5DD}" srcOrd="0" destOrd="0" presId="urn:microsoft.com/office/officeart/2008/layout/PictureGrid"/>
    <dgm:cxn modelId="{7D140E5B-EDEE-440C-90B4-59313D72A502}" type="presOf" srcId="{CE3F3DD9-69C0-4151-B78D-4898C9A04592}" destId="{9C48212D-8BF0-49CA-865B-CD81FA241990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7853556E-9B44-473B-898B-EDEE84CA6EBF}" type="presParOf" srcId="{6D92812F-F08E-4FA7-A78F-400D1181E5DD}" destId="{8ABE9BE6-AD54-4A42-B49C-D1D31EC5A672}" srcOrd="0" destOrd="0" presId="urn:microsoft.com/office/officeart/2008/layout/PictureGrid"/>
    <dgm:cxn modelId="{22F2B77D-4533-4D36-B1F3-2B4017E136BD}" type="presParOf" srcId="{8ABE9BE6-AD54-4A42-B49C-D1D31EC5A672}" destId="{9C48212D-8BF0-49CA-865B-CD81FA241990}" srcOrd="0" destOrd="0" presId="urn:microsoft.com/office/officeart/2008/layout/PictureGrid"/>
    <dgm:cxn modelId="{290EDEF6-BC3F-4038-83F2-153BB5339254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79382F31-0254-44F8-B62C-A4FA4BC8D6EC}" type="presOf" srcId="{CE3F3DD9-69C0-4151-B78D-4898C9A04592}" destId="{9C48212D-8BF0-49CA-865B-CD81FA241990}" srcOrd="0" destOrd="0" presId="urn:microsoft.com/office/officeart/2008/layout/PictureGrid"/>
    <dgm:cxn modelId="{1A3AF2FA-7E28-4E20-B914-A3BFC8F0762E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70A31346-277A-4FFD-BCDE-A916859ECA80}" type="presParOf" srcId="{6D92812F-F08E-4FA7-A78F-400D1181E5DD}" destId="{8ABE9BE6-AD54-4A42-B49C-D1D31EC5A672}" srcOrd="0" destOrd="0" presId="urn:microsoft.com/office/officeart/2008/layout/PictureGrid"/>
    <dgm:cxn modelId="{187D333B-418F-456C-AEB2-8228AC8BE574}" type="presParOf" srcId="{8ABE9BE6-AD54-4A42-B49C-D1D31EC5A672}" destId="{9C48212D-8BF0-49CA-865B-CD81FA241990}" srcOrd="0" destOrd="0" presId="urn:microsoft.com/office/officeart/2008/layout/PictureGrid"/>
    <dgm:cxn modelId="{B523B647-C1F1-40C4-B13B-04F4B1E1135D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Olomouc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25. 6. 2018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Podnikatel Jiří Čížek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0116"/>
            <a:ext cx="4188973" cy="31417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1" y="2313174"/>
            <a:ext cx="4211563" cy="31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Olomouc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88170"/>
              </p:ext>
            </p:extLst>
          </p:nvPr>
        </p:nvGraphicFramePr>
        <p:xfrm>
          <a:off x="2051720" y="1628800"/>
          <a:ext cx="4752528" cy="38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Olomouc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1244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</a:p>
                    <a:p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1324</a:t>
                      </a:r>
                    </a:p>
                    <a:p>
                      <a:pPr algn="r"/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  <a:p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1544</a:t>
                      </a:r>
                    </a:p>
                    <a:p>
                      <a:pPr algn="r"/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</a:p>
                    <a:p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smtClean="0">
                          <a:solidFill>
                            <a:schemeClr val="tx2"/>
                          </a:solidFill>
                        </a:rPr>
                        <a:t>1567</a:t>
                      </a:r>
                    </a:p>
                    <a:p>
                      <a:pPr algn="r"/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smtClean="0">
                          <a:solidFill>
                            <a:schemeClr val="tx2"/>
                          </a:solidFill>
                        </a:rPr>
                        <a:t>2013</a:t>
                      </a:r>
                    </a:p>
                    <a:p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smtClean="0">
                          <a:solidFill>
                            <a:schemeClr val="tx2"/>
                          </a:solidFill>
                        </a:rPr>
                        <a:t>1058</a:t>
                      </a:r>
                    </a:p>
                    <a:p>
                      <a:pPr algn="r"/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Olomouc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7365"/>
              </p:ext>
            </p:extLst>
          </p:nvPr>
        </p:nvGraphicFramePr>
        <p:xfrm>
          <a:off x="1547664" y="1484784"/>
          <a:ext cx="5688632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8 829 645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239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8 099 420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232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8 010 404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8 385 865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7 448 551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Olomouc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 Tršice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pokuta 1 762 125 Kč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 od února 2015 do března 2016 odebrala celkem 70 485 m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podzemních vod bez platného povolení k nakládání s vodami.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stanovení výše sankce výpočtem byla použita nejnižší sazba dle vodního zákona, tedy 25 Kč/m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nedovoleně odebraných podzemních vod (maximální je 70 Kč/m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 se odvolala, rozhodnutí ČIŽP bylo potvrzeno MŽP v říjnu 2017.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8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Olomouc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PRECHEZA a.s. – pokuta 500 000 Kč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Provozovatel zařízení na výrobu kyseliny sírové nedodržel při jejím provozu 28. 10. 2014 podmínku integrovaného povolení „Nájezd výrobny kyseliny sírové do provozu po dlouhodobé odstávce vždy v dostatečném časovém předstihu (1 den) oznámit ČIŽP a orgánům obce“.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Provozovatel nájezd výroby oznámil 3 hodiny před samotným zapálením síry.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Porušení zákona o integrované prevenci.</a:t>
            </a:r>
          </a:p>
        </p:txBody>
      </p:sp>
    </p:spTree>
    <p:extLst>
      <p:ext uri="{BB962C8B-B14F-4D97-AF65-F5344CB8AC3E}">
        <p14:creationId xmlns:p14="http://schemas.microsoft.com/office/powerpoint/2010/main" val="293316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Olomouc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07524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VEPASPOL OLOMOUC, a.s. – pokuta 350 000 Kč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Provozovatel výkrmny jatečných prasat v obci Paseka 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Šternbersku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odebral v roce 2015 celkem 11 339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podzemních vod nad rámec povolení vydaného Krajským úřadem Olomouckého kraje.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Neprováděl analýzy odpadních vod vypouštěných ze septiku. Došlo k překračování limitů pro nerozpuštěné látky.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Porušení zákona o integrované prevenci.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odvolala, MŽP rozhodnutí ČIŽP v plné výši potvrdilo.</a:t>
            </a:r>
          </a:p>
        </p:txBody>
      </p:sp>
    </p:spTree>
    <p:extLst>
      <p:ext uri="{BB962C8B-B14F-4D97-AF65-F5344CB8AC3E}">
        <p14:creationId xmlns:p14="http://schemas.microsoft.com/office/powerpoint/2010/main" val="420247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Olomouc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075240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Morava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 – pokuta 180 000 Kč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Výrobce dřevěných podlah bez povolení v Uničově provozoval zařízení na průmyslové zpracování dřeva.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svém dalším zařízení – kotelně na spalování biopaliva v Lužici u Šternberka – trojnásobně překračoval limit pro tuhé znečišťující látky.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Porušení zákona o ochraně ovzduší.</a:t>
            </a:r>
          </a:p>
        </p:txBody>
      </p:sp>
    </p:spTree>
    <p:extLst>
      <p:ext uri="{BB962C8B-B14F-4D97-AF65-F5344CB8AC3E}">
        <p14:creationId xmlns:p14="http://schemas.microsoft.com/office/powerpoint/2010/main" val="7162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066781"/>
              </p:ext>
            </p:extLst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Olomouckého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57758"/>
              </p:ext>
            </p:extLst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24196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40835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7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LAGRON s.r.o.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7359"/>
            <a:ext cx="2232247" cy="3962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28299"/>
            <a:ext cx="2242984" cy="39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Jiří Čížek - 1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Kč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nedostatečnou péči o nabyté lesní hospodářské pozemky v Holčovicích na Bruntálsku.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nechal mladý les poškozovat zvěří. Oplocení bylo naprosto nedostatečné. Místa průchozí pro zvěř nebyla včas vyhledávána a opravována.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tak zavinil vznik holin o výměře cca 8 hektarů.</a:t>
            </a:r>
            <a:endParaRPr 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86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900</Words>
  <Application>Microsoft Office PowerPoint</Application>
  <PresentationFormat>Předvádění na obrazovce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Výsledky činnosti ČIŽP za rok 2017</vt:lpstr>
      <vt:lpstr>Činnost ČIŽP v roce 2017, plán pro rok 2017,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Činnost OI Olomouc – počty kontrol</vt:lpstr>
      <vt:lpstr>Činnost OI Olomouc – počty a výše pokut</vt:lpstr>
      <vt:lpstr>Činnost OI Olomouc – nejvyšší pokuty</vt:lpstr>
      <vt:lpstr>Činnost OI Olomouc – nejvyšší pokuty</vt:lpstr>
      <vt:lpstr>Činnost OI Olomouc – nejvyšší pokuty</vt:lpstr>
      <vt:lpstr>Činnost OI Olomouc – nejvyšší pokuty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Nastoupilová Radka </cp:lastModifiedBy>
  <cp:revision>132</cp:revision>
  <cp:lastPrinted>2018-04-17T09:36:51Z</cp:lastPrinted>
  <dcterms:created xsi:type="dcterms:W3CDTF">2016-12-06T12:06:40Z</dcterms:created>
  <dcterms:modified xsi:type="dcterms:W3CDTF">2018-06-22T16:18:38Z</dcterms:modified>
</cp:coreProperties>
</file>