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2" r:id="rId3"/>
    <p:sldId id="263" r:id="rId4"/>
    <p:sldId id="261" r:id="rId5"/>
    <p:sldId id="281" r:id="rId6"/>
    <p:sldId id="306" r:id="rId7"/>
    <p:sldId id="309" r:id="rId8"/>
    <p:sldId id="267" r:id="rId9"/>
    <p:sldId id="268" r:id="rId10"/>
    <p:sldId id="269" r:id="rId11"/>
    <p:sldId id="310" r:id="rId12"/>
    <p:sldId id="311" r:id="rId13"/>
    <p:sldId id="301" r:id="rId14"/>
    <p:sldId id="302" r:id="rId15"/>
    <p:sldId id="313" r:id="rId16"/>
    <p:sldId id="314" r:id="rId17"/>
    <p:sldId id="305" r:id="rId18"/>
    <p:sldId id="315" r:id="rId19"/>
    <p:sldId id="316" r:id="rId20"/>
    <p:sldId id="317" r:id="rId21"/>
    <p:sldId id="273" r:id="rId2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0" autoAdjust="0"/>
    <p:restoredTop sz="94660"/>
  </p:normalViewPr>
  <p:slideViewPr>
    <p:cSldViewPr>
      <p:cViewPr varScale="1">
        <p:scale>
          <a:sx n="110" d="100"/>
          <a:sy n="110" d="100"/>
        </p:scale>
        <p:origin x="19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64D09-E53A-4EBF-8519-AAE7E92D5DE0}" type="datetimeFigureOut">
              <a:rPr lang="cs-CZ" smtClean="0"/>
              <a:t>29. 4. 2019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44457-7B81-46D9-82B8-388EAA4E0FB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3532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58EFF-04AB-4B9F-877B-7D04C3A94014}" type="datetimeFigureOut">
              <a:rPr lang="cs-CZ" smtClean="0"/>
              <a:t>29. 4. 2019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5D78C-B1DA-49DD-8B93-57AC532BFA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591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5D78C-B1DA-49DD-8B93-57AC532BFA18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9028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9848"/>
            <a:ext cx="9144000" cy="66858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1916832"/>
            <a:ext cx="7772400" cy="1470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7301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autora</a:t>
            </a:r>
          </a:p>
          <a:p>
            <a:r>
              <a:rPr lang="cs-CZ" dirty="0"/>
              <a:t>1. 1. 2017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29. 4. 2019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A1879D-9C3B-4F0E-9BC0-20627C24E10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3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29. 4. 2019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9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29. 4. 2019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29. 4. 2019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596336" y="6237312"/>
            <a:ext cx="1090464" cy="365125"/>
          </a:xfrm>
          <a:prstGeom prst="rect">
            <a:avLst/>
          </a:prstGeom>
        </p:spPr>
        <p:txBody>
          <a:bodyPr/>
          <a:lstStyle/>
          <a:p>
            <a:pPr algn="r"/>
            <a:fld id="{7CA1879D-9C3B-4F0E-9BC0-20627C24E104}" type="slidenum">
              <a:rPr lang="cs-CZ" smtClean="0"/>
              <a:pPr algn="r"/>
              <a:t>‹#›</a:t>
            </a:fld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4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29. 4. 2019</a:t>
            </a:fld>
            <a:endParaRPr lang="cs-CZ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1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29. 4. 2019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8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29. 4. 2019</a:t>
            </a:fld>
            <a:endParaRPr lang="cs-CZ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7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29. 4. 2019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9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1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29. 4. 2019</a:t>
            </a:fld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4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29. 4. 2019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6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29. 4. 2019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7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0808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9144000" cy="66858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82551"/>
          </a:xfrm>
        </p:spPr>
        <p:txBody>
          <a:bodyPr>
            <a:norm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Výsledky činnosti ČIŽP za rok 2018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368152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29.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2019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5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Praha </a:t>
            </a:r>
            <a:r>
              <a:rPr lang="cs-CZ" altLang="cs-CZ" sz="3200" dirty="0">
                <a:solidFill>
                  <a:schemeClr val="tx1"/>
                </a:solidFill>
              </a:rPr>
              <a:t>– počty a výše pokut</a:t>
            </a:r>
            <a:endParaRPr lang="cs-CZ" sz="3200" dirty="0">
              <a:solidFill>
                <a:schemeClr val="tx1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900090"/>
              </p:ext>
            </p:extLst>
          </p:nvPr>
        </p:nvGraphicFramePr>
        <p:xfrm>
          <a:off x="1547664" y="1556792"/>
          <a:ext cx="5688632" cy="4149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158">
                  <a:extLst>
                    <a:ext uri="{9D8B030D-6E8A-4147-A177-3AD203B41FA5}">
                      <a16:colId xmlns:a16="http://schemas.microsoft.com/office/drawing/2014/main" val="2793591290"/>
                    </a:ext>
                  </a:extLst>
                </a:gridCol>
                <a:gridCol w="1372383">
                  <a:extLst>
                    <a:ext uri="{9D8B030D-6E8A-4147-A177-3AD203B41FA5}">
                      <a16:colId xmlns:a16="http://schemas.microsoft.com/office/drawing/2014/main" val="3982066964"/>
                    </a:ext>
                  </a:extLst>
                </a:gridCol>
                <a:gridCol w="1471933">
                  <a:extLst>
                    <a:ext uri="{9D8B030D-6E8A-4147-A177-3AD203B41FA5}">
                      <a16:colId xmlns:a16="http://schemas.microsoft.com/office/drawing/2014/main" val="3284438363"/>
                    </a:ext>
                  </a:extLst>
                </a:gridCol>
                <a:gridCol w="1422158">
                  <a:extLst>
                    <a:ext uri="{9D8B030D-6E8A-4147-A177-3AD203B41FA5}">
                      <a16:colId xmlns:a16="http://schemas.microsoft.com/office/drawing/2014/main" val="2645432643"/>
                    </a:ext>
                  </a:extLst>
                </a:gridCol>
              </a:tblGrid>
              <a:tr h="476936">
                <a:tc rowSpan="2"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Rok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Počet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Výše</a:t>
                      </a:r>
                      <a:r>
                        <a:rPr lang="cs-CZ" sz="1400" baseline="0" dirty="0" smtClean="0">
                          <a:solidFill>
                            <a:schemeClr val="bg1"/>
                          </a:solidFill>
                        </a:rPr>
                        <a:t> (Kč)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238661"/>
                  </a:ext>
                </a:extLst>
              </a:tr>
              <a:tr h="810791">
                <a:tc vMerge="1">
                  <a:txBody>
                    <a:bodyPr/>
                    <a:lstStyle/>
                    <a:p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vydaných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  <a:r>
                        <a:rPr lang="cs-CZ" sz="1400" baseline="0" dirty="0" smtClean="0">
                          <a:solidFill>
                            <a:schemeClr val="bg1"/>
                          </a:solidFill>
                        </a:rPr>
                        <a:t> právní moci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323</a:t>
                      </a:r>
                      <a:endParaRPr lang="cs-CZ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271</a:t>
                      </a:r>
                      <a:endParaRPr lang="cs-CZ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25 521 820</a:t>
                      </a:r>
                      <a:endParaRPr lang="cs-CZ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853835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336</a:t>
                      </a:r>
                      <a:endParaRPr lang="cs-CZ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280</a:t>
                      </a:r>
                      <a:endParaRPr lang="cs-CZ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27 262 395</a:t>
                      </a:r>
                      <a:endParaRPr lang="cs-CZ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354</a:t>
                      </a:r>
                      <a:endParaRPr lang="cs-CZ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329</a:t>
                      </a:r>
                      <a:endParaRPr lang="cs-CZ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23 512 095</a:t>
                      </a:r>
                      <a:endParaRPr lang="cs-CZ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322779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299</a:t>
                      </a:r>
                      <a:endParaRPr lang="cs-CZ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281</a:t>
                      </a:r>
                      <a:endParaRPr lang="cs-CZ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19 792 500</a:t>
                      </a:r>
                      <a:endParaRPr lang="cs-CZ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257</a:t>
                      </a:r>
                      <a:endParaRPr lang="cs-CZ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268</a:t>
                      </a:r>
                      <a:endParaRPr lang="cs-CZ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20 714 875</a:t>
                      </a:r>
                      <a:endParaRPr lang="cs-CZ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208</a:t>
                      </a:r>
                      <a:endParaRPr lang="cs-CZ" sz="2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210</a:t>
                      </a:r>
                      <a:endParaRPr lang="cs-CZ" sz="2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16 660 900</a:t>
                      </a:r>
                      <a:endParaRPr lang="cs-CZ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59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800" dirty="0">
                <a:cs typeface="Times New Roman" pitchFamily="18" charset="0"/>
              </a:rPr>
              <a:t>Nejvyšší pokuty za rok </a:t>
            </a:r>
            <a:r>
              <a:rPr lang="cs-CZ" altLang="cs-CZ" sz="3800" dirty="0" smtClean="0">
                <a:cs typeface="Times New Roman" pitchFamily="18" charset="0"/>
              </a:rPr>
              <a:t>2018 -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AVE CZ odpadové hospodářství s.r.o. – 1 </a:t>
            </a:r>
            <a:r>
              <a:rPr lang="cs-CZ" altLang="cs-CZ" b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00 000 Kč</a:t>
            </a: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Provozovatel skládky odpadů Mšeno na Mělnicku uvedl za roky 2014 a 2015 nepravdivé údaje v hlášení o produkci a nakládání s odpady – nepravdivě za toto období vykázal 24 739 tun odpadů.</a:t>
            </a: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Dále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neodvedl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27 502 tun odpadů uložených do skládky v letech 2014, 2015 a části roku 2016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odpovídající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finanční rezervu stanovenou odpadovým zákonem na budoucí rekultivaci.</a:t>
            </a:r>
          </a:p>
          <a:p>
            <a:pPr marL="0" indent="0">
              <a:buNone/>
            </a:pPr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89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800" dirty="0">
                <a:cs typeface="Times New Roman" pitchFamily="18" charset="0"/>
              </a:rPr>
              <a:t>Nejvyšší pokuty za rok </a:t>
            </a:r>
            <a:r>
              <a:rPr lang="cs-CZ" altLang="cs-CZ" sz="3800" dirty="0" smtClean="0">
                <a:cs typeface="Times New Roman" pitchFamily="18" charset="0"/>
              </a:rPr>
              <a:t>2018 -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AVE CZ odpadové hospodářství s.r.o. – 1 </a:t>
            </a:r>
            <a:r>
              <a:rPr lang="cs-CZ" altLang="cs-CZ" b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00 000 Kč</a:t>
            </a: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Provozovatel skládky odpadů Hořovice na Berounsku uvedl za roky 2014, 2015, 2016 nepravdivé údaje v hlášení o produkci a nakládání s odpady – nepravdivě za toto období vykázal bezmála 35 tisíc tun odpadů.</a:t>
            </a: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Dále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 rok 2015 a část roku 2016 neodvedl za 13 304 tun odpadů uložených do skládky odpovídající finanční rezervu stanovenou odpadovým zákonem na budoucí rekultivaci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11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Praha – </a:t>
            </a:r>
            <a:r>
              <a:rPr lang="cs-CZ" altLang="cs-CZ" sz="3200" dirty="0"/>
              <a:t>nejvyšší pokuty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/>
          </a:bodyPr>
          <a:lstStyle/>
          <a:p>
            <a:r>
              <a:rPr lang="cs-CZ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EKOMEX s.r.o. – </a:t>
            </a:r>
            <a:r>
              <a:rPr lang="cs-CZ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800 000 Kč</a:t>
            </a: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okuta 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porušení zákona o </a:t>
            </a: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odpadech, 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kdy v odvolacím řízení MŽP rozhodnutí ČIŽP potvrdilo. Nabytí právní moci 14. září 2018</a:t>
            </a: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Předmětem 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činnosti </a:t>
            </a: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společnosti 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byl sběr a výkup odpadů, a to včetně mobilního sběru. Inspekce zjistila, že k těmto předáním odpadů byla zapojenými subjekty vytvářena smyšlená odpadová dokumentace, sloužící k zastření skutečného nakládání s odpady. </a:t>
            </a: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Viz </a:t>
            </a:r>
            <a:r>
              <a:rPr lang="cs-CZ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Kalibo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s.r.o</a:t>
            </a: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78578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Praha – </a:t>
            </a:r>
            <a:r>
              <a:rPr lang="cs-CZ" altLang="cs-CZ" sz="3200" dirty="0"/>
              <a:t>nejvyšší pokuty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31224" cy="4525963"/>
          </a:xfrm>
        </p:spPr>
        <p:txBody>
          <a:bodyPr>
            <a:normAutofit/>
          </a:bodyPr>
          <a:lstStyle/>
          <a:p>
            <a:r>
              <a:rPr lang="cs-CZ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A.P.E. s.r.o. – </a:t>
            </a:r>
            <a:r>
              <a:rPr lang="cs-CZ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500 000 Kč</a:t>
            </a:r>
          </a:p>
          <a:p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Pokuta 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porušení zákona o </a:t>
            </a: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odpadech, 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kdy v odvolacím řízení MŽP rozhodnutí ČIŽP potvrdilo. Nabytí právní moci 19. prosince 2018</a:t>
            </a: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Předmětem 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činnosti </a:t>
            </a: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společnosti 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byl sběr a výkup odpadů, a to včetně mobilního sběru. Inspekce zjistila, že k těmto předáním odpadů byla zapojenými subjekty vytvářena smyšlená odpadová dokumentace, sloužící k zastření skutečného nakládání s odpady</a:t>
            </a: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Viz </a:t>
            </a:r>
            <a:r>
              <a:rPr lang="cs-CZ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Kalibo</a:t>
            </a: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s.r.o</a:t>
            </a: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2400" dirty="0" smtClean="0"/>
          </a:p>
          <a:p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030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Praha – nejvyšší pokuty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Pražské vodovody a kanalizace, a.s</a:t>
            </a:r>
            <a:r>
              <a:rPr lang="cs-CZ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400 000 Kč</a:t>
            </a:r>
          </a:p>
          <a:p>
            <a:r>
              <a:rPr lang="cs-CZ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Pokuta uložena za porušení zákona na ochranu ovzduší.</a:t>
            </a:r>
          </a:p>
          <a:p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rovozovatel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stacionárního </a:t>
            </a:r>
            <a:r>
              <a:rPr lang="cs-CZ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zdroje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Kalové hospodářství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Drasty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Ústřední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čistírny odpadních vod Praha provozoval stacionární zdroj bez platného </a:t>
            </a:r>
            <a:r>
              <a:rPr lang="cs-CZ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povolení. V současné době je věc u soudu.</a:t>
            </a:r>
            <a:endParaRPr lang="cs-CZ" altLang="cs-CZ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91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Praha – pozitivní informace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cs-CZ" altLang="cs-CZ" sz="2700" b="1" dirty="0">
                <a:latin typeface="Times New Roman" pitchFamily="18" charset="0"/>
                <a:cs typeface="Times New Roman" pitchFamily="18" charset="0"/>
              </a:rPr>
              <a:t>Zprovoznění Nové vodní linky – ÚČOV Praha</a:t>
            </a:r>
          </a:p>
          <a:p>
            <a:r>
              <a:rPr lang="cs-CZ" sz="2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ČIŽP OI Praha vydala rozhodnutí o nápravném opatření pro Hlavní město Prahu v roce 2012 – zajistit plnění zákonných požadavků na kvalitu vypouštěných odpadních vod danou nařízením vlády č. 61/2003 Sb.</a:t>
            </a:r>
          </a:p>
          <a:p>
            <a:r>
              <a:rPr lang="cs-CZ" sz="2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Inspektoři OI Praha se vyjadřovali k projektu, zúčastňovali se kontrolních dnů stavby.</a:t>
            </a:r>
          </a:p>
          <a:p>
            <a:r>
              <a:rPr lang="cs-CZ" sz="2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září roku 2018 byla Nová vodní linka uvedena do zkušebního provozu.</a:t>
            </a:r>
          </a:p>
        </p:txBody>
      </p:sp>
    </p:spTree>
    <p:extLst>
      <p:ext uri="{BB962C8B-B14F-4D97-AF65-F5344CB8AC3E}">
        <p14:creationId xmlns:p14="http://schemas.microsoft.com/office/powerpoint/2010/main" val="53607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94122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Praha </a:t>
            </a:r>
            <a:r>
              <a:rPr lang="cs-CZ" altLang="cs-CZ" sz="3200" dirty="0">
                <a:solidFill>
                  <a:schemeClr val="tx1"/>
                </a:solidFill>
              </a:rPr>
              <a:t>– pozitivní informace</a:t>
            </a:r>
            <a:endParaRPr lang="cs-CZ" sz="3200" dirty="0">
              <a:solidFill>
                <a:schemeClr val="tx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3138349" cy="2137737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1916832"/>
            <a:ext cx="388843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4085763"/>
            <a:ext cx="3600400" cy="175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03548" y="931531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Zprovoznění Nové vodní linky – ÚČOV Praha (foto zdroj: Praha.eu)</a:t>
            </a:r>
            <a:endParaRPr lang="cs-CZ" altLang="cs-CZ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09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CITES v roce 2018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5112569"/>
          </a:xfrm>
        </p:spPr>
        <p:txBody>
          <a:bodyPr>
            <a:noAutofit/>
          </a:bodyPr>
          <a:lstStyle/>
          <a:p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Inspektoři provedli </a:t>
            </a:r>
            <a:r>
              <a:rPr lang="cs-CZ" altLang="cs-CZ" sz="2300" b="1" dirty="0" smtClean="0">
                <a:latin typeface="Times New Roman" pitchFamily="18" charset="0"/>
                <a:cs typeface="Times New Roman" pitchFamily="18" charset="0"/>
              </a:rPr>
              <a:t>593 kontrol</a:t>
            </a:r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300" dirty="0">
                <a:latin typeface="Times New Roman" pitchFamily="18" charset="0"/>
                <a:cs typeface="Times New Roman" pitchFamily="18" charset="0"/>
              </a:rPr>
              <a:t>podle zákona o obchodování s ohroženými druhy rostlin a živočichů (CITES</a:t>
            </a:r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cs-CZ" altLang="cs-CZ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300" b="1" dirty="0" smtClean="0">
                <a:latin typeface="Times New Roman" pitchFamily="18" charset="0"/>
                <a:cs typeface="Times New Roman" pitchFamily="18" charset="0"/>
              </a:rPr>
              <a:t>206 </a:t>
            </a:r>
            <a:r>
              <a:rPr lang="cs-CZ" altLang="cs-CZ" sz="2300" dirty="0">
                <a:latin typeface="Times New Roman" pitchFamily="18" charset="0"/>
                <a:cs typeface="Times New Roman" pitchFamily="18" charset="0"/>
              </a:rPr>
              <a:t>pokutových řízení, uloženy pokuty ve výši </a:t>
            </a:r>
            <a:r>
              <a:rPr lang="cs-CZ" altLang="cs-CZ" sz="2300" b="1" dirty="0" smtClean="0">
                <a:latin typeface="Times New Roman" pitchFamily="18" charset="0"/>
                <a:cs typeface="Times New Roman" pitchFamily="18" charset="0"/>
              </a:rPr>
              <a:t>649 400</a:t>
            </a:r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300" b="1" dirty="0">
                <a:latin typeface="Times New Roman" pitchFamily="18" charset="0"/>
                <a:cs typeface="Times New Roman" pitchFamily="18" charset="0"/>
              </a:rPr>
              <a:t>korun</a:t>
            </a:r>
            <a:r>
              <a:rPr lang="cs-CZ" altLang="cs-CZ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altLang="cs-CZ" sz="2300" dirty="0">
                <a:latin typeface="Times New Roman" pitchFamily="18" charset="0"/>
                <a:cs typeface="Times New Roman" pitchFamily="18" charset="0"/>
              </a:rPr>
              <a:t>Zabaveno bylo </a:t>
            </a:r>
            <a:r>
              <a:rPr lang="cs-CZ" altLang="cs-CZ" sz="2300" b="1" dirty="0" smtClean="0">
                <a:latin typeface="Times New Roman" pitchFamily="18" charset="0"/>
                <a:cs typeface="Times New Roman" pitchFamily="18" charset="0"/>
              </a:rPr>
              <a:t>163</a:t>
            </a:r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300" b="1" dirty="0">
                <a:latin typeface="Times New Roman" pitchFamily="18" charset="0"/>
                <a:cs typeface="Times New Roman" pitchFamily="18" charset="0"/>
              </a:rPr>
              <a:t>živých</a:t>
            </a:r>
            <a:r>
              <a:rPr lang="cs-CZ" altLang="cs-CZ" sz="2300" dirty="0">
                <a:latin typeface="Times New Roman" pitchFamily="18" charset="0"/>
                <a:cs typeface="Times New Roman" pitchFamily="18" charset="0"/>
              </a:rPr>
              <a:t> exemplářů ohrožených živočichů a rostlin a </a:t>
            </a:r>
            <a:r>
              <a:rPr lang="cs-CZ" altLang="cs-CZ" sz="2300" b="1" dirty="0" smtClean="0">
                <a:latin typeface="Times New Roman" pitchFamily="18" charset="0"/>
                <a:cs typeface="Times New Roman" pitchFamily="18" charset="0"/>
              </a:rPr>
              <a:t>2045</a:t>
            </a:r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300" b="1" dirty="0">
                <a:latin typeface="Times New Roman" pitchFamily="18" charset="0"/>
                <a:cs typeface="Times New Roman" pitchFamily="18" charset="0"/>
              </a:rPr>
              <a:t>neživých</a:t>
            </a:r>
            <a:r>
              <a:rPr lang="cs-CZ" altLang="cs-CZ" sz="2300" dirty="0">
                <a:latin typeface="Times New Roman" pitchFamily="18" charset="0"/>
                <a:cs typeface="Times New Roman" pitchFamily="18" charset="0"/>
              </a:rPr>
              <a:t> exemplářů (výrobky).</a:t>
            </a:r>
          </a:p>
          <a:p>
            <a:r>
              <a:rPr lang="cs-CZ" altLang="cs-CZ" sz="2300" dirty="0">
                <a:latin typeface="Times New Roman" pitchFamily="18" charset="0"/>
                <a:cs typeface="Times New Roman" pitchFamily="18" charset="0"/>
              </a:rPr>
              <a:t>Nejvíce zásilek s živočichy, rostlinami a produkty z nich pochází z Asie</a:t>
            </a:r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Složkový úkol 2018 – kontroly vzácných druhů papoušků, celkem cca 60 kontrol, z toho přibližně 40 se již uskutečnilo, zbytek letos.</a:t>
            </a:r>
            <a:endParaRPr lang="cs-CZ" altLang="cs-CZ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Nejvýznamnější akce: </a:t>
            </a:r>
            <a:r>
              <a:rPr lang="cs-CZ" altLang="cs-CZ" sz="2300" b="1" dirty="0" smtClean="0">
                <a:latin typeface="Times New Roman" pitchFamily="18" charset="0"/>
                <a:cs typeface="Times New Roman" pitchFamily="18" charset="0"/>
              </a:rPr>
              <a:t>operace </a:t>
            </a:r>
            <a:r>
              <a:rPr lang="cs-CZ" altLang="cs-CZ" sz="2300" b="1" dirty="0" err="1" smtClean="0">
                <a:latin typeface="Times New Roman" pitchFamily="18" charset="0"/>
                <a:cs typeface="Times New Roman" pitchFamily="18" charset="0"/>
              </a:rPr>
              <a:t>Trophy</a:t>
            </a:r>
            <a:r>
              <a:rPr lang="cs-CZ" altLang="cs-CZ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ve spolupráci s Celní správou a Policií ČR</a:t>
            </a:r>
          </a:p>
        </p:txBody>
      </p:sp>
    </p:spTree>
    <p:extLst>
      <p:ext uri="{BB962C8B-B14F-4D97-AF65-F5344CB8AC3E}">
        <p14:creationId xmlns:p14="http://schemas.microsoft.com/office/powerpoint/2010/main" val="137959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CITES v roce 2018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68052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Duben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ČIŽP zabavila 88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korejských kosmetických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přípravků s obsahem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orchidejí a aloe.</a:t>
            </a:r>
          </a:p>
          <a:p>
            <a:pPr marL="0" lvl="0" indent="0">
              <a:buNone/>
            </a:pP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Červen</a:t>
            </a:r>
            <a:endParaRPr lang="cs-CZ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ČIŽP zabavila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 balení </a:t>
            </a:r>
            <a:r>
              <a:rPr lang="cs-CZ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sahlepu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nápoje obsahujícího orchideje.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Červenec</a:t>
            </a:r>
          </a:p>
          <a:p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ČIŽP se podílela na akci </a:t>
            </a:r>
            <a:r>
              <a:rPr lang="cs-CZ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Trophy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kde s orgány činnými v trestním řízení rozkryla nelegální nakládání s tygry a jinými ohroženými druhy zvířat. 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Listopad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ČIŽP zabavila na Letišti V.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Havla Praha šupiny chráněné ryby </a:t>
            </a:r>
            <a:r>
              <a:rPr lang="cs-CZ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arapaimy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velké. Ta patří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mezi největší sladkovodní ryby. Dorůstá délky až přes tři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metry.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Žije ve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vodách Amazonky a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jejích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přítoků.</a:t>
            </a:r>
          </a:p>
          <a:p>
            <a:pPr marL="0" indent="0"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Průběžně během celého roku:</a:t>
            </a:r>
          </a:p>
          <a:p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Tradiční asijská medicína s obsahem chráněných rostlin i živočichů</a:t>
            </a:r>
          </a:p>
          <a:p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Tvrdé korály dovezené jako suvenýry z moře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18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defRPr/>
            </a:pP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Činnost ČIŽP v roce 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2018, plán pro rok 2019, 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shrnutí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Celkové 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počty kontrol a pokut v roce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cs-CZ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Nejvyšší uložené pokuty v roce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– TOP10</a:t>
            </a:r>
          </a:p>
          <a:p>
            <a:pPr>
              <a:defRPr/>
            </a:pP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Počty 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kontrol, počty pokut a jejich výše za rok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celorepublikově, v rámci Prahy a Středočeského kraje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nejzávažnější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případy</a:t>
            </a:r>
          </a:p>
          <a:p>
            <a:pPr>
              <a:defRPr/>
            </a:pP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CITES – „exkluzivní záchyty“ v roce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1416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CITES v roce 2018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39248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Operace </a:t>
            </a:r>
            <a:r>
              <a:rPr lang="cs-CZ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Trophy</a:t>
            </a:r>
            <a:endParaRPr lang="cs-CZ" sz="2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postupné </a:t>
            </a:r>
            <a:r>
              <a:rPr lang="cs-CZ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rozkrývání </a:t>
            </a:r>
            <a:r>
              <a:rPr lang="cs-CZ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činnosti  </a:t>
            </a:r>
            <a:r>
              <a:rPr lang="cs-CZ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organizované </a:t>
            </a:r>
            <a:r>
              <a:rPr lang="cs-CZ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skupiny zabývající se zabíjením tygrů a výrobou tygřích produktů v ČR</a:t>
            </a:r>
          </a:p>
          <a:p>
            <a:r>
              <a:rPr lang="cs-CZ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realizace 16.7.2018</a:t>
            </a:r>
          </a:p>
          <a:p>
            <a:r>
              <a:rPr lang="cs-CZ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Inspektoři ČIŽP – odborná asistence, 			        zpracování odborného vyjádření </a:t>
            </a:r>
            <a:endParaRPr lang="cs-CZ" sz="21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9" r="6696"/>
          <a:stretch/>
        </p:blipFill>
        <p:spPr>
          <a:xfrm>
            <a:off x="5580112" y="2564904"/>
            <a:ext cx="1911883" cy="3429000"/>
          </a:xfrm>
          <a:prstGeom prst="rect">
            <a:avLst/>
          </a:prstGeo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645691"/>
            <a:ext cx="3130950" cy="234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8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392489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endParaRPr lang="cs-CZ" altLang="cs-CZ" b="1" dirty="0" smtClean="0"/>
          </a:p>
          <a:p>
            <a:pPr marL="0" indent="0" algn="r">
              <a:buNone/>
            </a:pPr>
            <a:endParaRPr lang="cs-CZ" altLang="cs-CZ" b="1" dirty="0"/>
          </a:p>
          <a:p>
            <a:pPr marL="0" indent="0" algn="r">
              <a:buNone/>
            </a:pPr>
            <a:r>
              <a:rPr lang="cs-CZ" altLang="cs-CZ" b="1" dirty="0" smtClean="0"/>
              <a:t>Děkujeme </a:t>
            </a:r>
            <a:r>
              <a:rPr lang="cs-CZ" altLang="cs-CZ" b="1" dirty="0"/>
              <a:t>vám za </a:t>
            </a:r>
            <a:r>
              <a:rPr lang="cs-CZ" altLang="cs-CZ" b="1" dirty="0" smtClean="0"/>
              <a:t>pozornost.</a:t>
            </a:r>
          </a:p>
          <a:p>
            <a:pPr marL="0" indent="0" algn="r">
              <a:buNone/>
            </a:pPr>
            <a:endParaRPr lang="cs-CZ" altLang="cs-CZ" b="1" dirty="0" smtClean="0"/>
          </a:p>
          <a:p>
            <a:pPr marL="0" indent="0" algn="r">
              <a:buNone/>
            </a:pPr>
            <a:r>
              <a:rPr lang="cs-CZ" altLang="cs-CZ" b="1" dirty="0" smtClean="0"/>
              <a:t>www.cizp.cz</a:t>
            </a: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39913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Kontroly v roce 2018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20000"/>
          </a:bodyPr>
          <a:lstStyle/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ČIŽP provedla loni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celkem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16 572 kontrol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- ve srovnání s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rokem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2017 nárůst o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708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Na jednoho inspektora připadlo v průměru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b="1" dirty="0">
                <a:latin typeface="Times New Roman" pitchFamily="18" charset="0"/>
                <a:cs typeface="Times New Roman" pitchFamily="18" charset="0"/>
              </a:rPr>
              <a:t>kontrol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(stejně jako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v roce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2017).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Celkem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uděleny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pokuty v právní moci ve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výši přes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 100 milionů Kč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- o cca 12,7 mil. méně než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v roce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2017.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Počet rozhodnutí o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opatření k nápravě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 právní moci – 229 (v roce 2017 – 252) a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pravomocně uložených návrhů k zastavení nebo omezení činnosti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- celkem 38 rozhodnutí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(v roce 2017 – 22).</a:t>
            </a:r>
          </a:p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Plán pro rok 2019 -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provést cca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16 tisíc kontrol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- s přehledem splněn.</a:t>
            </a:r>
          </a:p>
          <a:p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64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Pokuty za rok 2018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ČIŽP uložila vloni celkem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2547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pravomocných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pokut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(v roce 2017 – 2655).</a:t>
            </a:r>
            <a:endParaRPr lang="cs-CZ" altLang="cs-CZ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Celková výše uložených pokut v právní moci činila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100 274 621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korun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(2017 - 113 051 685).</a:t>
            </a:r>
            <a:endParaRPr lang="cs-CZ" altLang="cs-CZ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Oproti roku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klesla celková výše pokut o zhruba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milionů korun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(trend větší kázně provozovatelů).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Nejvíce pokut padlo za odpady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855)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což je několikaletý trend.</a:t>
            </a:r>
          </a:p>
        </p:txBody>
      </p:sp>
    </p:spTree>
    <p:extLst>
      <p:ext uri="{BB962C8B-B14F-4D97-AF65-F5344CB8AC3E}">
        <p14:creationId xmlns:p14="http://schemas.microsoft.com/office/powerpoint/2010/main" val="19570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800" dirty="0" smtClean="0"/>
              <a:t>Nejvyšší pokuty za rok 2018 -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Kalibo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s.r.o. - 5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Kč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Firma převzala velké množství (7708 tun) odpadů, aniž by byla k převzetí odpadů oprávněna.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Jednalo se celkem o 111 druhů odpadů kategorií nebezpečný a ostatní. Například louhy, strusky, kaly z fosfátování, kaly čištění komunálních odpadních vod…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Není jasné, co se s přijatými odpady skutečně stalo.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Společnosti byla také uložena pokuta 300 tisíc korun za nesoučinnost.</a:t>
            </a:r>
          </a:p>
          <a:p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31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800" dirty="0">
                <a:cs typeface="Times New Roman" pitchFamily="18" charset="0"/>
              </a:rPr>
              <a:t>Nejvyšší pokuty za rok </a:t>
            </a:r>
            <a:r>
              <a:rPr lang="cs-CZ" altLang="cs-CZ" sz="3800" dirty="0" smtClean="0">
                <a:cs typeface="Times New Roman" pitchFamily="18" charset="0"/>
              </a:rPr>
              <a:t>2018 -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Lesy ČR – 3 500 000 Kč</a:t>
            </a: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Pokuta za to, že Lesy ČR neprováděly včasná a dostatečná opatření proti šíření  kalamitních škůdců – kůrovců. </a:t>
            </a:r>
            <a:endParaRPr lang="cs-CZ" altLang="cs-CZ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Kontrola probíhala na 6 lesních správách - 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runtál, Jablunkov, Město Albrechtice, Jeseník, Šternberk, Rožnov pod Radhoštěm.</a:t>
            </a: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ČIŽP v těchto porostech zjistila stromy, které byly napadeny kůrovcem, ovšem nebyly včas vytěženy a asanovány.</a:t>
            </a:r>
          </a:p>
          <a:p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97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800" dirty="0">
                <a:cs typeface="Times New Roman" pitchFamily="18" charset="0"/>
              </a:rPr>
              <a:t>Nejvyšší pokuty za rok </a:t>
            </a:r>
            <a:r>
              <a:rPr lang="cs-CZ" altLang="cs-CZ" sz="3800" dirty="0" smtClean="0">
                <a:cs typeface="Times New Roman" pitchFamily="18" charset="0"/>
              </a:rPr>
              <a:t>2018 -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JT </a:t>
            </a:r>
            <a:r>
              <a:rPr lang="cs-CZ" altLang="cs-CZ" b="1" dirty="0" err="1" smtClean="0">
                <a:latin typeface="Times New Roman" pitchFamily="18" charset="0"/>
                <a:cs typeface="Times New Roman" pitchFamily="18" charset="0"/>
              </a:rPr>
              <a:t>Company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 s.r.o. – 2 </a:t>
            </a:r>
            <a:r>
              <a:rPr lang="cs-CZ" altLang="cs-CZ" b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00 000 Kč</a:t>
            </a: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Firma v zákonné lhůtě dvou let nezalesnila cca 1,85 hektaru vytěžených holin v katastru obce Krásná v Beskydech na Frýdecko-</a:t>
            </a:r>
            <a:r>
              <a:rPr lang="cs-CZ" altLang="cs-CZ" dirty="0" err="1" smtClean="0">
                <a:latin typeface="Times New Roman" pitchFamily="18" charset="0"/>
                <a:cs typeface="Times New Roman" pitchFamily="18" charset="0"/>
              </a:rPr>
              <a:t>Místecku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. Ohrozila tím životní prostředí v lesích.</a:t>
            </a: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Při kontrolách plnění opatření k nápravě ČIŽP zjistila, že naprosto žádná opatření v ochraně a obnově lesa firma neprovedla.</a:t>
            </a: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Ani po několikerých výzvách s inspektory nekomunikovala.</a:t>
            </a:r>
          </a:p>
          <a:p>
            <a:pPr marL="0" indent="0">
              <a:buNone/>
            </a:pPr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94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400" dirty="0">
                <a:solidFill>
                  <a:schemeClr val="tx1"/>
                </a:solidFill>
              </a:rPr>
              <a:t>Činnost OI </a:t>
            </a:r>
            <a:r>
              <a:rPr lang="cs-CZ" altLang="cs-CZ" sz="3400" dirty="0" smtClean="0">
                <a:solidFill>
                  <a:schemeClr val="tx1"/>
                </a:solidFill>
              </a:rPr>
              <a:t>Praha </a:t>
            </a:r>
            <a:r>
              <a:rPr lang="cs-CZ" altLang="cs-CZ" sz="3400" dirty="0">
                <a:solidFill>
                  <a:schemeClr val="tx1"/>
                </a:solidFill>
              </a:rPr>
              <a:t>– počty kontrol</a:t>
            </a:r>
            <a:endParaRPr lang="cs-CZ" sz="3400" dirty="0">
              <a:solidFill>
                <a:schemeClr val="tx1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358972"/>
              </p:ext>
            </p:extLst>
          </p:nvPr>
        </p:nvGraphicFramePr>
        <p:xfrm>
          <a:off x="2051720" y="1628800"/>
          <a:ext cx="4752528" cy="4452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589">
                  <a:extLst>
                    <a:ext uri="{9D8B030D-6E8A-4147-A177-3AD203B41FA5}">
                      <a16:colId xmlns:a16="http://schemas.microsoft.com/office/drawing/2014/main" val="2793591290"/>
                    </a:ext>
                  </a:extLst>
                </a:gridCol>
                <a:gridCol w="2333939">
                  <a:extLst>
                    <a:ext uri="{9D8B030D-6E8A-4147-A177-3AD203B41FA5}">
                      <a16:colId xmlns:a16="http://schemas.microsoft.com/office/drawing/2014/main" val="3982066964"/>
                    </a:ext>
                  </a:extLst>
                </a:gridCol>
              </a:tblGrid>
              <a:tr h="636071">
                <a:tc>
                  <a:txBody>
                    <a:bodyPr/>
                    <a:lstStyle/>
                    <a:p>
                      <a:r>
                        <a:rPr lang="en-US" sz="1500" baseline="0" dirty="0" smtClean="0">
                          <a:solidFill>
                            <a:schemeClr val="bg1"/>
                          </a:solidFill>
                        </a:rPr>
                        <a:t>Rok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OI</a:t>
                      </a:r>
                      <a:r>
                        <a:rPr lang="en-US" sz="15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500" baseline="0" dirty="0" smtClean="0">
                          <a:solidFill>
                            <a:schemeClr val="bg1"/>
                          </a:solidFill>
                        </a:rPr>
                        <a:t>Praha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238661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2018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cs-CZ" sz="1800" b="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r>
                        <a:rPr lang="cs-CZ" sz="1800" b="0" baseline="0" dirty="0" smtClean="0">
                          <a:solidFill>
                            <a:schemeClr val="tx2"/>
                          </a:solidFill>
                        </a:rPr>
                        <a:t> 221</a:t>
                      </a:r>
                      <a:endParaRPr lang="cs-CZ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2017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r>
                        <a:rPr lang="cs-CZ" sz="1800" b="0" baseline="0" dirty="0" smtClean="0">
                          <a:solidFill>
                            <a:schemeClr val="tx2"/>
                          </a:solidFill>
                        </a:rPr>
                        <a:t> 200</a:t>
                      </a:r>
                      <a:endParaRPr lang="cs-CZ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853835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2016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0" i="0" u="none" strike="noStrike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2 169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dirty="0" smtClean="0">
                          <a:solidFill>
                            <a:schemeClr val="tx2"/>
                          </a:solidFill>
                        </a:rPr>
                        <a:t>2015</a:t>
                      </a:r>
                      <a:endParaRPr lang="cs-CZ" sz="15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0" i="0" u="none" strike="noStrike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2 279</a:t>
                      </a:r>
                      <a:endParaRPr lang="cs-CZ" sz="15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322779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2014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0" i="0" u="none" strike="noStrike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2 057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2013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0" i="0" u="none" strike="noStrike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2 195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56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Praha </a:t>
            </a:r>
            <a:r>
              <a:rPr lang="cs-CZ" altLang="cs-CZ" sz="3200" dirty="0">
                <a:solidFill>
                  <a:schemeClr val="tx1"/>
                </a:solidFill>
              </a:rPr>
              <a:t>– počty kontrol dle složek</a:t>
            </a:r>
            <a:endParaRPr lang="cs-CZ" sz="3200" dirty="0">
              <a:solidFill>
                <a:schemeClr val="tx1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238842"/>
              </p:ext>
            </p:extLst>
          </p:nvPr>
        </p:nvGraphicFramePr>
        <p:xfrm>
          <a:off x="1043608" y="1988840"/>
          <a:ext cx="616527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129">
                  <a:extLst>
                    <a:ext uri="{9D8B030D-6E8A-4147-A177-3AD203B41FA5}">
                      <a16:colId xmlns:a16="http://schemas.microsoft.com/office/drawing/2014/main" val="2793591290"/>
                    </a:ext>
                  </a:extLst>
                </a:gridCol>
                <a:gridCol w="767080">
                  <a:extLst>
                    <a:ext uri="{9D8B030D-6E8A-4147-A177-3AD203B41FA5}">
                      <a16:colId xmlns:a16="http://schemas.microsoft.com/office/drawing/2014/main" val="3982066964"/>
                    </a:ext>
                  </a:extLst>
                </a:gridCol>
                <a:gridCol w="1164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4129">
                  <a:extLst>
                    <a:ext uri="{9D8B030D-6E8A-4147-A177-3AD203B41FA5}">
                      <a16:colId xmlns:a16="http://schemas.microsoft.com/office/drawing/2014/main" val="3284438363"/>
                    </a:ext>
                  </a:extLst>
                </a:gridCol>
                <a:gridCol w="1164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1680">
                  <a:extLst>
                    <a:ext uri="{9D8B030D-6E8A-4147-A177-3AD203B41FA5}">
                      <a16:colId xmlns:a16="http://schemas.microsoft.com/office/drawing/2014/main" val="2645432643"/>
                    </a:ext>
                  </a:extLst>
                </a:gridCol>
              </a:tblGrid>
              <a:tr h="276031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ROK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OOH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OOV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OOO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OOP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OOL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238661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572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665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480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476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138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853835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574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710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553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563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129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695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612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346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479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122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583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600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374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452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124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322779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587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635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428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560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142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552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668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442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626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122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16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ČIŽP">
      <a:dk1>
        <a:srgbClr val="99C100"/>
      </a:dk1>
      <a:lt1>
        <a:sysClr val="window" lastClr="FFFFFF"/>
      </a:lt1>
      <a:dk2>
        <a:srgbClr val="004089"/>
      </a:dk2>
      <a:lt2>
        <a:srgbClr val="EEECE1"/>
      </a:lt2>
      <a:accent1>
        <a:srgbClr val="00408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4607</TotalTime>
  <Words>1109</Words>
  <Application>Microsoft Office PowerPoint</Application>
  <PresentationFormat>Předvádění na obrazovce (4:3)</PresentationFormat>
  <Paragraphs>183</Paragraphs>
  <Slides>21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Motiv systému Office</vt:lpstr>
      <vt:lpstr>Výsledky činnosti ČIŽP za rok 2018</vt:lpstr>
      <vt:lpstr>Činnost ČIŽP v roce 2018, plán pro rok 2019, základní shrnutí</vt:lpstr>
      <vt:lpstr>Kontroly v roce 2018</vt:lpstr>
      <vt:lpstr>Pokuty za rok 2018</vt:lpstr>
      <vt:lpstr>Nejvyšší pokuty za rok 2018 - ČR</vt:lpstr>
      <vt:lpstr>Nejvyšší pokuty za rok 2018 - ČR</vt:lpstr>
      <vt:lpstr>Nejvyšší pokuty za rok 2018 - ČR</vt:lpstr>
      <vt:lpstr>Činnost OI Praha – počty kontrol</vt:lpstr>
      <vt:lpstr>Činnost OI Praha – počty kontrol dle složek</vt:lpstr>
      <vt:lpstr>Činnost OI Praha – počty a výše pokut</vt:lpstr>
      <vt:lpstr>Nejvyšší pokuty za rok 2018 - ČR</vt:lpstr>
      <vt:lpstr>Nejvyšší pokuty za rok 2018 - ČR</vt:lpstr>
      <vt:lpstr>Činnost OI Praha – nejvyšší pokuty</vt:lpstr>
      <vt:lpstr>Činnost OI Praha – nejvyšší pokuty</vt:lpstr>
      <vt:lpstr>Činnost OI Praha – nejvyšší pokuty</vt:lpstr>
      <vt:lpstr>Činnost OI Praha – pozitivní informace</vt:lpstr>
      <vt:lpstr>Činnost OI Praha – pozitivní informace</vt:lpstr>
      <vt:lpstr>CITES v roce 2018</vt:lpstr>
      <vt:lpstr>CITES v roce 2018</vt:lpstr>
      <vt:lpstr>CITES v roce 2018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Mail</dc:creator>
  <cp:lastModifiedBy>Nastoupilová Radka</cp:lastModifiedBy>
  <cp:revision>212</cp:revision>
  <cp:lastPrinted>2019-04-26T10:33:14Z</cp:lastPrinted>
  <dcterms:created xsi:type="dcterms:W3CDTF">2016-12-06T12:06:40Z</dcterms:created>
  <dcterms:modified xsi:type="dcterms:W3CDTF">2019-04-29T10:59:30Z</dcterms:modified>
</cp:coreProperties>
</file>