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62" r:id="rId3"/>
    <p:sldId id="302" r:id="rId4"/>
    <p:sldId id="303" r:id="rId5"/>
    <p:sldId id="304" r:id="rId6"/>
    <p:sldId id="305" r:id="rId7"/>
    <p:sldId id="306" r:id="rId8"/>
    <p:sldId id="307" r:id="rId9"/>
    <p:sldId id="267" r:id="rId10"/>
    <p:sldId id="268" r:id="rId11"/>
    <p:sldId id="269" r:id="rId12"/>
    <p:sldId id="308" r:id="rId13"/>
    <p:sldId id="309" r:id="rId14"/>
    <p:sldId id="292" r:id="rId15"/>
    <p:sldId id="275" r:id="rId16"/>
    <p:sldId id="297" r:id="rId17"/>
    <p:sldId id="293" r:id="rId18"/>
    <p:sldId id="294" r:id="rId19"/>
    <p:sldId id="295" r:id="rId20"/>
    <p:sldId id="299" r:id="rId21"/>
    <p:sldId id="301" r:id="rId22"/>
    <p:sldId id="310" r:id="rId23"/>
    <p:sldId id="311" r:id="rId24"/>
    <p:sldId id="312" r:id="rId25"/>
    <p:sldId id="313" r:id="rId26"/>
    <p:sldId id="27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1" autoAdjust="0"/>
    <p:restoredTop sz="94660"/>
  </p:normalViewPr>
  <p:slideViewPr>
    <p:cSldViewPr>
      <p:cViewPr>
        <p:scale>
          <a:sx n="80" d="100"/>
          <a:sy n="80" d="100"/>
        </p:scale>
        <p:origin x="-117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Nejčastěji dovážená asijská medicína - mošus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81347" custLinFactY="-16525" custLinFactNeighborX="-94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69749" custScaleY="50401" custLinFactNeighborX="-4056" custLinFactNeighborY="-12719"/>
      <dgm:spPr/>
      <dgm:extLst/>
    </dgm:pt>
  </dgm:ptLst>
  <dgm:cxnLst>
    <dgm:cxn modelId="{87547FF2-8C89-4012-B490-3A2B1574D1D6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C84FA2EE-9B5E-4D47-980A-33306C0B5A8C}" type="presOf" srcId="{CE3F3DD9-69C0-4151-B78D-4898C9A04592}" destId="{9C48212D-8BF0-49CA-865B-CD81FA241990}" srcOrd="0" destOrd="0" presId="urn:microsoft.com/office/officeart/2008/layout/PictureGrid"/>
    <dgm:cxn modelId="{325AFFC0-1A9F-4276-9349-23F6A1590AE9}" type="presParOf" srcId="{6D92812F-F08E-4FA7-A78F-400D1181E5DD}" destId="{8ABE9BE6-AD54-4A42-B49C-D1D31EC5A672}" srcOrd="0" destOrd="0" presId="urn:microsoft.com/office/officeart/2008/layout/PictureGrid"/>
    <dgm:cxn modelId="{0EA2EAF9-35AE-4DBD-9863-B244C066E71B}" type="presParOf" srcId="{8ABE9BE6-AD54-4A42-B49C-D1D31EC5A672}" destId="{9C48212D-8BF0-49CA-865B-CD81FA241990}" srcOrd="0" destOrd="0" presId="urn:microsoft.com/office/officeart/2008/layout/PictureGrid"/>
    <dgm:cxn modelId="{0884F5EE-4178-48AA-9C19-2AAF2F1BA583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Medvědí žluč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 custLinFactY="-62630" custLinFactNeighborX="-205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70975" custScaleY="45469"/>
      <dgm:spPr/>
      <dgm:extLst/>
    </dgm:pt>
  </dgm:ptLst>
  <dgm:cxnLst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9A2A67D1-773F-4EDC-A8E8-6A3C12C036B1}" type="presOf" srcId="{8F523809-64E2-4E10-A1FB-B05E10B8FD10}" destId="{6D92812F-F08E-4FA7-A78F-400D1181E5DD}" srcOrd="0" destOrd="0" presId="urn:microsoft.com/office/officeart/2008/layout/PictureGrid"/>
    <dgm:cxn modelId="{06B9488B-7601-4EC9-AFB3-80312C02257D}" type="presOf" srcId="{CE3F3DD9-69C0-4151-B78D-4898C9A04592}" destId="{9C48212D-8BF0-49CA-865B-CD81FA241990}" srcOrd="0" destOrd="0" presId="urn:microsoft.com/office/officeart/2008/layout/PictureGrid"/>
    <dgm:cxn modelId="{F0914145-53B5-48C0-89F5-BC886755DC54}" type="presParOf" srcId="{6D92812F-F08E-4FA7-A78F-400D1181E5DD}" destId="{8ABE9BE6-AD54-4A42-B49C-D1D31EC5A672}" srcOrd="0" destOrd="0" presId="urn:microsoft.com/office/officeart/2008/layout/PictureGrid"/>
    <dgm:cxn modelId="{034E95EA-5860-4A65-9CB2-BFBFFCED3627}" type="presParOf" srcId="{8ABE9BE6-AD54-4A42-B49C-D1D31EC5A672}" destId="{9C48212D-8BF0-49CA-865B-CD81FA241990}" srcOrd="0" destOrd="0" presId="urn:microsoft.com/office/officeart/2008/layout/PictureGrid"/>
    <dgm:cxn modelId="{D302233C-F38E-4993-B8BD-011D13221784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22.6.2018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2017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Oblastní inspektorát Ostrava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2018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73616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– </a:t>
            </a:r>
            <a:r>
              <a:rPr lang="cs-CZ" altLang="cs-CZ" sz="3200" dirty="0">
                <a:solidFill>
                  <a:schemeClr val="tx1"/>
                </a:solidFill>
              </a:rPr>
              <a:t>počty kontrol dle 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80907"/>
              </p:ext>
            </p:extLst>
          </p:nvPr>
        </p:nvGraphicFramePr>
        <p:xfrm>
          <a:off x="1043608" y="1988840"/>
          <a:ext cx="698477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="" xmlns:a16="http://schemas.microsoft.com/office/drawing/2014/main" val="3284438363"/>
                    </a:ext>
                  </a:extLst>
                </a:gridCol>
                <a:gridCol w="1164129"/>
                <a:gridCol w="1164131">
                  <a:extLst>
                    <a:ext uri="{9D8B030D-6E8A-4147-A177-3AD203B41FA5}">
                      <a16:colId xmlns=""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385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467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322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352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383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401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292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57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324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424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371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318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392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392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419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329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369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374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363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63324"/>
              </p:ext>
            </p:extLst>
          </p:nvPr>
        </p:nvGraphicFramePr>
        <p:xfrm>
          <a:off x="1547664" y="1484784"/>
          <a:ext cx="5688632" cy="414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=""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="" xmlns:a16="http://schemas.microsoft.com/office/drawing/2014/main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235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12 707 065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324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278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15 569 230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345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331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19 970 270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359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335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17 012 824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315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308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10 114 149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284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261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11 290</a:t>
                      </a:r>
                      <a:r>
                        <a:rPr lang="cs-CZ" sz="1400" b="1" baseline="0" dirty="0" smtClean="0">
                          <a:solidFill>
                            <a:schemeClr val="tx2"/>
                          </a:solidFill>
                        </a:rPr>
                        <a:t> 720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Jiří Čížek - 1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000 Kč</a:t>
            </a:r>
            <a:r>
              <a:rPr lang="cs-C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nedostatečnou péči o nabyté lesní hospodářské pozemky.</a:t>
            </a:r>
          </a:p>
          <a:p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Koupil 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desítky ha trvalých travních porostů </a:t>
            </a:r>
            <a:r>
              <a:rPr lang="cs-CZ" altLang="cs-CZ" sz="3000" b="1" dirty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cs-CZ" altLang="cs-CZ" sz="3000" b="1" dirty="0" err="1">
                <a:latin typeface="Times New Roman" pitchFamily="18" charset="0"/>
                <a:cs typeface="Times New Roman" pitchFamily="18" charset="0"/>
              </a:rPr>
              <a:t>ú.</a:t>
            </a:r>
            <a:r>
              <a:rPr lang="cs-CZ" altLang="cs-CZ" sz="3000" b="1" dirty="0">
                <a:latin typeface="Times New Roman" pitchFamily="18" charset="0"/>
                <a:cs typeface="Times New Roman" pitchFamily="18" charset="0"/>
              </a:rPr>
              <a:t> Jelení u </a:t>
            </a:r>
            <a:r>
              <a:rPr lang="cs-CZ" altLang="cs-CZ" sz="3000" b="1" dirty="0" smtClean="0">
                <a:latin typeface="Times New Roman" pitchFamily="18" charset="0"/>
                <a:cs typeface="Times New Roman" pitchFamily="18" charset="0"/>
              </a:rPr>
              <a:t>Holčovic na Bruntálsku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→ žádost o vynětí ze ZPF + prohlášení za lesní 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pozemky.</a:t>
            </a:r>
          </a:p>
          <a:p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Čerpal státní dotace na zalesnění, ale mladý </a:t>
            </a:r>
            <a:r>
              <a:rPr lang="cs-CZ" altLang="cs-CZ" sz="3000" dirty="0">
                <a:latin typeface="Times New Roman" pitchFamily="18" charset="0"/>
                <a:cs typeface="Times New Roman" pitchFamily="18" charset="0"/>
              </a:rPr>
              <a:t>lesní </a:t>
            </a:r>
            <a:r>
              <a:rPr lang="cs-CZ" altLang="cs-CZ" sz="3000" dirty="0" smtClean="0">
                <a:latin typeface="Times New Roman" pitchFamily="18" charset="0"/>
                <a:cs typeface="Times New Roman" pitchFamily="18" charset="0"/>
              </a:rPr>
              <a:t>porost nechal 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poškozovat zvěří.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1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85740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Podnikatel Jiří Čížek - 1 900 000 Kč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Zkontrolováno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cca 42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ha.</a:t>
            </a:r>
          </a:p>
          <a:p>
            <a:pPr>
              <a:spcAft>
                <a:spcPts val="600"/>
              </a:spcAft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borní plot neplnil funkci – nebránil zvěři vcházet a vycházet z obory. Místa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průchozí pro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zvěř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nebyla včas vyhledávána a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opravována.</a:t>
            </a:r>
          </a:p>
          <a:p>
            <a:pPr>
              <a:spcAft>
                <a:spcPts val="600"/>
              </a:spcAft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ladé lesní kultury poškozeny na ploše cca 14,84 ha, holiny na ploše cca 7,99 ha.</a:t>
            </a:r>
          </a:p>
          <a:p>
            <a:pPr>
              <a:spcAft>
                <a:spcPts val="600"/>
              </a:spcAft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eobnovování lesních porostů na vzniklých holinách.</a:t>
            </a:r>
            <a:endParaRPr lang="cs-CZ" alt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alt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alt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4632977" cy="347439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569391" cy="3429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76056" y="1340768"/>
            <a:ext cx="3849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Jiří Čížek – 1 900 000 Kč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472514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/>
                </a:solidFill>
              </a:rPr>
              <a:t>škody zvěří – loupání</a:t>
            </a:r>
          </a:p>
          <a:p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76056" y="2420888"/>
            <a:ext cx="3849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/>
                </a:solidFill>
              </a:rPr>
              <a:t>škody zvěří – jedlová skupina chronicky poškozovaná zvěří</a:t>
            </a: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1256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altLang="cs-CZ" sz="2600" b="1" dirty="0" smtClean="0">
                <a:latin typeface="Times New Roman" pitchFamily="18" charset="0"/>
                <a:cs typeface="Times New Roman" pitchFamily="18" charset="0"/>
              </a:rPr>
              <a:t>JT Company s.r.o. – pokuta </a:t>
            </a:r>
            <a:r>
              <a:rPr lang="cs-CZ" altLang="cs-CZ" sz="2600" b="1" dirty="0" smtClean="0">
                <a:solidFill>
                  <a:srgbClr val="0040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 1 130 000 Kč</a:t>
            </a:r>
            <a:endParaRPr lang="cs-CZ" altLang="cs-CZ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okuty za opakovanou „nesoučinnost“ dle Kontrolního řádu ve výši 30 000 Kč, 100 000 Kč, 200 000 Kč, 300 000 a 500 000 Kč při kontrolách </a:t>
            </a:r>
            <a:r>
              <a:rPr lang="cs-CZ" altLang="cs-CZ" sz="2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600" b="1" dirty="0"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cs-CZ" altLang="cs-CZ" sz="2600" b="1" dirty="0" err="1">
                <a:latin typeface="Times New Roman" pitchFamily="18" charset="0"/>
                <a:cs typeface="Times New Roman" pitchFamily="18" charset="0"/>
              </a:rPr>
              <a:t>ú.</a:t>
            </a:r>
            <a:r>
              <a:rPr lang="cs-CZ" altLang="cs-CZ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600" b="1" dirty="0" smtClean="0">
                <a:latin typeface="Times New Roman" pitchFamily="18" charset="0"/>
                <a:cs typeface="Times New Roman" pitchFamily="18" charset="0"/>
              </a:rPr>
              <a:t>Krásná 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pod Lysou horou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neuhrazeno →  vymáhá celní úřad.</a:t>
            </a:r>
          </a:p>
          <a:p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irma nekomunikuje, vlastníkem je jedna z největších „prázdných“ slovenských firem: JT COMPANY INVEST s.r.o. – jednatel nekontaktní → podnět na rejstříkový soud.</a:t>
            </a:r>
          </a:p>
          <a:p>
            <a:pPr marL="358775" indent="-358775"/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Naprostá rezignace na řádné hospodaření v lesích v souladu s právními předpisy.</a:t>
            </a:r>
          </a:p>
        </p:txBody>
      </p:sp>
    </p:spTree>
    <p:extLst>
      <p:ext uri="{BB962C8B-B14F-4D97-AF65-F5344CB8AC3E}">
        <p14:creationId xmlns:p14="http://schemas.microsoft.com/office/powerpoint/2010/main" val="6754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363272" cy="511256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altLang="cs-CZ" sz="2700" b="1" dirty="0">
                <a:latin typeface="Times New Roman" pitchFamily="18" charset="0"/>
                <a:cs typeface="Times New Roman" pitchFamily="18" charset="0"/>
              </a:rPr>
              <a:t>JT </a:t>
            </a:r>
            <a:r>
              <a:rPr lang="cs-CZ" altLang="cs-CZ" sz="2700" b="1" dirty="0" err="1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cs-CZ" altLang="cs-CZ" sz="2700" b="1" dirty="0">
                <a:latin typeface="Times New Roman" pitchFamily="18" charset="0"/>
                <a:cs typeface="Times New Roman" pitchFamily="18" charset="0"/>
              </a:rPr>
              <a:t> s.r.o. – pokuta </a:t>
            </a:r>
            <a:r>
              <a:rPr lang="cs-CZ" altLang="cs-CZ" sz="2700" b="1" dirty="0">
                <a:solidFill>
                  <a:srgbClr val="0040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 1 130 000 </a:t>
            </a:r>
            <a:r>
              <a:rPr lang="cs-CZ" altLang="cs-CZ" sz="2700" b="1" dirty="0" smtClean="0">
                <a:solidFill>
                  <a:srgbClr val="00408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Kč</a:t>
            </a:r>
            <a:endParaRPr lang="cs-CZ" altLang="cs-CZ" sz="27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ulová ochrana proti působení, vývoji, šíření kůrovců.</a:t>
            </a: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esplnění opatření k nápravě, které uložila ČIŽP: neuvedení holin do zalesněného stavu.</a:t>
            </a: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Následky: </a:t>
            </a:r>
            <a:b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- rozšíření kůrovců na všechny sousední lesní majetky, „sousedé“ musejí intenzivně provádět tzv. nahodilé těžby → vznikají rozsáhlé spojité holiny.</a:t>
            </a:r>
            <a:endParaRPr lang="cs-CZ" altLang="cs-CZ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   - škody na ŽP – čím větší holiny, tím obtížnější</a:t>
            </a:r>
          </a:p>
          <a:p>
            <a:pPr marL="457200" lvl="1" indent="0">
              <a:buNone/>
            </a:pP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  obnova lesa (navíc JT </a:t>
            </a:r>
            <a:r>
              <a:rPr lang="cs-CZ" altLang="cs-CZ" sz="2600" dirty="0" err="1" smtClean="0">
                <a:latin typeface="Times New Roman" pitchFamily="18" charset="0"/>
                <a:cs typeface="Times New Roman" pitchFamily="18" charset="0"/>
              </a:rPr>
              <a:t>Company</a:t>
            </a:r>
            <a:r>
              <a:rPr lang="cs-CZ" alt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ji neprovádí). </a:t>
            </a:r>
            <a:b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600" dirty="0" smtClean="0">
                <a:latin typeface="Times New Roman" pitchFamily="18" charset="0"/>
                <a:cs typeface="Times New Roman" pitchFamily="18" charset="0"/>
              </a:rPr>
              <a:t>   - ekonomické škody</a:t>
            </a:r>
          </a:p>
          <a:p>
            <a:pPr lvl="1"/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800533" cy="3600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71" y="2852936"/>
            <a:ext cx="5064564" cy="379842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652119" y="1268760"/>
            <a:ext cx="349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</a:rPr>
              <a:t>JT COMPANY s.r.o.  </a:t>
            </a:r>
          </a:p>
          <a:p>
            <a:r>
              <a:rPr lang="cs-CZ" altLang="cs-C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 1 130 000 Kč</a:t>
            </a: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508518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k</a:t>
            </a:r>
            <a:r>
              <a:rPr lang="cs-CZ" sz="2000" dirty="0" smtClean="0">
                <a:solidFill>
                  <a:schemeClr val="tx2"/>
                </a:solidFill>
              </a:rPr>
              <a:t>. </a:t>
            </a:r>
            <a:r>
              <a:rPr lang="cs-CZ" sz="2000" dirty="0" err="1" smtClean="0">
                <a:solidFill>
                  <a:schemeClr val="tx2"/>
                </a:solidFill>
              </a:rPr>
              <a:t>ú.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Krásná </a:t>
            </a:r>
            <a:r>
              <a:rPr lang="cs-CZ" sz="2000" dirty="0">
                <a:solidFill>
                  <a:schemeClr val="tx2"/>
                </a:solidFill>
              </a:rPr>
              <a:t>pod Lysou horou </a:t>
            </a:r>
          </a:p>
        </p:txBody>
      </p:sp>
    </p:spTree>
    <p:extLst>
      <p:ext uri="{BB962C8B-B14F-4D97-AF65-F5344CB8AC3E}">
        <p14:creationId xmlns:p14="http://schemas.microsoft.com/office/powerpoint/2010/main" val="633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363272" cy="4968552"/>
          </a:xfrm>
        </p:spPr>
        <p:txBody>
          <a:bodyPr>
            <a:noAutofit/>
          </a:bodyPr>
          <a:lstStyle/>
          <a:p>
            <a:pPr>
              <a:tabLst>
                <a:tab pos="6727825" algn="r"/>
              </a:tabLst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Rekultivace-Recyklace s.r.o. 	– pokuta 300 000 Kč</a:t>
            </a:r>
          </a:p>
          <a:p>
            <a:pPr>
              <a:spcBef>
                <a:spcPts val="600"/>
              </a:spcBef>
              <a:tabLst>
                <a:tab pos="6727825" algn="r"/>
              </a:tabLst>
            </a:pPr>
            <a:r>
              <a:rPr lang="cs-CZ" altLang="cs-CZ" sz="2500" b="1" dirty="0" err="1" smtClean="0">
                <a:latin typeface="Times New Roman" pitchFamily="18" charset="0"/>
                <a:cs typeface="Times New Roman" pitchFamily="18" charset="0"/>
              </a:rPr>
              <a:t>Lesostavby</a:t>
            </a: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 Frýdek-Místek a.s. 	– pokuta 200 000 Kč </a:t>
            </a:r>
          </a:p>
          <a:p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Lesostavby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Frýdek-Místek a.s. původcem 48 545 t odpadu kategorie zemina a kamení → odpad předán Rekultivace-Recyklace s.r.o., která nebyla oprávněna k převzetí odpadů → nepovolené nakládání s odpadem v období leden až březen 2016 v k.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ú.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Stonava.</a:t>
            </a:r>
          </a:p>
          <a:p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 červnu 2017 zahájeno řízení ve věci uložení opatření k nápravě: odstranit odpad a předat jej oprávněným osobám → řízení přerušeno: podezření na výskyt ZCHD rostliny kruštíku bahenního → zadání biologického průzkumu (červen až srpen 2018).</a:t>
            </a:r>
            <a:endParaRPr lang="cs-CZ" altLang="cs-CZ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71335" cy="405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7624" y="126876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s</a:t>
            </a:r>
            <a:r>
              <a:rPr lang="cs-CZ" sz="2000" dirty="0" smtClean="0">
                <a:solidFill>
                  <a:schemeClr val="tx2"/>
                </a:solidFill>
              </a:rPr>
              <a:t>tavební odpady navezené v k. </a:t>
            </a:r>
            <a:r>
              <a:rPr lang="cs-CZ" sz="2000" dirty="0" err="1" smtClean="0">
                <a:solidFill>
                  <a:schemeClr val="tx2"/>
                </a:solidFill>
              </a:rPr>
              <a:t>ú.</a:t>
            </a:r>
            <a:r>
              <a:rPr lang="cs-CZ" sz="2000" dirty="0" smtClean="0">
                <a:solidFill>
                  <a:schemeClr val="tx2"/>
                </a:solidFill>
              </a:rPr>
              <a:t> Stonava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58" y="4149080"/>
            <a:ext cx="3816286" cy="25454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35696" y="5877272"/>
            <a:ext cx="327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                   </a:t>
            </a:r>
            <a:r>
              <a:rPr lang="cs-CZ" sz="2000" dirty="0">
                <a:solidFill>
                  <a:schemeClr val="tx2"/>
                </a:solidFill>
              </a:rPr>
              <a:t>k</a:t>
            </a:r>
            <a:r>
              <a:rPr lang="cs-CZ" sz="2000" dirty="0" smtClean="0">
                <a:solidFill>
                  <a:schemeClr val="tx2"/>
                </a:solidFill>
              </a:rPr>
              <a:t>ruštík bahenní</a:t>
            </a: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 plán pro rok 2017,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Moravskoslezského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kraje, 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UPIA International s.r.o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. – pokuta 140 000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Stacionární zdroj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„Termické čistící zařízení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“ ve </a:t>
            </a:r>
            <a:r>
              <a:rPr lang="cs-CZ" altLang="cs-CZ" sz="2800" dirty="0" err="1" smtClean="0">
                <a:latin typeface="Times New Roman" pitchFamily="18" charset="0"/>
                <a:cs typeface="Times New Roman" pitchFamily="18" charset="0"/>
              </a:rPr>
              <a:t>Studénce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eplnění emisního limitu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pro tuhé znečišťující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látky.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rovozovatel celkem v 95-ti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případech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překročil specifický emisní limit v průběhu 4 měsíců.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droj je předmětem opakovaných podnětů občanů.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současnosti je vedeno další řízení ve věci uložení sankce. 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720080"/>
          </a:xfrm>
        </p:spPr>
        <p:txBody>
          <a:bodyPr>
            <a:normAutofit/>
          </a:bodyPr>
          <a:lstStyle/>
          <a:p>
            <a:r>
              <a:rPr lang="cs-CZ" altLang="cs-CZ" sz="2800" b="1" dirty="0">
                <a:latin typeface="Times New Roman" pitchFamily="18" charset="0"/>
                <a:cs typeface="Times New Roman" pitchFamily="18" charset="0"/>
              </a:rPr>
              <a:t>UPIA International s.r.o. ,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Studénka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60848"/>
            <a:ext cx="6120680" cy="45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4497"/>
          </a:xfrm>
        </p:spPr>
        <p:txBody>
          <a:bodyPr>
            <a:noAutofit/>
          </a:bodyPr>
          <a:lstStyle/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198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417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1245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(2016 – 56 %, 2015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– 50 %,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Nejvýznamnější akce: operace </a:t>
            </a:r>
            <a:r>
              <a:rPr lang="cs-CZ" altLang="cs-CZ" sz="2100" dirty="0" err="1" smtClean="0">
                <a:latin typeface="Times New Roman" pitchFamily="18" charset="0"/>
                <a:cs typeface="Times New Roman" pitchFamily="18" charset="0"/>
              </a:rPr>
              <a:t>Sandokan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, ve spolupráci s celní správou zkontrolováno </a:t>
            </a:r>
            <a:r>
              <a:rPr lang="cs-CZ" sz="2100" dirty="0">
                <a:latin typeface="Times New Roman"/>
                <a:ea typeface="Times New Roman"/>
              </a:rPr>
              <a:t>1936 </a:t>
            </a:r>
            <a:r>
              <a:rPr lang="cs-CZ" sz="2100" dirty="0" err="1">
                <a:latin typeface="Times New Roman"/>
                <a:ea typeface="Times New Roman"/>
              </a:rPr>
              <a:t>cargo</a:t>
            </a:r>
            <a:r>
              <a:rPr lang="cs-CZ" sz="2100" dirty="0">
                <a:latin typeface="Times New Roman"/>
                <a:ea typeface="Times New Roman"/>
              </a:rPr>
              <a:t> zásilek (32 tun), 1235 cestujících a </a:t>
            </a:r>
            <a:r>
              <a:rPr lang="cs-CZ" sz="2100" dirty="0" smtClean="0">
                <a:latin typeface="Times New Roman"/>
                <a:ea typeface="Times New Roman"/>
              </a:rPr>
              <a:t>2981 zavazadel do Vietnamu.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Únor/březen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Sandokan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Letišti V. Havla Praha byly zabaveny především přípravky tradiční asijské medicíny, nejčastěji s obsahem mošusu.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sušené maso, olej a kosmetiku s obsahem oleje z krokodýla.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zub a obratel vorvaně.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konzervy s jeseteřím masem.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456877"/>
              </p:ext>
            </p:extLst>
          </p:nvPr>
        </p:nvGraphicFramePr>
        <p:xfrm>
          <a:off x="1235260" y="1268760"/>
          <a:ext cx="64330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508104" cy="38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97600"/>
              </p:ext>
            </p:extLst>
          </p:nvPr>
        </p:nvGraphicFramePr>
        <p:xfrm>
          <a:off x="1187624" y="1196752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120680" cy="41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864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 mírný pokles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více než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113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- 252 (v roce 2016 – 348)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22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2016 – 23).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2655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2016 – 2755).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113 051 685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(2016 - 130 717 343).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897)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6264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SŽDC,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s.p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- 2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vykácení velkého množství dřevin bez příslušných povolení resp. oznámení.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roku 2016 bylo takto státním podnikem vykáceno celkem 1043 stromů rostoucích mimo les a 70 853 metrů čtverečních zapojených porostů dřevin podél tratí na celém území ČR.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louhodobé programové obcházení zákona ze strany SŽDC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KLIO s.r.o. – 2 000 000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Firma opakovaně vypouštěla nedostatečně předčištěné srážkové vody z čistírny odpadních vod v Praze 5 do Zličínského potoka.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Překračovány byly maximální emisní limity například v ukazatelích nerozpuštěných látek, fosforu, dusíku a tenzidů, což bylo v rozporu s integrovaným povolením. </a:t>
            </a:r>
          </a:p>
        </p:txBody>
      </p:sp>
    </p:spTree>
    <p:extLst>
      <p:ext uri="{BB962C8B-B14F-4D97-AF65-F5344CB8AC3E}">
        <p14:creationId xmlns:p14="http://schemas.microsoft.com/office/powerpoint/2010/main" val="11305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LAGRON s.r.o. - 2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lesního zákona.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v zákonné lhůtě dvou let nezalesnila cca 10 hektarů holin vzniklých po rozsáhlých těžbách, které nechala v roce 2015 provést.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Nezalesněná plocha pro představu odpovídá deseti fotbalovým hřištím.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se svou nečinností dopustila poměrně rozsáhlého poškození životního prostředí. Byla přerušena kontinuita lesa.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5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</a:t>
            </a:r>
            <a:r>
              <a:rPr lang="cs-CZ" altLang="cs-CZ" dirty="0">
                <a:solidFill>
                  <a:schemeClr val="tx1"/>
                </a:solidFill>
                <a:cs typeface="Times New Roman" pitchFamily="18" charset="0"/>
              </a:rPr>
              <a:t>pokuty</a:t>
            </a:r>
            <a:r>
              <a:rPr lang="cs-CZ" altLang="cs-CZ" dirty="0">
                <a:cs typeface="Times New Roman" pitchFamily="18" charset="0"/>
              </a:rPr>
              <a:t> za rok </a:t>
            </a:r>
            <a:r>
              <a:rPr lang="cs-CZ" altLang="cs-CZ" dirty="0" smtClean="0">
                <a:cs typeface="Times New Roman" pitchFamily="18" charset="0"/>
              </a:rPr>
              <a:t>2017 </a:t>
            </a:r>
            <a:r>
              <a:rPr lang="cs-CZ" altLang="cs-CZ" dirty="0">
                <a:cs typeface="Times New Roman" pitchFamily="18" charset="0"/>
              </a:rPr>
              <a:t>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LAGRON s.r.o.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47359"/>
            <a:ext cx="2232247" cy="39625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28299"/>
            <a:ext cx="2242984" cy="39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>
                <a:solidFill>
                  <a:schemeClr val="tx1"/>
                </a:solidFill>
              </a:rPr>
              <a:t>Činnost OI </a:t>
            </a:r>
            <a:r>
              <a:rPr lang="cs-CZ" altLang="cs-CZ" sz="3400" dirty="0" smtClean="0">
                <a:solidFill>
                  <a:schemeClr val="tx1"/>
                </a:solidFill>
              </a:rPr>
              <a:t>Ostrava </a:t>
            </a:r>
            <a:r>
              <a:rPr lang="cs-CZ" altLang="cs-CZ" sz="3400" dirty="0">
                <a:solidFill>
                  <a:schemeClr val="tx1"/>
                </a:solidFill>
              </a:rPr>
              <a:t>– 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96623"/>
              </p:ext>
            </p:extLst>
          </p:nvPr>
        </p:nvGraphicFramePr>
        <p:xfrm>
          <a:off x="2051720" y="1628800"/>
          <a:ext cx="4752528" cy="44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Ostrava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1705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1630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1572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1534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1426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1779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970</Words>
  <Application>Microsoft Office PowerPoint</Application>
  <PresentationFormat>Předvádění na obrazovce (4:3)</PresentationFormat>
  <Paragraphs>203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Výsledky činnosti ČIŽP za rok 2017</vt:lpstr>
      <vt:lpstr>Činnost ČIŽP v roce 2017, plán pro rok 2017, základní shrnutí</vt:lpstr>
      <vt:lpstr>Kontroly v roce 2017</vt:lpstr>
      <vt:lpstr>Pokuty za rok 2017</vt:lpstr>
      <vt:lpstr>Nejvyšší pokuty za rok 2017 - ČR</vt:lpstr>
      <vt:lpstr>Nejvyšší pokuty za rok 2017 - ČR</vt:lpstr>
      <vt:lpstr>Nejvyšší pokuty za rok 2017 - ČR</vt:lpstr>
      <vt:lpstr>Nejvyšší pokuty za rok 2017 - ČR</vt:lpstr>
      <vt:lpstr>Činnost OI Ostrava – počty kontrol</vt:lpstr>
      <vt:lpstr>Činnost OI Ostrava – počty kontrol dle složek</vt:lpstr>
      <vt:lpstr>Činnost OI Ostrava – počty a výše pokut</vt:lpstr>
      <vt:lpstr>Nejvyšší pokuty za rok 2017 - ČR</vt:lpstr>
      <vt:lpstr>Činnost OI Ostrava – nejvyšší pokuty</vt:lpstr>
      <vt:lpstr>Činnost OI Ostrava – nejvyšší pokuty</vt:lpstr>
      <vt:lpstr>Činnost OI Ostrava – nejvyšší pokuty</vt:lpstr>
      <vt:lpstr>Činnost OI Ostrava – nejvyšší pokuty</vt:lpstr>
      <vt:lpstr>Činnost OI Ostrava – nejvyšší pokuty</vt:lpstr>
      <vt:lpstr>Činnost OI Ostrava – nejvyšší pokuty</vt:lpstr>
      <vt:lpstr>Činnost OI Ostrava – nejvyšší pokuty</vt:lpstr>
      <vt:lpstr>Činnost OI Ostrava – nejvyšší pokuty</vt:lpstr>
      <vt:lpstr>Činnost OI Ostrava – nejvyšší pokuty</vt:lpstr>
      <vt:lpstr>CITES v roce 2017</vt:lpstr>
      <vt:lpstr>CITES v roce 2017</vt:lpstr>
      <vt:lpstr>CITES - fotky</vt:lpstr>
      <vt:lpstr>CITES - fotky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Nastoupilová Radka </cp:lastModifiedBy>
  <cp:revision>153</cp:revision>
  <dcterms:created xsi:type="dcterms:W3CDTF">2016-12-06T12:06:40Z</dcterms:created>
  <dcterms:modified xsi:type="dcterms:W3CDTF">2018-06-22T16:19:16Z</dcterms:modified>
</cp:coreProperties>
</file>