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62" r:id="rId3"/>
    <p:sldId id="263" r:id="rId4"/>
    <p:sldId id="261" r:id="rId5"/>
    <p:sldId id="281" r:id="rId6"/>
    <p:sldId id="284" r:id="rId7"/>
    <p:sldId id="287" r:id="rId8"/>
    <p:sldId id="288" r:id="rId9"/>
    <p:sldId id="289" r:id="rId10"/>
    <p:sldId id="290" r:id="rId11"/>
    <p:sldId id="267" r:id="rId12"/>
    <p:sldId id="268" r:id="rId13"/>
    <p:sldId id="293" r:id="rId14"/>
    <p:sldId id="276" r:id="rId15"/>
    <p:sldId id="277" r:id="rId16"/>
    <p:sldId id="294" r:id="rId17"/>
    <p:sldId id="297" r:id="rId18"/>
    <p:sldId id="299" r:id="rId19"/>
    <p:sldId id="298" r:id="rId20"/>
    <p:sldId id="295" r:id="rId21"/>
    <p:sldId id="296" r:id="rId22"/>
    <p:sldId id="271" r:id="rId23"/>
    <p:sldId id="272" r:id="rId24"/>
    <p:sldId id="282" r:id="rId25"/>
    <p:sldId id="283" r:id="rId26"/>
    <p:sldId id="291" r:id="rId27"/>
    <p:sldId id="27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1" autoAdjust="0"/>
    <p:restoredTop sz="94660"/>
  </p:normalViewPr>
  <p:slideViewPr>
    <p:cSldViewPr>
      <p:cViewPr>
        <p:scale>
          <a:sx n="100" d="100"/>
          <a:sy n="100" d="100"/>
        </p:scale>
        <p:origin x="-1296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 custT="1"/>
      <dgm:spPr/>
      <dgm:t>
        <a:bodyPr/>
        <a:lstStyle/>
        <a:p>
          <a:r>
            <a:rPr lang="cs-CZ" sz="2300" dirty="0" smtClean="0"/>
            <a:t>Chameleoni pašovaní z </a:t>
          </a:r>
          <a:r>
            <a:rPr lang="cs-CZ" sz="2400" dirty="0" smtClean="0"/>
            <a:t>Madagaskaru</a:t>
          </a:r>
          <a:endParaRPr lang="cs-CZ" sz="2400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689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16894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extLst/>
    </dgm:pt>
  </dgm:ptLst>
  <dgm:cxnLst>
    <dgm:cxn modelId="{1DD2550C-FAE2-4440-B362-2E47F2357AF3}" type="presOf" srcId="{CE3F3DD9-69C0-4151-B78D-4898C9A04592}" destId="{9C48212D-8BF0-49CA-865B-CD81FA241990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D2152248-9536-4E68-9430-B31842E51DF6}" type="presOf" srcId="{8F523809-64E2-4E10-A1FB-B05E10B8FD10}" destId="{6D92812F-F08E-4FA7-A78F-400D1181E5DD}" srcOrd="0" destOrd="0" presId="urn:microsoft.com/office/officeart/2008/layout/PictureGrid"/>
    <dgm:cxn modelId="{373128D7-9165-4238-903A-1796BFB587F1}" type="presParOf" srcId="{6D92812F-F08E-4FA7-A78F-400D1181E5DD}" destId="{8ABE9BE6-AD54-4A42-B49C-D1D31EC5A672}" srcOrd="0" destOrd="0" presId="urn:microsoft.com/office/officeart/2008/layout/PictureGrid"/>
    <dgm:cxn modelId="{3EC411FE-9C9B-4FEF-9036-351333AAAB95}" type="presParOf" srcId="{8ABE9BE6-AD54-4A42-B49C-D1D31EC5A672}" destId="{9C48212D-8BF0-49CA-865B-CD81FA241990}" srcOrd="0" destOrd="0" presId="urn:microsoft.com/office/officeart/2008/layout/PictureGrid"/>
    <dgm:cxn modelId="{6B80AE09-2690-4400-B4CB-49CE2D275102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/>
      <dgm:spPr/>
      <dgm:t>
        <a:bodyPr/>
        <a:lstStyle/>
        <a:p>
          <a:pPr algn="ctr"/>
          <a:r>
            <a:rPr lang="cs-CZ" dirty="0" smtClean="0"/>
            <a:t>Zadržená slonovina</a:t>
          </a:r>
          <a:endParaRPr lang="cs-CZ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689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168947" custScaleY="1011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</dgm:spPr>
      <dgm:extLst/>
    </dgm:pt>
  </dgm:ptLst>
  <dgm:cxnLst>
    <dgm:cxn modelId="{A75F35DB-5EDB-454E-AB61-FAE1E25A186F}" type="presOf" srcId="{8F523809-64E2-4E10-A1FB-B05E10B8FD10}" destId="{6D92812F-F08E-4FA7-A78F-400D1181E5DD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AB996BB3-B91E-46FC-9207-AC6C1836BBE4}" type="presOf" srcId="{CE3F3DD9-69C0-4151-B78D-4898C9A04592}" destId="{9C48212D-8BF0-49CA-865B-CD81FA241990}" srcOrd="0" destOrd="0" presId="urn:microsoft.com/office/officeart/2008/layout/PictureGrid"/>
    <dgm:cxn modelId="{D537C4FD-349F-4C5C-8263-036296D3EA93}" type="presParOf" srcId="{6D92812F-F08E-4FA7-A78F-400D1181E5DD}" destId="{8ABE9BE6-AD54-4A42-B49C-D1D31EC5A672}" srcOrd="0" destOrd="0" presId="urn:microsoft.com/office/officeart/2008/layout/PictureGrid"/>
    <dgm:cxn modelId="{522EAF6F-2247-4D63-A684-12B8B84F2866}" type="presParOf" srcId="{8ABE9BE6-AD54-4A42-B49C-D1D31EC5A672}" destId="{9C48212D-8BF0-49CA-865B-CD81FA241990}" srcOrd="0" destOrd="0" presId="urn:microsoft.com/office/officeart/2008/layout/PictureGrid"/>
    <dgm:cxn modelId="{6155E7C4-10B4-42D3-B8FA-13F32C53E273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212D-8BF0-49CA-865B-CD81FA241990}">
      <dsp:nvSpPr>
        <dsp:cNvPr id="0" name=""/>
        <dsp:cNvSpPr/>
      </dsp:nvSpPr>
      <dsp:spPr>
        <a:xfrm>
          <a:off x="590779" y="215511"/>
          <a:ext cx="5095368" cy="452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7630" rIns="8763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Chameleoni pašovaní z </a:t>
          </a:r>
          <a:r>
            <a:rPr lang="cs-CZ" sz="2400" kern="1200" dirty="0" smtClean="0"/>
            <a:t>Madagaskaru</a:t>
          </a:r>
          <a:endParaRPr lang="cs-CZ" sz="2400" kern="1200" dirty="0"/>
        </a:p>
      </dsp:txBody>
      <dsp:txXfrm>
        <a:off x="590779" y="215511"/>
        <a:ext cx="5095368" cy="452393"/>
      </dsp:txXfrm>
    </dsp:sp>
    <dsp:sp modelId="{5DC3E299-A67C-4F6A-B8F8-E4F4C4B4F9DA}">
      <dsp:nvSpPr>
        <dsp:cNvPr id="0" name=""/>
        <dsp:cNvSpPr/>
      </dsp:nvSpPr>
      <dsp:spPr>
        <a:xfrm>
          <a:off x="590779" y="757570"/>
          <a:ext cx="5095368" cy="301595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212D-8BF0-49CA-865B-CD81FA241990}">
      <dsp:nvSpPr>
        <dsp:cNvPr id="0" name=""/>
        <dsp:cNvSpPr/>
      </dsp:nvSpPr>
      <dsp:spPr>
        <a:xfrm>
          <a:off x="496220" y="183388"/>
          <a:ext cx="5284487" cy="46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2870" rIns="102870" bIns="0" numCol="1" spcCol="1270" anchor="b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Zadržená slonovina</a:t>
          </a:r>
          <a:endParaRPr lang="cs-CZ" sz="2700" kern="1200" dirty="0"/>
        </a:p>
      </dsp:txBody>
      <dsp:txXfrm>
        <a:off x="496220" y="183388"/>
        <a:ext cx="5284487" cy="469184"/>
      </dsp:txXfrm>
    </dsp:sp>
    <dsp:sp modelId="{5DC3E299-A67C-4F6A-B8F8-E4F4C4B4F9DA}">
      <dsp:nvSpPr>
        <dsp:cNvPr id="0" name=""/>
        <dsp:cNvSpPr/>
      </dsp:nvSpPr>
      <dsp:spPr>
        <a:xfrm>
          <a:off x="496220" y="784923"/>
          <a:ext cx="5284487" cy="316474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8000" b="-5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24.4.2017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24.4.2017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24.4.2017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24.4.2017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24.4.2017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24.4.2017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24.4.2017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24.4.2017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24.4.2017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24.4.2017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24.4.2017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činnosti ČIŽP za rok 2016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Oblastní inspektorát Hradec Králové</a:t>
            </a:r>
          </a:p>
          <a:p>
            <a:pPr>
              <a:lnSpc>
                <a:spcPct val="160000"/>
              </a:lnSpc>
            </a:pPr>
            <a:r>
              <a:rPr lang="cs-CZ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</a:t>
            </a:r>
            <a:r>
              <a:rPr lang="cs-CZ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>
                <a:cs typeface="Times New Roman" pitchFamily="18" charset="0"/>
              </a:rPr>
              <a:t>Nejvyšší pokuty za rok 2016 -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ZS Vilémov, a.s.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1 700 </a:t>
            </a:r>
            <a:r>
              <a:rPr lang="cs-CZ" altLang="cs-C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000 Kč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4428492" cy="29523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54923"/>
            <a:ext cx="4427984" cy="29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5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 </a:t>
            </a:r>
            <a:br>
              <a:rPr lang="cs-CZ" altLang="cs-CZ" sz="3200" dirty="0" smtClean="0"/>
            </a:br>
            <a:r>
              <a:rPr lang="cs-CZ" altLang="cs-CZ" sz="3200" dirty="0" smtClean="0"/>
              <a:t>počty kontrol, pokut a uložené sankce</a:t>
            </a:r>
            <a:endParaRPr lang="cs-CZ" sz="32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118957"/>
              </p:ext>
            </p:extLst>
          </p:nvPr>
        </p:nvGraphicFramePr>
        <p:xfrm>
          <a:off x="1547664" y="1628800"/>
          <a:ext cx="5976664" cy="3957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79359129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3982066964"/>
                    </a:ext>
                  </a:extLst>
                </a:gridCol>
                <a:gridCol w="1584176"/>
                <a:gridCol w="1512168"/>
              </a:tblGrid>
              <a:tr h="636071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Počet provedených kontrol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Počet uložených pokut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Celková výše uložených pokut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23866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2016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1602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280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10 426 318 Kč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085383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1491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268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9 932 450 Kč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1427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269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12 870 080 Kč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0322779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1182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252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10 159 000 Kč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1693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195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9 560 500 Kč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Činnost OI </a:t>
            </a:r>
            <a:r>
              <a:rPr lang="cs-CZ" altLang="cs-CZ" sz="2800" dirty="0" smtClean="0"/>
              <a:t>Hradec Králové (</a:t>
            </a:r>
            <a:r>
              <a:rPr lang="cs-CZ" altLang="cs-CZ" sz="2800" dirty="0" smtClean="0"/>
              <a:t>Královéhradecký </a:t>
            </a:r>
            <a:r>
              <a:rPr lang="cs-CZ" altLang="cs-CZ" sz="2800" dirty="0" smtClean="0"/>
              <a:t>kraj)</a:t>
            </a:r>
            <a:endParaRPr lang="cs-CZ" sz="28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580639"/>
              </p:ext>
            </p:extLst>
          </p:nvPr>
        </p:nvGraphicFramePr>
        <p:xfrm>
          <a:off x="1187624" y="4005064"/>
          <a:ext cx="698477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>
                  <a:extLst>
                    <a:ext uri="{9D8B030D-6E8A-4147-A177-3AD203B41FA5}">
                      <a16:colId xmlns="" xmlns:a16="http://schemas.microsoft.com/office/drawing/2014/main" val="2793591290"/>
                    </a:ext>
                  </a:extLst>
                </a:gridCol>
                <a:gridCol w="1164129">
                  <a:extLst>
                    <a:ext uri="{9D8B030D-6E8A-4147-A177-3AD203B41FA5}">
                      <a16:colId xmlns="" xmlns:a16="http://schemas.microsoft.com/office/drawing/2014/main" val="3982066964"/>
                    </a:ext>
                  </a:extLst>
                </a:gridCol>
                <a:gridCol w="1164129"/>
                <a:gridCol w="1164129">
                  <a:extLst>
                    <a:ext uri="{9D8B030D-6E8A-4147-A177-3AD203B41FA5}">
                      <a16:colId xmlns="" xmlns:a16="http://schemas.microsoft.com/office/drawing/2014/main" val="3284438363"/>
                    </a:ext>
                  </a:extLst>
                </a:gridCol>
                <a:gridCol w="1164129"/>
                <a:gridCol w="1164129">
                  <a:extLst>
                    <a:ext uri="{9D8B030D-6E8A-4147-A177-3AD203B41FA5}">
                      <a16:colId xmlns="" xmlns:a16="http://schemas.microsoft.com/office/drawing/2014/main" val="2645432643"/>
                    </a:ext>
                  </a:extLst>
                </a:gridCol>
              </a:tblGrid>
              <a:tr h="276031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OOH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OOV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OOP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OOL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238661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48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29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085383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27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61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0322779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202154"/>
              </p:ext>
            </p:extLst>
          </p:nvPr>
        </p:nvGraphicFramePr>
        <p:xfrm>
          <a:off x="2627784" y="1175386"/>
          <a:ext cx="396044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/>
                <a:gridCol w="1428159"/>
                <a:gridCol w="1368152"/>
              </a:tblGrid>
              <a:tr h="276031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Počet provedených kontrol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Počet uložených pokut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771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120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868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130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705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156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611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798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Obdélník 1"/>
          <p:cNvSpPr>
            <a:spLocks noChangeArrowheads="1"/>
          </p:cNvSpPr>
          <p:nvPr/>
        </p:nvSpPr>
        <p:spPr bwMode="auto">
          <a:xfrm>
            <a:off x="683568" y="3583682"/>
            <a:ext cx="2954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</a:rPr>
              <a:t>Uložené pokuty dle zaměření</a:t>
            </a:r>
          </a:p>
        </p:txBody>
      </p:sp>
    </p:spTree>
    <p:extLst>
      <p:ext uri="{BB962C8B-B14F-4D97-AF65-F5344CB8AC3E}">
        <p14:creationId xmlns:p14="http://schemas.microsoft.com/office/powerpoint/2010/main" val="32241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Činnost OI </a:t>
            </a:r>
            <a:r>
              <a:rPr lang="cs-CZ" altLang="cs-CZ" sz="2800" dirty="0" smtClean="0"/>
              <a:t>Hradec Králové (Pardubický kraj)</a:t>
            </a:r>
            <a:endParaRPr lang="cs-CZ" sz="28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672905"/>
              </p:ext>
            </p:extLst>
          </p:nvPr>
        </p:nvGraphicFramePr>
        <p:xfrm>
          <a:off x="1187624" y="4005064"/>
          <a:ext cx="698477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>
                  <a:extLst>
                    <a:ext uri="{9D8B030D-6E8A-4147-A177-3AD203B41FA5}">
                      <a16:colId xmlns="" xmlns:a16="http://schemas.microsoft.com/office/drawing/2014/main" val="2793591290"/>
                    </a:ext>
                  </a:extLst>
                </a:gridCol>
                <a:gridCol w="1164129">
                  <a:extLst>
                    <a:ext uri="{9D8B030D-6E8A-4147-A177-3AD203B41FA5}">
                      <a16:colId xmlns="" xmlns:a16="http://schemas.microsoft.com/office/drawing/2014/main" val="3982066964"/>
                    </a:ext>
                  </a:extLst>
                </a:gridCol>
                <a:gridCol w="1164129"/>
                <a:gridCol w="1164129">
                  <a:extLst>
                    <a:ext uri="{9D8B030D-6E8A-4147-A177-3AD203B41FA5}">
                      <a16:colId xmlns="" xmlns:a16="http://schemas.microsoft.com/office/drawing/2014/main" val="3284438363"/>
                    </a:ext>
                  </a:extLst>
                </a:gridCol>
                <a:gridCol w="1164129"/>
                <a:gridCol w="1164129">
                  <a:extLst>
                    <a:ext uri="{9D8B030D-6E8A-4147-A177-3AD203B41FA5}">
                      <a16:colId xmlns="" xmlns:a16="http://schemas.microsoft.com/office/drawing/2014/main" val="2645432643"/>
                    </a:ext>
                  </a:extLst>
                </a:gridCol>
              </a:tblGrid>
              <a:tr h="276031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OOH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OOV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OOP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OOL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238661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42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26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52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085383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51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30322779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5319"/>
              </p:ext>
            </p:extLst>
          </p:nvPr>
        </p:nvGraphicFramePr>
        <p:xfrm>
          <a:off x="2627784" y="1175386"/>
          <a:ext cx="396044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/>
                <a:gridCol w="1428159"/>
                <a:gridCol w="1368152"/>
              </a:tblGrid>
              <a:tr h="276031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Počet provedených kontrol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Počet uložených pokut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831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160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623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138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722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113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571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895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Obdélník 1"/>
          <p:cNvSpPr>
            <a:spLocks noChangeArrowheads="1"/>
          </p:cNvSpPr>
          <p:nvPr/>
        </p:nvSpPr>
        <p:spPr bwMode="auto">
          <a:xfrm>
            <a:off x="683568" y="3583682"/>
            <a:ext cx="29540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</a:rPr>
              <a:t>Uložené pokuty dle zaměření</a:t>
            </a:r>
          </a:p>
        </p:txBody>
      </p:sp>
    </p:spTree>
    <p:extLst>
      <p:ext uri="{BB962C8B-B14F-4D97-AF65-F5344CB8AC3E}">
        <p14:creationId xmlns:p14="http://schemas.microsoft.com/office/powerpoint/2010/main" val="3534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</a:t>
            </a:r>
            <a:br>
              <a:rPr lang="cs-CZ" altLang="cs-CZ" sz="3200" dirty="0" smtClean="0"/>
            </a:br>
            <a:r>
              <a:rPr lang="cs-CZ" altLang="cs-CZ" sz="3200" dirty="0" smtClean="0"/>
              <a:t>nejvyšší pokuty – </a:t>
            </a:r>
            <a:r>
              <a:rPr lang="cs-CZ" altLang="cs-CZ" sz="3200" dirty="0" smtClean="0"/>
              <a:t>Královéhradecký </a:t>
            </a:r>
            <a:r>
              <a:rPr lang="cs-CZ" altLang="cs-CZ" sz="3200" dirty="0" smtClean="0"/>
              <a:t>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MOSTEK </a:t>
            </a:r>
            <a:r>
              <a:rPr lang="cs-CZ" altLang="cs-CZ" b="1" dirty="0" err="1" smtClean="0">
                <a:latin typeface="Times New Roman" pitchFamily="18" charset="0"/>
                <a:cs typeface="Times New Roman" pitchFamily="18" charset="0"/>
              </a:rPr>
              <a:t>energo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s.r.o. – 800 000 Kč</a:t>
            </a: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lektrárna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na biomasu v Mostku v okrese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Trutnov.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rovoz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více než 8 měsíců bez povolení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k provozu.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pakované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úlety pevných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částic. 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roce 2015 prokázána                              autorizovaným měřením nízká                         účinnost filtračního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zařízení.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okuta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potvrzena ze strany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MŽP. Sankce nabyla právní moci 27. 6. 2016.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:\Spolecne\Pokuty nad 100 tis a tiskové zprávy\2016\2016_6_MOSTEK_energo\Moste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202121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 </a:t>
            </a:r>
            <a:br>
              <a:rPr lang="cs-CZ" altLang="cs-CZ" sz="3200" dirty="0" smtClean="0"/>
            </a:br>
            <a:r>
              <a:rPr lang="cs-CZ" altLang="cs-CZ" sz="3200" dirty="0" smtClean="0"/>
              <a:t>další případy – </a:t>
            </a:r>
            <a:r>
              <a:rPr lang="cs-CZ" altLang="cs-CZ" sz="3200" dirty="0" smtClean="0"/>
              <a:t>Královéhradecký </a:t>
            </a:r>
            <a:r>
              <a:rPr lang="cs-CZ" altLang="cs-CZ" sz="3200" dirty="0" smtClean="0"/>
              <a:t>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HYDROGEOLOGIE CHRUDIM spol. s r.o. – 300 000 Kč</a:t>
            </a: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ekontaminační a recyklační středisko v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Hradci Králové.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rokázáno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skladování 205 t nebezpečných ropných kalů minimálně 15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let.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ylévání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ropných látek na vrchol dekontaminujících se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zemin.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edodržování podmínek provozního řádu.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 </a:t>
            </a:r>
            <a:br>
              <a:rPr lang="cs-CZ" altLang="cs-CZ" sz="3200" dirty="0" smtClean="0"/>
            </a:br>
            <a:r>
              <a:rPr lang="cs-CZ" altLang="cs-CZ" sz="3200" dirty="0" smtClean="0"/>
              <a:t>významné případy – </a:t>
            </a:r>
            <a:r>
              <a:rPr lang="cs-CZ" altLang="cs-CZ" sz="3200" dirty="0" smtClean="0"/>
              <a:t>Královéhradecký </a:t>
            </a:r>
            <a:r>
              <a:rPr lang="cs-CZ" altLang="cs-CZ" sz="3200" dirty="0" smtClean="0"/>
              <a:t>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HYDROGEOLOGIE CHRUDIM spol. s r.o. 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S:\Spolecne\Pokuty nad 100 tis a tiskové zprávy\2016\2016_8_HYDROGEOLOGIE CHRUDIM spol. s r.o\IMGP0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1" y="2564904"/>
            <a:ext cx="40862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Spolecne\Pokuty nad 100 tis a tiskové zprávy\2016\2016_8_HYDROGEOLOGIE CHRUDIM spol. s r.o\PA090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38226"/>
            <a:ext cx="4124970" cy="309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</a:t>
            </a:r>
            <a:br>
              <a:rPr lang="cs-CZ" altLang="cs-CZ" sz="3200" dirty="0" smtClean="0"/>
            </a:br>
            <a:r>
              <a:rPr lang="cs-CZ" altLang="cs-CZ" sz="3200" dirty="0" smtClean="0"/>
              <a:t>nejvyšší pokuty – Pardubický 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IRON &amp; STEEL, s.r.o. – 150 000 Kč</a:t>
            </a:r>
          </a:p>
          <a:p>
            <a:r>
              <a:rPr lang="cs-CZ" altLang="cs-CZ" sz="27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ýroba 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litinových a ocelových odlitků v 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Chrudimi.</a:t>
            </a:r>
            <a:endParaRPr lang="cs-CZ" altLang="cs-CZ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7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rovoz 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zařízení v rozporu 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s integrovaným povolením 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– u několika 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zdrojů znečišťování ovzduší</a:t>
            </a:r>
            <a:r>
              <a:rPr lang="cs-CZ" altLang="cs-CZ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neprovedeno 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měření emisí v požadovaném rozsahu nebo lhůtách, provozování mokrých odlučovačů v rozporu 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s provozním 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řádem, nepravdivé záznamy v provozních denících 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odlučovačů.</a:t>
            </a:r>
            <a:endParaRPr lang="cs-CZ" altLang="cs-CZ" sz="2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7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rovozovatel 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neodvolal. Sankce nabyla právní moci 13. 12. 2016.</a:t>
            </a:r>
            <a:endParaRPr lang="cs-CZ" altLang="cs-CZ" sz="2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</a:t>
            </a:r>
            <a:br>
              <a:rPr lang="cs-CZ" altLang="cs-CZ" sz="3200" dirty="0" smtClean="0"/>
            </a:br>
            <a:r>
              <a:rPr lang="cs-CZ" altLang="cs-CZ" sz="3200" dirty="0" smtClean="0"/>
              <a:t>nejvyšší pokuty – Pardubický 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IRON &amp; STEEL, s.r.o. 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S:\Spolecne\Pokuty nad 100 tis a tiskové zprávy\2016\2016_12_Chrudim_Iron_Steel\Iron_Stee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356375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Spolecne\Pokuty nad 100 tis a tiskové zprávy\2016\2016_12_Chrudim_Iron_Steel\Iron_Steel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24" y="2420889"/>
            <a:ext cx="355315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6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</a:t>
            </a:r>
            <a:br>
              <a:rPr lang="cs-CZ" altLang="cs-CZ" sz="3200" dirty="0" smtClean="0"/>
            </a:br>
            <a:r>
              <a:rPr lang="cs-CZ" altLang="cs-CZ" sz="3200" dirty="0" smtClean="0"/>
              <a:t>další případy – Pardubický 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cs-CZ" altLang="cs-CZ" b="1" dirty="0" err="1" smtClean="0">
                <a:latin typeface="Times New Roman" pitchFamily="18" charset="0"/>
                <a:cs typeface="Times New Roman" pitchFamily="18" charset="0"/>
              </a:rPr>
              <a:t>Facility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a.s. – 70 000 Kč</a:t>
            </a: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esprávně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provedený ořez stromů před obchodním centrem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Chrudim.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oškození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38 ks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mladých akátů.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29000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ČIŽP v roce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2016, plán pro rok 2017,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shrnutí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 a pokut v roce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pokuty v roce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– TOP10</a:t>
            </a:r>
          </a:p>
          <a:p>
            <a:pPr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kontrol, počty pokut a jejich výše za rok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rámci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Královéhradeckého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Pardubického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kraje, nejzávažnější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CITES – „exkluzivní záchyty“ v roce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trendy,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statistiky</a:t>
            </a:r>
          </a:p>
          <a:p>
            <a:pPr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Ukázka práce se spektrometrem – testování pravosti šperků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</a:t>
            </a:r>
            <a:br>
              <a:rPr lang="cs-CZ" altLang="cs-CZ" sz="3200" dirty="0" smtClean="0"/>
            </a:br>
            <a:r>
              <a:rPr lang="cs-CZ" altLang="cs-CZ" sz="3200" dirty="0" smtClean="0"/>
              <a:t>další případy – Pardubický 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JASOBAL s.r.o. – zastavení provozu</a:t>
            </a: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ýroba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bublinkové fólie v Chrasti 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Chrudimi.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okuta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70 000 Kč – nepovolený provoz (1.Q/2015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tížnosti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na zápach – pokuta 120 000 Kč, zastavení provozu (5/2016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řesun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výroby do Pardubic, podnět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občanů.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oučasný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stav - uložena pokuta, zastavení provozu (společnost se již v Pardubicích nenachází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</a:t>
            </a:r>
            <a:br>
              <a:rPr lang="cs-CZ" altLang="cs-CZ" sz="3200" dirty="0" smtClean="0"/>
            </a:br>
            <a:r>
              <a:rPr lang="cs-CZ" altLang="cs-CZ" sz="3200" dirty="0" smtClean="0"/>
              <a:t>další případy – Pardubický 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JASOBAL s.r.o. – zastavení provozu</a:t>
            </a:r>
          </a:p>
          <a:p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S:\Spolecne\Pokuty nad 100 tis a tiskové zprávy\2016\2016_12_Jasobal\Jasoba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77"/>
            <a:ext cx="3876087" cy="290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Spolecne\Pokuty nad 100 tis a tiskové zprávy\2016\2016_12_Jasobal\Jasobal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1"/>
            <a:ext cx="3876086" cy="290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3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2016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Inspektoři provedli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479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podle zákona o obchodování s ohroženými druhy rostlin a živočichů (CITES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136 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pokutových řízení, uloženy pokuty ve výši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446 200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korun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Zabaveno bylo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235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živých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 exemplářů ohrožených živočichů a rostlin a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924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neživých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 exemplářů (výrobky).</a:t>
            </a:r>
          </a:p>
          <a:p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Nejvíce zásilek s živočichy, rostlinami a produkty z nich pochází z Asie.</a:t>
            </a:r>
          </a:p>
          <a:p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cs-CZ" altLang="cs-CZ" sz="2000" b="1" dirty="0">
                <a:latin typeface="Times New Roman" pitchFamily="18" charset="0"/>
                <a:cs typeface="Times New Roman" pitchFamily="18" charset="0"/>
              </a:rPr>
              <a:t>% případů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byl zjištěn </a:t>
            </a:r>
            <a:r>
              <a:rPr lang="cs-CZ" altLang="cs-CZ" sz="2000" dirty="0">
                <a:latin typeface="Times New Roman" pitchFamily="18" charset="0"/>
                <a:cs typeface="Times New Roman" pitchFamily="18" charset="0"/>
              </a:rPr>
              <a:t>v souvislosti s porušováním zákona o CITES pachatel vietnamské národnosti (2015 – 50 %,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2014 – 36 %).</a:t>
            </a:r>
          </a:p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Nejvýznamnější akce </a:t>
            </a:r>
          </a:p>
          <a:p>
            <a:pPr marL="0" indent="0">
              <a:buNone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– operace EBUR, došlo k zabavení 126 kg slonoviny za cca 6 milionů korun</a:t>
            </a:r>
          </a:p>
          <a:p>
            <a:pPr marL="0" indent="0">
              <a:buNone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– operace Tygří oko, zkontrolováno 7370 zavazadel</a:t>
            </a:r>
          </a:p>
          <a:p>
            <a:endParaRPr lang="cs-CZ" alt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2016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Leden/Únor</a:t>
            </a:r>
          </a:p>
          <a:p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rámci operace Tygří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Letišti V. Havla Praha byla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zadržena medvědí žluč, tygří drápy, medicína s mošusem a rohy antilopy sajgy a vývary obsahující biologický materiál z tygrů (potvrzeno genetickými analýzami). Zajímavý byl rovněž záchyt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špičáku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levharta mandžuského (extrémně vzácná kočkovitá šelma, v přírodě zbývá cca 100 exemplářů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Březen</a:t>
            </a:r>
          </a:p>
          <a:p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součinnosti s CS a PČR (operace Kostka) zadrženo 7 drápů a 2 žlučníky z 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tygra.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celní poště ČIŽP zadržela 64 kaktusů pašovaných z Bolívie (dovoz na tzv. „bílé koně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“).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Duben</a:t>
            </a:r>
          </a:p>
          <a:p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součinnosti s CS bylo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zadrženo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 kg slonoviny (operace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EBUR,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 slonoviny vydávané za starožitné předměty, v řešení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</a:t>
            </a:r>
          </a:p>
          <a:p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zadržela na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Letišti V. Havla Praha 221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chameleonů a 11 gekonů pašovaných z 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Madagaskaru. 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Říjen</a:t>
            </a:r>
          </a:p>
          <a:p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celní poště ČIŽP zadržela sošku z velrybí 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kosti. 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4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Listopad</a:t>
            </a:r>
          </a:p>
          <a:p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</a:t>
            </a:r>
            <a:r>
              <a:rPr lang="cs-CZ" sz="1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zadržela na celní poště 198 kaktusů pašovaných z Bolívie (dovoz na tzv. „bílé koně</a:t>
            </a:r>
            <a:r>
              <a:rPr lang="cs-CZ" sz="14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“).</a:t>
            </a:r>
            <a:endParaRPr lang="cs-CZ" sz="1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441196"/>
              </p:ext>
            </p:extLst>
          </p:nvPr>
        </p:nvGraphicFramePr>
        <p:xfrm>
          <a:off x="1175392" y="1600200"/>
          <a:ext cx="6276928" cy="398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292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44950"/>
              </p:ext>
            </p:extLst>
          </p:nvPr>
        </p:nvGraphicFramePr>
        <p:xfrm>
          <a:off x="1187624" y="1484784"/>
          <a:ext cx="6276928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8152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Spektrometr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Ukázky práce se spektrometrem</a:t>
            </a:r>
          </a:p>
          <a:p>
            <a:endParaRPr lang="cs-CZ" alt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98578"/>
            <a:ext cx="4234828" cy="282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20669"/>
            <a:ext cx="22080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2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 smtClean="0"/>
              <a:t>Děkujeme </a:t>
            </a:r>
            <a:r>
              <a:rPr lang="cs-CZ" altLang="cs-CZ" b="1" dirty="0"/>
              <a:t>vám za </a:t>
            </a:r>
            <a:r>
              <a:rPr lang="cs-CZ" altLang="cs-CZ" b="1" dirty="0" smtClean="0"/>
              <a:t>pozornost.</a:t>
            </a:r>
          </a:p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r>
              <a:rPr lang="cs-CZ" altLang="cs-CZ" b="1" dirty="0" smtClean="0"/>
              <a:t>www.cizp.cz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991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Kontroly v roce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provedla loni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883 kontrol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ve srovnání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s rokem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2015 nárůst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počtu kontrol o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206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 jednoho inspektora připadlo v průměru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(41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2015).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uděleny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pokuty v právní moci ve výši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téměř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131 milionů Kč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o cca 5 mil. méně než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 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2015.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Počet rozhodnutí 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opatření k nápravě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právní moci - 342 (v roce 2015 – 345)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a pravomocně uložených návrhů k zastavení nebo omezení činnosti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celkem 23 rozhodnutí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(v roce 2015 – 44).</a:t>
            </a:r>
          </a:p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Plán pro rok 2017 -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provést cca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tisíc kontrol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Pokuty za rok 2016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ČIŽP uložila vloni celkem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2887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pokut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(v roce 2015 – 2941)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Celková výše uložených pokut v právní moci činila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130 717 343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(2015 - 135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719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214).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Oproti roku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klesla celková výše pokut o zhruba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milionů korun (nižší pokuty za drobnější delikty).</a:t>
            </a: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Nejvíce pokut padlo za odpady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977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což je několikaletý trend.</a:t>
            </a:r>
          </a:p>
        </p:txBody>
      </p:sp>
    </p:spTree>
    <p:extLst>
      <p:ext uri="{BB962C8B-B14F-4D97-AF65-F5344CB8AC3E}">
        <p14:creationId xmlns:p14="http://schemas.microsoft.com/office/powerpoint/2010/main" val="19570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Nejvyšší pokuty za rok 2016 -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OMGD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s.r.o. - 6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500 000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Pokuta za porušení zákona o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odpadech. Neuhrazena. Předáno k vymáhání celnímu úřadu.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letech 2013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2015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nakládala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areálu bývalé chemičky v Kaznějově na Plzeňsku s 15 tisíci tunami demoličních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odpadů. K nakládání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 odpady v tomto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zařízení neměla povolení.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Demoliční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odpady vysoce překračovaly limity povolené pro obsah škodlivin v odpadech využívaných na povrchu terénu.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 smtClean="0">
                <a:cs typeface="Times New Roman" pitchFamily="18" charset="0"/>
              </a:rPr>
              <a:t>Nejvyšší pokuty za rok 2016 - ČR</a:t>
            </a:r>
            <a:endParaRPr lang="cs-CZ" altLang="cs-CZ" sz="3800" dirty="0">
              <a:cs typeface="Times New Roman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269468"/>
            <a:ext cx="4234341" cy="317575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58870"/>
            <a:ext cx="4248472" cy="318635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1491198"/>
            <a:ext cx="71287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OMGD, s.r.</a:t>
            </a:r>
            <a:r>
              <a:rPr lang="en-US" altLang="cs-CZ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altLang="cs-CZ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cs-CZ" altLang="cs-CZ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6 500 </a:t>
            </a:r>
            <a:r>
              <a:rPr lang="cs-CZ" altLang="cs-CZ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000 Kč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53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2016 -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NP Transport s.r.o. – 3 000 000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Provoz mobilního zařízení ke sběru a výkupu odpadů ve Středočeském kraji bez povolení – cca 20 000 tun odpadů.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Podání neúplného a nepravdivého hlášení o produkci a nakládání s odpady.</a:t>
            </a: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a opakované neposkytnutí požadovaných podkladů uložena pořádková pokuta ve výši 180 000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Kč.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neuhrazena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Předáno k vymáhání celnímu úřadu.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2016 -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S SLUŽBY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s.r.o. - 1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900 000 Kč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Pokuta za porušení zákona o odpadech.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Využití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minimálně 6 tisíc tun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odpadů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(asfalty, betony, zeminy) na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úpravy terénu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pozemcích v katastru Senec u Plzně 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Tymákov.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těchto odpadů byla potvrzena nevhodnost při použití na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úpravy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terénu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neuhrazena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Předáno k vymáhání celnímu úřadu.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4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2016 -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ZS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Vilémov,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 - 1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700 000 Kč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úhyn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nejméně 8475 kriticky ohrožených raků říčních v řece Doubravce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už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roce 2015 uložila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firmě pokutu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tisíc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znečištění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Doubravky pesticidem,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který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pak úhyn raků a jejich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vajíček způsobil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Látka unikla z vnitropodnikové kanalizace. Mrtví raci nalezeni v úseku dlouhém 6,5 kilometru.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Pokuta byla uhrazena.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270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1017</Words>
  <Application>Microsoft Office PowerPoint</Application>
  <PresentationFormat>Předvádění na obrazovce (4:3)</PresentationFormat>
  <Paragraphs>254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Výsledky činnosti ČIŽP za rok 2016</vt:lpstr>
      <vt:lpstr>Činnost ČIŽP v roce 2016, plán pro rok 2017, základní shrnutí</vt:lpstr>
      <vt:lpstr>Kontroly v roce 2016</vt:lpstr>
      <vt:lpstr>Pokuty za rok 2016</vt:lpstr>
      <vt:lpstr>Nejvyšší pokuty za rok 2016 - ČR</vt:lpstr>
      <vt:lpstr>Nejvyšší pokuty za rok 2016 - ČR</vt:lpstr>
      <vt:lpstr>Nejvyšší pokuty za rok 2016 - ČR</vt:lpstr>
      <vt:lpstr>Nejvyšší pokuty za rok 2016 - ČR</vt:lpstr>
      <vt:lpstr>Nejvyšší pokuty za rok 2016 - ČR</vt:lpstr>
      <vt:lpstr>Nejvyšší pokuty za rok 2016 - ČR</vt:lpstr>
      <vt:lpstr>Činnost OI Hradec Králové  počty kontrol, pokut a uložené sankce</vt:lpstr>
      <vt:lpstr>Činnost OI Hradec Králové (Královéhradecký kraj)</vt:lpstr>
      <vt:lpstr>Činnost OI Hradec Králové (Pardubický kraj)</vt:lpstr>
      <vt:lpstr>Činnost OI Hradec Králové nejvyšší pokuty – Královéhradecký kraj</vt:lpstr>
      <vt:lpstr>Činnost OI Hradec Králové  další případy – Královéhradecký kraj</vt:lpstr>
      <vt:lpstr>Činnost OI Hradec Králové  významné případy – Královéhradecký kraj</vt:lpstr>
      <vt:lpstr>Činnost OI Hradec Králové nejvyšší pokuty – Pardubický kraj</vt:lpstr>
      <vt:lpstr>Činnost OI Hradec Králové nejvyšší pokuty – Pardubický kraj</vt:lpstr>
      <vt:lpstr>Činnost OI Hradec Králové další případy – Pardubický kraj</vt:lpstr>
      <vt:lpstr>Činnost OI Hradec Králové další případy – Pardubický kraj</vt:lpstr>
      <vt:lpstr>Činnost OI Hradec Králové další případy – Pardubický kraj</vt:lpstr>
      <vt:lpstr>CITES v roce 2016</vt:lpstr>
      <vt:lpstr>CITES v roce 2016</vt:lpstr>
      <vt:lpstr>CITES - fotky</vt:lpstr>
      <vt:lpstr>CITES - fotky</vt:lpstr>
      <vt:lpstr>Spektrometr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Jandová Jana</cp:lastModifiedBy>
  <cp:revision>107</cp:revision>
  <dcterms:created xsi:type="dcterms:W3CDTF">2016-12-06T12:06:40Z</dcterms:created>
  <dcterms:modified xsi:type="dcterms:W3CDTF">2017-04-24T10:51:16Z</dcterms:modified>
</cp:coreProperties>
</file>