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67" r:id="rId4"/>
    <p:sldId id="268" r:id="rId5"/>
    <p:sldId id="270" r:id="rId6"/>
    <p:sldId id="269" r:id="rId7"/>
    <p:sldId id="271" r:id="rId8"/>
    <p:sldId id="272" r:id="rId9"/>
    <p:sldId id="274" r:id="rId10"/>
    <p:sldId id="275" r:id="rId11"/>
    <p:sldId id="278" r:id="rId12"/>
    <p:sldId id="276" r:id="rId13"/>
    <p:sldId id="273" r:id="rId14"/>
    <p:sldId id="277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6" autoAdjust="0"/>
    <p:restoredTop sz="94660"/>
  </p:normalViewPr>
  <p:slideViewPr>
    <p:cSldViewPr>
      <p:cViewPr varScale="1">
        <p:scale>
          <a:sx n="121" d="100"/>
          <a:sy n="121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20.06.2019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Setkání expertní skupiny pro přesahové  přístupy a nástroje – 22. 5. – 24. 5. 2019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Lenka Němcová</a:t>
            </a:r>
          </a:p>
          <a:p>
            <a:pPr>
              <a:lnSpc>
                <a:spcPct val="160000"/>
              </a:lnSpc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 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IRI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odložena IRI v Albánii</a:t>
            </a:r>
          </a:p>
          <a:p>
            <a:r>
              <a:rPr lang="cs-CZ" dirty="0" smtClean="0"/>
              <a:t>plánování IRI 7 let dopředu, databáze expertů</a:t>
            </a:r>
          </a:p>
          <a:p>
            <a:r>
              <a:rPr lang="cs-CZ" dirty="0" smtClean="0"/>
              <a:t>Bude aktualizován dotazník, nová sekce pro využití technologií</a:t>
            </a:r>
          </a:p>
          <a:p>
            <a:r>
              <a:rPr lang="cs-CZ" dirty="0" smtClean="0"/>
              <a:t>IRI v roce 2019:</a:t>
            </a:r>
          </a:p>
          <a:p>
            <a:pPr lvl="1"/>
            <a:r>
              <a:rPr lang="cs-CZ" dirty="0" smtClean="0"/>
              <a:t>Estonsko, únor 2019 </a:t>
            </a:r>
          </a:p>
          <a:p>
            <a:pPr lvl="1"/>
            <a:r>
              <a:rPr lang="cs-CZ" dirty="0" smtClean="0"/>
              <a:t>Slovensko, červen 2019</a:t>
            </a:r>
          </a:p>
          <a:p>
            <a:pPr lvl="1"/>
            <a:r>
              <a:rPr lang="cs-CZ" dirty="0" smtClean="0"/>
              <a:t>Řecko</a:t>
            </a:r>
          </a:p>
          <a:p>
            <a:pPr lvl="1"/>
            <a:r>
              <a:rPr lang="cs-CZ" dirty="0" smtClean="0"/>
              <a:t>Litva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4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IRI v Estonsku – únor 2019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IRI zaměřená na IED, vodu a odpady</a:t>
            </a:r>
          </a:p>
          <a:p>
            <a:r>
              <a:rPr lang="cs-CZ" dirty="0" smtClean="0"/>
              <a:t>Estonská inspekce ŽP cca 150 pracovníků</a:t>
            </a:r>
          </a:p>
          <a:p>
            <a:r>
              <a:rPr lang="cs-CZ" dirty="0" smtClean="0"/>
              <a:t>Využívají IRAM, automatický předpoklad, že největší hrozba – zařízení pod IED</a:t>
            </a:r>
          </a:p>
          <a:p>
            <a:r>
              <a:rPr lang="cs-CZ" dirty="0" smtClean="0"/>
              <a:t>Využívají 15 </a:t>
            </a:r>
            <a:r>
              <a:rPr lang="cs-CZ" dirty="0" err="1" smtClean="0"/>
              <a:t>dronů</a:t>
            </a:r>
            <a:endParaRPr lang="cs-CZ" dirty="0" smtClean="0"/>
          </a:p>
          <a:p>
            <a:r>
              <a:rPr lang="cs-CZ" dirty="0" smtClean="0"/>
              <a:t>Každý rok školení pro soudce a státní zástupce</a:t>
            </a:r>
          </a:p>
          <a:p>
            <a:r>
              <a:rPr lang="cs-CZ" dirty="0" err="1" smtClean="0"/>
              <a:t>Mapping</a:t>
            </a:r>
            <a:r>
              <a:rPr lang="cs-CZ" dirty="0" smtClean="0"/>
              <a:t> </a:t>
            </a:r>
            <a:r>
              <a:rPr lang="cs-CZ" dirty="0" err="1" smtClean="0"/>
              <a:t>permitting</a:t>
            </a:r>
            <a:r>
              <a:rPr lang="cs-CZ" dirty="0" smtClean="0"/>
              <a:t> – kontrolují, zda jsou povolení </a:t>
            </a:r>
            <a:r>
              <a:rPr lang="cs-CZ" dirty="0" smtClean="0"/>
              <a:t>aktuální (přezkum)</a:t>
            </a:r>
            <a:endParaRPr lang="cs-CZ" dirty="0" smtClean="0"/>
          </a:p>
          <a:p>
            <a:r>
              <a:rPr lang="cs-CZ" dirty="0" smtClean="0"/>
              <a:t>Školení, hodně konferencí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IRI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Návrh na rok 2020:</a:t>
            </a:r>
          </a:p>
          <a:p>
            <a:pPr lvl="1"/>
            <a:r>
              <a:rPr lang="cs-CZ" dirty="0" smtClean="0"/>
              <a:t>Lucembursko</a:t>
            </a:r>
          </a:p>
          <a:p>
            <a:pPr lvl="1"/>
            <a:r>
              <a:rPr lang="cs-CZ" dirty="0" smtClean="0"/>
              <a:t>Island</a:t>
            </a:r>
          </a:p>
          <a:p>
            <a:pPr lvl="1"/>
            <a:r>
              <a:rPr lang="cs-CZ" dirty="0" smtClean="0"/>
              <a:t>Švýcarsko (Green)</a:t>
            </a:r>
          </a:p>
          <a:p>
            <a:pPr lvl="1"/>
            <a:r>
              <a:rPr lang="cs-CZ" dirty="0" smtClean="0"/>
              <a:t>Francie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Informace z projektu Kritéria hodnocení ekologické újmy 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Země s největším počtem </a:t>
            </a:r>
            <a:r>
              <a:rPr lang="cs-CZ" dirty="0" err="1" smtClean="0"/>
              <a:t>ek</a:t>
            </a:r>
            <a:r>
              <a:rPr lang="cs-CZ" dirty="0" smtClean="0"/>
              <a:t>. újmy:</a:t>
            </a:r>
          </a:p>
          <a:p>
            <a:pPr lvl="1"/>
            <a:r>
              <a:rPr lang="cs-CZ" sz="2400" dirty="0" smtClean="0"/>
              <a:t>Polsko        	20</a:t>
            </a:r>
          </a:p>
          <a:p>
            <a:pPr lvl="1"/>
            <a:r>
              <a:rPr lang="cs-CZ" sz="2400" dirty="0" smtClean="0"/>
              <a:t>Maďarsko	50</a:t>
            </a:r>
          </a:p>
          <a:p>
            <a:pPr lvl="1"/>
            <a:r>
              <a:rPr lang="cs-CZ" sz="2400" dirty="0" smtClean="0"/>
              <a:t>Německo	60</a:t>
            </a:r>
          </a:p>
          <a:p>
            <a:pPr lvl="1"/>
            <a:r>
              <a:rPr lang="cs-CZ" sz="2400" dirty="0" smtClean="0"/>
              <a:t>Itálie		60</a:t>
            </a:r>
          </a:p>
          <a:p>
            <a:r>
              <a:rPr lang="cs-CZ" sz="2800" dirty="0" smtClean="0"/>
              <a:t>Snaha získat účastníky z Německa a Maďarska</a:t>
            </a:r>
          </a:p>
          <a:p>
            <a:r>
              <a:rPr lang="cs-CZ" sz="2800" dirty="0" smtClean="0"/>
              <a:t>Kritéria pro podobné případy</a:t>
            </a:r>
          </a:p>
          <a:p>
            <a:r>
              <a:rPr lang="cs-CZ" sz="2800" dirty="0" smtClean="0"/>
              <a:t>Cílem projektu příručka o ekologické újmě</a:t>
            </a:r>
          </a:p>
          <a:p>
            <a:r>
              <a:rPr lang="cs-CZ" sz="2800" dirty="0" smtClean="0"/>
              <a:t>Příští rok – </a:t>
            </a:r>
            <a:r>
              <a:rPr lang="cs-CZ" sz="2800" dirty="0" err="1" smtClean="0"/>
              <a:t>check</a:t>
            </a:r>
            <a:r>
              <a:rPr lang="cs-CZ" sz="2800" dirty="0" smtClean="0"/>
              <a:t> list (kontrolní list)</a:t>
            </a:r>
            <a:endParaRPr lang="cs-CZ" sz="28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2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Píští jednání expertní skupiny pro přesahové přístupy a nástroje 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18. 9. – 20. 9. Lublaň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84" y="2132856"/>
            <a:ext cx="3562350" cy="2667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Jednání Výboru IMPEL </a:t>
            </a:r>
            <a:br>
              <a:rPr lang="cs-CZ" dirty="0" smtClean="0"/>
            </a:br>
            <a:r>
              <a:rPr lang="cs-CZ" dirty="0" smtClean="0"/>
              <a:t>2 .4. – 3. 4.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Revidovaný seznam projektů 2019 včetně pracovního programu a seznamu účastníků</a:t>
            </a:r>
            <a:endParaRPr lang="cs-CZ" dirty="0"/>
          </a:p>
          <a:p>
            <a:r>
              <a:rPr lang="cs-CZ" dirty="0" err="1" smtClean="0"/>
              <a:t>Dimitris</a:t>
            </a:r>
            <a:r>
              <a:rPr lang="cs-CZ" dirty="0" smtClean="0"/>
              <a:t> </a:t>
            </a:r>
            <a:r>
              <a:rPr lang="cs-CZ" dirty="0" err="1" smtClean="0"/>
              <a:t>Dermatas</a:t>
            </a:r>
            <a:r>
              <a:rPr lang="cs-CZ" dirty="0" smtClean="0"/>
              <a:t> připravil návrh na „</a:t>
            </a:r>
            <a:r>
              <a:rPr lang="cs-CZ" dirty="0" err="1" smtClean="0"/>
              <a:t>Wisdom</a:t>
            </a:r>
            <a:r>
              <a:rPr lang="cs-CZ" dirty="0" smtClean="0"/>
              <a:t> Group“ bývalí členové IMPEL</a:t>
            </a:r>
            <a:endParaRPr lang="cs-CZ" dirty="0"/>
          </a:p>
          <a:p>
            <a:r>
              <a:rPr lang="cs-CZ" dirty="0" smtClean="0"/>
              <a:t>Všechny expertní týmy navrhli 1 člena na spolupráci s Milieu na studii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Jednání Výboru IMPEL </a:t>
            </a:r>
            <a:br>
              <a:rPr lang="cs-CZ" dirty="0" smtClean="0"/>
            </a:br>
            <a:r>
              <a:rPr lang="cs-CZ" dirty="0" smtClean="0"/>
              <a:t>2 .4. – 3. 4.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se hledá místopředseda IMPEL, Tony </a:t>
            </a:r>
            <a:r>
              <a:rPr lang="cs-CZ" dirty="0" err="1" smtClean="0"/>
              <a:t>Liebregts</a:t>
            </a:r>
            <a:r>
              <a:rPr lang="cs-CZ" dirty="0" smtClean="0"/>
              <a:t> bude zatím mít na starosti Sekretariát</a:t>
            </a:r>
            <a:endParaRPr lang="cs-CZ" dirty="0"/>
          </a:p>
          <a:p>
            <a:r>
              <a:rPr lang="cs-CZ" dirty="0" smtClean="0"/>
              <a:t>Založena pracovní skupina jak členství UK v IMPEL po </a:t>
            </a:r>
            <a:r>
              <a:rPr lang="cs-CZ" dirty="0" err="1" smtClean="0"/>
              <a:t>Brexitu</a:t>
            </a:r>
            <a:r>
              <a:rPr lang="cs-CZ" dirty="0" smtClean="0"/>
              <a:t> – zpráva bude podána GA (Peter </a:t>
            </a:r>
            <a:r>
              <a:rPr lang="cs-CZ" dirty="0" err="1" smtClean="0"/>
              <a:t>Ashford</a:t>
            </a:r>
            <a:r>
              <a:rPr lang="cs-CZ" dirty="0" smtClean="0"/>
              <a:t> – ENPE, Henk </a:t>
            </a:r>
            <a:r>
              <a:rPr lang="cs-CZ" dirty="0" err="1" smtClean="0"/>
              <a:t>Ruessink</a:t>
            </a:r>
            <a:r>
              <a:rPr lang="cs-CZ" dirty="0" smtClean="0"/>
              <a:t>, Kristina Rabe a Rob Hayes)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7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Jednání Výboru IMPEL </a:t>
            </a:r>
            <a:br>
              <a:rPr lang="cs-CZ" dirty="0" smtClean="0"/>
            </a:br>
            <a:r>
              <a:rPr lang="cs-CZ" dirty="0" smtClean="0"/>
              <a:t>2 .4. – 3. 4.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Sekretariát – pracovní smlouva pro členy sekretariátu – Michael za 9 let 5 krátkodobých dohod</a:t>
            </a:r>
          </a:p>
          <a:p>
            <a:pPr lvl="0"/>
            <a:r>
              <a:rPr lang="cs-CZ" dirty="0"/>
              <a:t>R</a:t>
            </a:r>
            <a:r>
              <a:rPr lang="cs-CZ" dirty="0" smtClean="0"/>
              <a:t>otační </a:t>
            </a:r>
            <a:r>
              <a:rPr lang="cs-CZ" dirty="0"/>
              <a:t>předsednictví expertních skupin</a:t>
            </a:r>
          </a:p>
          <a:p>
            <a:pPr lvl="0"/>
            <a:r>
              <a:rPr lang="cs-CZ" dirty="0"/>
              <a:t>Support </a:t>
            </a:r>
            <a:r>
              <a:rPr lang="cs-CZ" dirty="0" err="1"/>
              <a:t>group</a:t>
            </a:r>
            <a:r>
              <a:rPr lang="cs-CZ" dirty="0"/>
              <a:t> – vedoucí ES a národní koordinátoři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8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Informace ze Sekretariátu IMPEL 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Prezentace IMPEL na Green </a:t>
            </a:r>
            <a:r>
              <a:rPr lang="cs-CZ" sz="2800" dirty="0" err="1" smtClean="0"/>
              <a:t>Week</a:t>
            </a:r>
            <a:r>
              <a:rPr lang="cs-CZ" sz="2800" dirty="0" smtClean="0"/>
              <a:t>, příští rok Green </a:t>
            </a:r>
            <a:r>
              <a:rPr lang="cs-CZ" sz="2800" dirty="0" err="1" smtClean="0"/>
              <a:t>Week</a:t>
            </a:r>
            <a:r>
              <a:rPr lang="cs-CZ" sz="2800" dirty="0" smtClean="0"/>
              <a:t> zaměřen na biodiverzitu – lepší příprava</a:t>
            </a:r>
          </a:p>
          <a:p>
            <a:r>
              <a:rPr lang="cs-CZ" sz="2800" dirty="0" smtClean="0"/>
              <a:t>Již vybrán úředník na komunikaci a na projekty do Sekretariátu, nedaří se nalézt finančního úředníka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Rozpočet MPEL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na rok 2019 – 1,3 miliónu €</a:t>
            </a:r>
          </a:p>
          <a:p>
            <a:r>
              <a:rPr lang="cs-CZ" sz="2800" dirty="0" smtClean="0"/>
              <a:t>na 2019 – 2020 – 3 milióny € </a:t>
            </a:r>
          </a:p>
          <a:p>
            <a:r>
              <a:rPr lang="cs-CZ" sz="2800" dirty="0" err="1" smtClean="0"/>
              <a:t>Operating</a:t>
            </a:r>
            <a:r>
              <a:rPr lang="cs-CZ" sz="2800" dirty="0" smtClean="0"/>
              <a:t> Grant </a:t>
            </a:r>
            <a:r>
              <a:rPr lang="cs-CZ" sz="2800" dirty="0" err="1" smtClean="0"/>
              <a:t>Agreement</a:t>
            </a:r>
            <a:r>
              <a:rPr lang="cs-CZ" sz="2800" dirty="0" smtClean="0"/>
              <a:t> – podepsaný 11. 4. 2019</a:t>
            </a:r>
          </a:p>
          <a:p>
            <a:r>
              <a:rPr lang="cs-CZ" sz="2800" dirty="0" err="1" smtClean="0"/>
              <a:t>Specific</a:t>
            </a:r>
            <a:r>
              <a:rPr lang="cs-CZ" sz="2800" dirty="0" smtClean="0"/>
              <a:t> Grant </a:t>
            </a:r>
            <a:r>
              <a:rPr lang="cs-CZ" sz="2800" dirty="0" err="1" smtClean="0"/>
              <a:t>Agreement</a:t>
            </a:r>
            <a:r>
              <a:rPr lang="cs-CZ" sz="2800" dirty="0" smtClean="0"/>
              <a:t> – pro všechny IMPEL projekty bude podepsán</a:t>
            </a:r>
          </a:p>
          <a:p>
            <a:r>
              <a:rPr lang="cs-CZ" sz="2800" dirty="0" err="1" smtClean="0"/>
              <a:t>Specific</a:t>
            </a:r>
            <a:r>
              <a:rPr lang="cs-CZ" sz="2800" dirty="0" smtClean="0"/>
              <a:t> Grant </a:t>
            </a:r>
            <a:r>
              <a:rPr lang="cs-CZ" sz="2800" dirty="0" err="1" smtClean="0"/>
              <a:t>Agreement</a:t>
            </a:r>
            <a:r>
              <a:rPr lang="cs-CZ" sz="2800" dirty="0" smtClean="0"/>
              <a:t> – pro školení, sekretariát, budování kapacit, </a:t>
            </a:r>
            <a:r>
              <a:rPr lang="cs-CZ" sz="2800" dirty="0" err="1" smtClean="0"/>
              <a:t>Basecamp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0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Dotazník školení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není nutné Valné shromáždění pořádat na konci roku vzhledem ke změně financování</a:t>
            </a:r>
          </a:p>
          <a:p>
            <a:r>
              <a:rPr lang="cs-CZ" sz="2800" dirty="0" smtClean="0"/>
              <a:t>Některé údaje z dotazníku ke školení:</a:t>
            </a:r>
          </a:p>
          <a:p>
            <a:pPr lvl="1"/>
            <a:r>
              <a:rPr lang="cs-CZ" sz="2400" dirty="0" smtClean="0"/>
              <a:t>Na školení 1 - 5 pracovníků</a:t>
            </a:r>
          </a:p>
          <a:p>
            <a:pPr lvl="1"/>
            <a:r>
              <a:rPr lang="cs-CZ" sz="2400" dirty="0" smtClean="0"/>
              <a:t>13 ČS chce sdílet školící materiály</a:t>
            </a:r>
          </a:p>
          <a:p>
            <a:pPr lvl="1"/>
            <a:r>
              <a:rPr lang="cs-CZ" sz="2400" dirty="0" smtClean="0"/>
              <a:t>10 ČS nemá školící materiály</a:t>
            </a:r>
          </a:p>
          <a:p>
            <a:pPr lvl="1"/>
            <a:r>
              <a:rPr lang="cs-CZ" sz="2400" dirty="0" smtClean="0"/>
              <a:t>V průměru na školení na 1 inspektora 500,- € (4 ČS více než 4 000 €) </a:t>
            </a:r>
          </a:p>
          <a:p>
            <a:endParaRPr lang="cs-CZ" sz="28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Učitel Kreslený Film Deska Školní - Obrázek zdarma na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1"/>
            <a:ext cx="201622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Informace z projektu havárie v ŽP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skládky jsou největším zdrojem havárií</a:t>
            </a:r>
          </a:p>
          <a:p>
            <a:r>
              <a:rPr lang="cs-CZ" dirty="0"/>
              <a:t>š</a:t>
            </a:r>
            <a:r>
              <a:rPr lang="cs-CZ" dirty="0" smtClean="0"/>
              <a:t>patné povolení</a:t>
            </a:r>
          </a:p>
          <a:p>
            <a:r>
              <a:rPr lang="cs-CZ" dirty="0"/>
              <a:t>š</a:t>
            </a:r>
            <a:r>
              <a:rPr lang="cs-CZ" dirty="0" smtClean="0"/>
              <a:t>patný předpoklad povodní</a:t>
            </a:r>
          </a:p>
          <a:p>
            <a:r>
              <a:rPr lang="cs-CZ" dirty="0"/>
              <a:t>l</a:t>
            </a:r>
            <a:r>
              <a:rPr lang="cs-CZ" dirty="0" smtClean="0"/>
              <a:t>idská chyba</a:t>
            </a:r>
          </a:p>
          <a:p>
            <a:r>
              <a:rPr lang="cs-CZ" dirty="0" smtClean="0"/>
              <a:t>V příštím roce se zaměří na komunikaci a hackerské útoky</a:t>
            </a:r>
          </a:p>
          <a:p>
            <a:endParaRPr lang="cs-CZ" sz="28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Konference Výhody využití technologií při inspekcích 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mini konference v Kodani 7. 11 – 8. 11.</a:t>
            </a:r>
          </a:p>
          <a:p>
            <a:r>
              <a:rPr lang="cs-CZ" dirty="0" err="1" smtClean="0"/>
              <a:t>Drony</a:t>
            </a:r>
            <a:r>
              <a:rPr lang="cs-CZ" dirty="0" smtClean="0"/>
              <a:t>, umělá inteligence, satelitní pozorování, velká data, další technologie a aplikace, databáze</a:t>
            </a:r>
          </a:p>
          <a:p>
            <a:r>
              <a:rPr lang="cs-CZ" dirty="0" smtClean="0"/>
              <a:t>40 účastníků, za ČR Ing. Marko</a:t>
            </a:r>
          </a:p>
          <a:p>
            <a:endParaRPr lang="cs-CZ" sz="28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437112"/>
            <a:ext cx="28803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498</Words>
  <Application>Microsoft Office PowerPoint</Application>
  <PresentationFormat>Předvádění na obrazovce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Setkání expertní skupiny pro přesahové  přístupy a nástroje – 22. 5. – 24. 5. 2019</vt:lpstr>
      <vt:lpstr>Jednání Výboru IMPEL  2 .4. – 3. 4. 2019</vt:lpstr>
      <vt:lpstr>Jednání Výboru IMPEL  2 .4. – 3. 4. 2019</vt:lpstr>
      <vt:lpstr>Jednání Výboru IMPEL  2 .4. – 3. 4. 2019</vt:lpstr>
      <vt:lpstr>Informace ze Sekretariátu IMPEL  </vt:lpstr>
      <vt:lpstr>Rozpočet MPEL  </vt:lpstr>
      <vt:lpstr>  Dotazník školení</vt:lpstr>
      <vt:lpstr>Informace z projektu havárie v ŽP  </vt:lpstr>
      <vt:lpstr>Konference Výhody využití technologií při inspekcích  </vt:lpstr>
      <vt:lpstr>IRI  </vt:lpstr>
      <vt:lpstr>IRI v Estonsku – únor 2019 </vt:lpstr>
      <vt:lpstr>IRI  </vt:lpstr>
      <vt:lpstr>Informace z projektu Kritéria hodnocení ekologické újmy  </vt:lpstr>
      <vt:lpstr>Píští jednání expertní skupiny pro přesahové přístupy a nástroje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Němcová Lenka</cp:lastModifiedBy>
  <cp:revision>57</cp:revision>
  <cp:lastPrinted>2019-06-10T08:51:49Z</cp:lastPrinted>
  <dcterms:created xsi:type="dcterms:W3CDTF">2016-12-06T12:06:40Z</dcterms:created>
  <dcterms:modified xsi:type="dcterms:W3CDTF">2019-06-20T06:49:01Z</dcterms:modified>
</cp:coreProperties>
</file>