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71" r:id="rId2"/>
    <p:sldId id="270" r:id="rId3"/>
    <p:sldId id="273" r:id="rId4"/>
    <p:sldId id="275" r:id="rId5"/>
    <p:sldId id="277" r:id="rId6"/>
    <p:sldId id="276" r:id="rId7"/>
    <p:sldId id="272" r:id="rId8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83" autoAdjust="0"/>
    <p:restoredTop sz="91657" autoAdjust="0"/>
  </p:normalViewPr>
  <p:slideViewPr>
    <p:cSldViewPr>
      <p:cViewPr>
        <p:scale>
          <a:sx n="75" d="100"/>
          <a:sy n="75" d="100"/>
        </p:scale>
        <p:origin x="-1446" y="-102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27.11.2017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27.11.2017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BC5016-DCB5-4C9D-94DF-6E34CFF6E3EF}" type="slidenum">
              <a:rPr lang="cs-CZ" altLang="cs-CZ" sz="1200" smtClean="0"/>
              <a:pPr/>
              <a:t>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21964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1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061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Aktivní předsednictví (mezinárodní jednání, konference, summity, neformální sítě v Tallinnu) – 5-7 prosince IMPEL, digitalizace (v souladu s ŽP), Brexit (pokračování ve vyjednávání). </a:t>
            </a:r>
          </a:p>
          <a:p>
            <a:r>
              <a:rPr lang="cs-CZ" dirty="0"/>
              <a:t>Dne 22. listopadu Rada (velvyslanci EU) schválila prozatímní dohodu mezi estonským předsednictvím a Evropským parlamentem ze dne 9. listopadu o reformě systému EU pro obchodování s emisemi (ETS) pro období po roce 2020. Dohodnuté znění bude nyní předloženému Evropskému parlamentu ke schválení. Reforma ETS pomůže EU splnit svůj cíl snížit emise skleníkových plynů o nejméně 40% do roku 2030, jak bylo dohodnuto v rámci klimatu a energetiky na rok 2030 a Pařížské dohody. Na 22 listopadu Rada (velvyslanci EU) schválila prozatímní dohodu mezi estonským předsednictvím a Evropským parlamentem ze dne 9. listopadu o reformě systému EU pro obchodování s emisemi (ETS) pro období po roce 2020. Sjednaný text bude nyní předložen ke schválení Evropskému parlamentu. Reforma ETS pomůže EU splnit svůj cíl snížit emise skleníkových plynů o nejméně 40% do roku 2030, jak bylo dohodnuto v rámci klimatu a energetiky na rok 2030 a Pařížské dohody</a:t>
            </a:r>
            <a:r>
              <a:rPr lang="cs-CZ" dirty="0" smtClean="0"/>
              <a:t>.</a:t>
            </a:r>
          </a:p>
          <a:p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strategy for plastics, an assessment of an improved interface between chemicals, products and waste legislation, a legislative proposal on water reuse and a monitoring framework on circular economy</a:t>
            </a:r>
            <a:endParaRPr lang="cs-CZ" dirty="0">
              <a:solidFill>
                <a:schemeClr val="accent1"/>
              </a:solidFill>
            </a:endParaRPr>
          </a:p>
          <a:p>
            <a:pPr lvl="0"/>
            <a:r>
              <a:rPr lang="en-GB" dirty="0"/>
              <a:t>Strategy on plastics use, reuse and recycling</a:t>
            </a:r>
            <a:endParaRPr lang="cs-CZ" dirty="0"/>
          </a:p>
          <a:p>
            <a:pPr lvl="0"/>
            <a:r>
              <a:rPr lang="en-GB" dirty="0"/>
              <a:t>Proposal for a Regulation on minimum quality requirements for reused water</a:t>
            </a:r>
            <a:endParaRPr lang="cs-CZ" dirty="0"/>
          </a:p>
          <a:p>
            <a:pPr lvl="0"/>
            <a:r>
              <a:rPr lang="en-GB" dirty="0"/>
              <a:t>Revision of the Drinking Water Directive (</a:t>
            </a:r>
            <a:r>
              <a:rPr lang="en-GB" dirty="0" err="1"/>
              <a:t>gesce</a:t>
            </a:r>
            <a:r>
              <a:rPr lang="en-GB" dirty="0"/>
              <a:t> MZ)</a:t>
            </a:r>
            <a:endParaRPr lang="cs-CZ" dirty="0"/>
          </a:p>
          <a:p>
            <a:pPr lvl="0"/>
            <a:r>
              <a:rPr lang="en-GB" dirty="0"/>
              <a:t>Initiative to address legal, technical or practical bottlenecks at the interface of chemical, product and waste legislation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22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VYBRANÉ PRIORITY ČR V OBLASTI OBĚHOVÉHO HOSPODÁŘSTVÍ Definice základních pojmů (komunální odpad, bioodpad, stavební a demoliční odpad, ostatní odpad, příprava k opětovnému použití atd.). Harmonizace metod pro výpočty úrovně recyklace. Jasný cíl pro omezování skládkování. </a:t>
            </a:r>
            <a:r>
              <a:rPr lang="cs-CZ" dirty="0" err="1"/>
              <a:t>üRealistické</a:t>
            </a:r>
            <a:r>
              <a:rPr lang="cs-CZ" dirty="0"/>
              <a:t> cíle pro recyklaci odpadů a odpadů z obalů. Sjednocení vykazování členských zemí v oblasti odpadů a druhotných surovin pro různé instituce EU. Harmonizace právních požadavků na vedlejší produkty a status konce odpadu. </a:t>
            </a:r>
            <a:r>
              <a:rPr lang="cs-CZ" dirty="0" err="1"/>
              <a:t>üPovinné</a:t>
            </a:r>
            <a:r>
              <a:rPr lang="cs-CZ" dirty="0"/>
              <a:t> třídění bioodpadů.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019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215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>
                <a:sym typeface="Myriad Pro" charset="0"/>
              </a:rPr>
              <a:t>Pátá úroveň</a:t>
            </a:r>
            <a:endParaRPr lang="en-US" altLang="cs-CZ" dirty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 Bold Cond" charset="0"/>
              </a:rPr>
              <a:t>Kliknutím lze upravit styl.</a:t>
            </a:r>
            <a:endParaRPr lang="en-US" altLang="cs-CZ" dirty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Documents and Settings\user\Plocha\NOVA_PREZENTACE\Prezentace.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3494" y="-325120"/>
            <a:ext cx="13871787" cy="1040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15021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0766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E90AD2-3A0B-4502-A07D-C83F3D0D3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5776" y="4444752"/>
            <a:ext cx="11144299" cy="504056"/>
          </a:xfrm>
        </p:spPr>
        <p:txBody>
          <a:bodyPr/>
          <a:lstStyle/>
          <a:p>
            <a:r>
              <a:rPr lang="cs-CZ" sz="3200" dirty="0"/>
              <a:t>2</a:t>
            </a:r>
            <a:r>
              <a:rPr lang="en-GB" sz="3200" dirty="0"/>
              <a:t>6</a:t>
            </a:r>
            <a:r>
              <a:rPr lang="cs-CZ" sz="3200" dirty="0"/>
              <a:t>. porada národní sítě IMPEL </a:t>
            </a:r>
            <a:br>
              <a:rPr lang="cs-CZ" sz="3200" dirty="0"/>
            </a:br>
            <a:r>
              <a:rPr lang="cs-CZ" sz="3200" dirty="0"/>
              <a:t>a 4</a:t>
            </a:r>
            <a:r>
              <a:rPr lang="en-GB" sz="3200" dirty="0"/>
              <a:t>2</a:t>
            </a:r>
            <a:r>
              <a:rPr lang="cs-CZ" sz="3200" dirty="0"/>
              <a:t>. porada skupiny pro mezinárodní spolupráci </a:t>
            </a:r>
            <a:r>
              <a:rPr lang="cs-CZ" sz="3200" dirty="0" smtClean="0"/>
              <a:t>ČIŽP</a:t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Aktuality v rámci agendy EU</a:t>
            </a: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8F9D38F-7DE8-459E-A6DA-F50CAAECC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038" y="6965032"/>
            <a:ext cx="9102725" cy="1440160"/>
          </a:xfrm>
        </p:spPr>
        <p:txBody>
          <a:bodyPr/>
          <a:lstStyle/>
          <a:p>
            <a:pPr algn="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listopad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Markéta Kučerová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Oddělení EU, Odbor mezinárodních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vztahů</a:t>
            </a:r>
          </a:p>
          <a:p>
            <a:pPr algn="r"/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Ministerstvo životního prostředí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261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D9AD7A6-D1DB-4CFE-8417-7FF50B7F2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Estonské předsednictví v Radě EU </a:t>
            </a:r>
            <a:br>
              <a:rPr lang="cs-CZ" dirty="0"/>
            </a:br>
            <a:r>
              <a:rPr lang="cs-CZ" sz="2800" dirty="0"/>
              <a:t>1. července – 31. prosince 2017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BA7CB0F-9253-49D4-BB7B-8414BBE36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824" y="2356520"/>
            <a:ext cx="10801200" cy="5976664"/>
          </a:xfrm>
        </p:spPr>
        <p:txBody>
          <a:bodyPr/>
          <a:lstStyle/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Úspěchy: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Revize směrnice </a:t>
            </a:r>
            <a:r>
              <a:rPr lang="cs-CZ" sz="2400" dirty="0"/>
              <a:t>o systému obchodování s emisemi (ETS)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Non-ETS </a:t>
            </a:r>
            <a:r>
              <a:rPr lang="cs-CZ" sz="2400" dirty="0"/>
              <a:t>(ESR a LULUCF)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smtClean="0"/>
              <a:t>ETS </a:t>
            </a:r>
            <a:r>
              <a:rPr lang="cs-CZ" altLang="cs-CZ" sz="2400" dirty="0"/>
              <a:t>– letectví (legislativní </a:t>
            </a:r>
            <a:r>
              <a:rPr lang="cs-CZ" altLang="cs-CZ" sz="2400" dirty="0" smtClean="0"/>
              <a:t>návrh)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Rozhodnutí </a:t>
            </a:r>
            <a:r>
              <a:rPr lang="cs-CZ" sz="2400" dirty="0"/>
              <a:t>k </a:t>
            </a:r>
            <a:r>
              <a:rPr lang="cs-CZ" sz="2400" dirty="0" smtClean="0"/>
              <a:t>reportingu (zrušení směrnice)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/>
              <a:t>RoHS</a:t>
            </a:r>
            <a:r>
              <a:rPr lang="cs-CZ" altLang="cs-CZ" sz="2400" dirty="0"/>
              <a:t> (legislativní úprava směrnice)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r>
              <a:rPr lang="cs-CZ" sz="2400" dirty="0" smtClean="0"/>
              <a:t>Oběhové hospodářství – pokrok v projednávání</a:t>
            </a:r>
          </a:p>
          <a:p>
            <a:r>
              <a:rPr lang="cs-CZ" sz="2400" dirty="0" err="1"/>
              <a:t>Ekoinovace</a:t>
            </a:r>
            <a:r>
              <a:rPr lang="cs-CZ" sz="2400" dirty="0"/>
              <a:t> (závěry Rady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Rada pro ŽP 13. října, neformální jednání Rady 13</a:t>
            </a:r>
            <a:r>
              <a:rPr lang="cs-CZ" sz="2400" dirty="0"/>
              <a:t>.-</a:t>
            </a:r>
            <a:r>
              <a:rPr lang="cs-CZ" sz="2400" dirty="0" smtClean="0"/>
              <a:t>14.července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EIR</a:t>
            </a:r>
          </a:p>
          <a:p>
            <a:pPr lvl="1"/>
            <a:r>
              <a:rPr lang="cs-CZ" sz="2400" dirty="0" smtClean="0"/>
              <a:t>Národní dialog v ČR 19. července</a:t>
            </a:r>
          </a:p>
          <a:p>
            <a:pPr lvl="1"/>
            <a:r>
              <a:rPr lang="cs-CZ" sz="2400" dirty="0" smtClean="0"/>
              <a:t>Nástroj P2P EIR </a:t>
            </a:r>
            <a:endParaRPr lang="cs-CZ" sz="2400" dirty="0"/>
          </a:p>
          <a:p>
            <a:pPr marL="0" indent="0">
              <a:buNone/>
            </a:pPr>
            <a:endParaRPr lang="cs-CZ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lv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Zástupný symbol pro obsah 4">
            <a:extLst>
              <a:ext uri="{FF2B5EF4-FFF2-40B4-BE49-F238E27FC236}">
                <a16:creationId xmlns:a16="http://schemas.microsoft.com/office/drawing/2014/main" xmlns="" id="{E6A5859B-D016-4A8F-B2CA-444492A45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2" y="340296"/>
            <a:ext cx="2161558" cy="240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324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85D9DB-FC47-4463-9012-4B61F8959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824" y="484188"/>
            <a:ext cx="10416976" cy="864220"/>
          </a:xfrm>
        </p:spPr>
        <p:txBody>
          <a:bodyPr/>
          <a:lstStyle/>
          <a:p>
            <a:r>
              <a:rPr lang="en-GB" dirty="0" err="1"/>
              <a:t>Pracovn</a:t>
            </a:r>
            <a:r>
              <a:rPr lang="cs-CZ" dirty="0"/>
              <a:t>í p</a:t>
            </a:r>
            <a:r>
              <a:rPr lang="en-GB" dirty="0" err="1"/>
              <a:t>rogram</a:t>
            </a:r>
            <a:r>
              <a:rPr lang="en-GB" dirty="0"/>
              <a:t> EK 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9E8F306-53CD-45FC-8063-6E38073E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776" y="1924472"/>
            <a:ext cx="11377264" cy="6192986"/>
          </a:xfrm>
        </p:spPr>
        <p:txBody>
          <a:bodyPr/>
          <a:lstStyle/>
          <a:p>
            <a:r>
              <a:rPr lang="cs-CZ" sz="2400" dirty="0" smtClean="0"/>
              <a:t>Legislativní </a:t>
            </a:r>
            <a:r>
              <a:rPr lang="cs-CZ" sz="2400" dirty="0"/>
              <a:t>i nelegislativní návrhy do května 2018 (konec mandátu červen 2019</a:t>
            </a:r>
            <a:r>
              <a:rPr lang="cs-CZ" sz="2400" dirty="0" smtClean="0"/>
              <a:t>)</a:t>
            </a:r>
          </a:p>
          <a:p>
            <a:endParaRPr lang="cs-CZ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1"/>
                </a:solidFill>
              </a:rPr>
              <a:t>Očekávané návrhy v oblasti ŽP:</a:t>
            </a:r>
            <a:endParaRPr lang="cs-CZ" sz="2400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Revize </a:t>
            </a:r>
            <a:r>
              <a:rPr lang="cs-CZ" sz="2400" dirty="0"/>
              <a:t>směrnice o pitné </a:t>
            </a:r>
            <a:r>
              <a:rPr lang="cs-CZ" sz="2400" dirty="0" smtClean="0"/>
              <a:t>vodě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Balíček v návaznosti na oběhové hospodářství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Opětovné </a:t>
            </a:r>
            <a:r>
              <a:rPr lang="cs-CZ" sz="2400" dirty="0"/>
              <a:t>použití vody </a:t>
            </a:r>
            <a:r>
              <a:rPr lang="cs-CZ" sz="2400" dirty="0" smtClean="0"/>
              <a:t>(</a:t>
            </a:r>
            <a:r>
              <a:rPr lang="cs-CZ" sz="2400" dirty="0"/>
              <a:t>stanovení minimálních požadavků na kvalitu)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Rozhraní </a:t>
            </a:r>
            <a:r>
              <a:rPr lang="cs-CZ" sz="2400" dirty="0"/>
              <a:t>právních předpisů v oblasti chemických látek, výrobků a odpadu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„</a:t>
            </a:r>
            <a:r>
              <a:rPr lang="cs-CZ" sz="2400" dirty="0"/>
              <a:t>Plastová strategie“ (využití, opětovné použití a </a:t>
            </a:r>
            <a:r>
              <a:rPr lang="cs-CZ" sz="2400" dirty="0" smtClean="0"/>
              <a:t>recyklace plastů)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Monitorovací rámec pro oběhové </a:t>
            </a:r>
            <a:r>
              <a:rPr lang="cs-CZ" sz="2400" dirty="0" smtClean="0"/>
              <a:t>hospodářství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Další</a:t>
            </a:r>
            <a:r>
              <a:rPr lang="cs-CZ" sz="2400" dirty="0"/>
              <a:t>: </a:t>
            </a:r>
            <a:r>
              <a:rPr lang="cs-CZ" sz="2400" dirty="0" smtClean="0"/>
              <a:t>Budoucnost </a:t>
            </a:r>
            <a:r>
              <a:rPr lang="cs-CZ" sz="2400" dirty="0"/>
              <a:t>klimatické a energetické politiky </a:t>
            </a:r>
            <a:r>
              <a:rPr lang="cs-CZ" sz="2400" dirty="0" smtClean="0"/>
              <a:t>EU, </a:t>
            </a:r>
            <a:r>
              <a:rPr lang="cs-CZ" sz="2400" dirty="0"/>
              <a:t>udržitelná evropská </a:t>
            </a:r>
            <a:r>
              <a:rPr lang="cs-CZ" sz="2400" dirty="0" smtClean="0"/>
              <a:t>budoucnost, </a:t>
            </a:r>
            <a:r>
              <a:rPr lang="cs-CZ" sz="2400" dirty="0" err="1" smtClean="0"/>
              <a:t>POPs</a:t>
            </a:r>
            <a:r>
              <a:rPr lang="cs-CZ" sz="2400" dirty="0" smtClean="0"/>
              <a:t>, mobilita (emise z aut)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68892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xmlns="" id="{0D45A306-A804-4B0A-833E-699027951F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44" y="700336"/>
            <a:ext cx="1872208" cy="2160240"/>
          </a:xfr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FA5F20E-1A0C-4262-8DF6-58196E37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152" y="675650"/>
            <a:ext cx="9624888" cy="1440160"/>
          </a:xfrm>
        </p:spPr>
        <p:txBody>
          <a:bodyPr/>
          <a:lstStyle/>
          <a:p>
            <a:r>
              <a:rPr lang="cs-CZ" dirty="0"/>
              <a:t>Bulharské předsednictví v Radě EU</a:t>
            </a:r>
            <a:br>
              <a:rPr lang="cs-CZ" dirty="0"/>
            </a:br>
            <a:r>
              <a:rPr lang="cs-CZ" dirty="0"/>
              <a:t>1. </a:t>
            </a:r>
            <a:r>
              <a:rPr lang="cs-CZ" dirty="0" smtClean="0"/>
              <a:t>ledna </a:t>
            </a:r>
            <a:r>
              <a:rPr lang="cs-CZ" dirty="0"/>
              <a:t>– 30. </a:t>
            </a:r>
            <a:r>
              <a:rPr lang="cs-CZ" dirty="0" smtClean="0"/>
              <a:t>června </a:t>
            </a:r>
            <a:r>
              <a:rPr lang="cs-CZ" dirty="0"/>
              <a:t>2018</a:t>
            </a:r>
            <a:endParaRPr lang="en-GB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8E49E317-51B3-4AA5-812E-D98611A90BA1}"/>
              </a:ext>
            </a:extLst>
          </p:cNvPr>
          <p:cNvSpPr/>
          <p:nvPr/>
        </p:nvSpPr>
        <p:spPr>
          <a:xfrm>
            <a:off x="813768" y="-663178"/>
            <a:ext cx="110892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DC82A286-47DC-4A40-BB63-AFF8EFEB2B83}"/>
              </a:ext>
            </a:extLst>
          </p:cNvPr>
          <p:cNvSpPr/>
          <p:nvPr/>
        </p:nvSpPr>
        <p:spPr>
          <a:xfrm>
            <a:off x="1533848" y="2212505"/>
            <a:ext cx="98650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endParaRPr lang="cs-CZ" sz="2800" dirty="0">
              <a:solidFill>
                <a:srgbClr val="22222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cs-CZ" sz="28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Hlavní priority:</a:t>
            </a: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Ekoinovace</a:t>
            </a:r>
            <a:endParaRPr lang="cs-CZ" sz="2400" dirty="0">
              <a:solidFill>
                <a:srgbClr val="22222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Balíček návrhů k </a:t>
            </a:r>
            <a:r>
              <a:rPr lang="cs-CZ" sz="2400" dirty="0" smtClean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oběhovému hospodářství </a:t>
            </a:r>
            <a:endParaRPr lang="cs-CZ" sz="2400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</a:t>
            </a:r>
            <a:r>
              <a:rPr lang="cs-CZ" sz="2400" dirty="0" smtClean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klimatu</a:t>
            </a:r>
            <a:endParaRPr lang="cs-CZ" sz="2400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Udržitelné finance  </a:t>
            </a:r>
            <a:endParaRPr lang="cs-CZ" sz="2400" dirty="0" smtClean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cs-CZ" sz="2800" dirty="0">
              <a:solidFill>
                <a:srgbClr val="22222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Další:</a:t>
            </a: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Lepší 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 ovzduší (v kontextu </a:t>
            </a:r>
            <a:r>
              <a:rPr lang="cs-CZ" sz="2400" dirty="0" err="1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ekoinovací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Fórum 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</a:t>
            </a:r>
            <a:r>
              <a:rPr lang="cs-CZ" sz="2400" dirty="0" err="1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ekoinovacím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zaměřením na kvalitu </a:t>
            </a: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ovzduší 5.-6. února)</a:t>
            </a: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cs-CZ" sz="2400" dirty="0" err="1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better</a:t>
            </a: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400" dirty="0" err="1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</a:t>
            </a: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s-CZ" sz="2400" dirty="0" smtClean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zlepšování </a:t>
            </a:r>
            <a:r>
              <a:rPr lang="cs-CZ" sz="2400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právní úpravy</a:t>
            </a:r>
            <a:endParaRPr lang="cs-CZ" sz="2400" dirty="0">
              <a:solidFill>
                <a:srgbClr val="22222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22222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959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endParaRPr lang="cs-CZ" altLang="cs-CZ" sz="5400" kern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FFD95658-E922-4383-B85E-FA899EAC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920" y="484188"/>
            <a:ext cx="10657184" cy="1119428"/>
          </a:xfrm>
        </p:spPr>
        <p:txBody>
          <a:bodyPr/>
          <a:lstStyle/>
          <a:p>
            <a:r>
              <a:rPr lang="cs-CZ" dirty="0"/>
              <a:t>Důležitá jednání plánovaná za BG PRES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B84A648D-35B6-47CE-B96D-B3162A8B89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00241" y="1866681"/>
            <a:ext cx="10808468" cy="67403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 smtClean="0">
              <a:solidFill>
                <a:schemeClr val="accent1"/>
              </a:solidFill>
            </a:endParaRPr>
          </a:p>
          <a:p>
            <a:r>
              <a:rPr lang="cs-CZ" dirty="0" smtClean="0">
                <a:solidFill>
                  <a:schemeClr val="accent1"/>
                </a:solidFill>
              </a:rPr>
              <a:t>Rada </a:t>
            </a:r>
            <a:r>
              <a:rPr lang="cs-CZ" dirty="0">
                <a:solidFill>
                  <a:schemeClr val="accent1"/>
                </a:solidFill>
              </a:rPr>
              <a:t>pro životní prostředí </a:t>
            </a:r>
            <a:r>
              <a:rPr lang="cs-CZ" dirty="0" smtClean="0">
                <a:solidFill>
                  <a:schemeClr val="accent1"/>
                </a:solidFill>
              </a:rPr>
              <a:t>5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smtClean="0">
                <a:solidFill>
                  <a:schemeClr val="accent1"/>
                </a:solidFill>
              </a:rPr>
              <a:t>března 2018, Brusel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Rada pro životní </a:t>
            </a:r>
            <a:r>
              <a:rPr lang="cs-CZ" dirty="0" smtClean="0">
                <a:solidFill>
                  <a:schemeClr val="accent1"/>
                </a:solidFill>
              </a:rPr>
              <a:t>prostředí 25. června 2018, Lucemburk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Neformální zasedání ministrů životního prostředí, 10. – 11. </a:t>
            </a:r>
            <a:r>
              <a:rPr lang="cs-CZ" dirty="0" smtClean="0">
                <a:solidFill>
                  <a:schemeClr val="accent1"/>
                </a:solidFill>
              </a:rPr>
              <a:t>dubna 2018, </a:t>
            </a:r>
            <a:r>
              <a:rPr lang="cs-CZ" dirty="0">
                <a:solidFill>
                  <a:schemeClr val="accent1"/>
                </a:solidFill>
              </a:rPr>
              <a:t>Sofie</a:t>
            </a:r>
          </a:p>
          <a:p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Politické fórum OSN na vysoké úrovni červenec 2018</a:t>
            </a:r>
          </a:p>
          <a:p>
            <a:r>
              <a:rPr lang="cs-CZ" dirty="0"/>
              <a:t>8. </a:t>
            </a:r>
            <a:r>
              <a:rPr lang="cs-CZ" dirty="0" smtClean="0"/>
              <a:t>Světové </a:t>
            </a:r>
            <a:r>
              <a:rPr lang="cs-CZ" dirty="0"/>
              <a:t>fórum o vodě</a:t>
            </a:r>
          </a:p>
          <a:p>
            <a:r>
              <a:rPr lang="cs-CZ" dirty="0"/>
              <a:t>4. </a:t>
            </a:r>
            <a:r>
              <a:rPr lang="cs-CZ" dirty="0" smtClean="0"/>
              <a:t>Světová </a:t>
            </a:r>
            <a:r>
              <a:rPr lang="cs-CZ" dirty="0"/>
              <a:t>konference o mořské biologické rozmanitosti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FABC02E2-285C-4697-AB5E-EE1A432A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961"/>
            <a:ext cx="32060" cy="1692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03FD76E-ABE0-4008-AD62-AB2C7221C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96361"/>
            <a:ext cx="32060" cy="1692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A8809651-901D-4E48-B5FD-0790937A2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49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Zástupný symbol pro obsah 4">
            <a:extLst>
              <a:ext uri="{FF2B5EF4-FFF2-40B4-BE49-F238E27FC236}">
                <a16:creationId xmlns:a16="http://schemas.microsoft.com/office/drawing/2014/main" xmlns="" id="{F1220901-1990-4BAE-9C41-68EB1158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432" y="562681"/>
            <a:ext cx="1804288" cy="2081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778995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2665</TotalTime>
  <Pages>0</Pages>
  <Words>674</Words>
  <Characters>0</Characters>
  <Application>Microsoft Office PowerPoint</Application>
  <PresentationFormat>Vlastní</PresentationFormat>
  <Lines>0</Lines>
  <Paragraphs>101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Blank</vt:lpstr>
      <vt:lpstr>Prezentace aplikace PowerPoint</vt:lpstr>
      <vt:lpstr>Prezentace aplikace PowerPoint</vt:lpstr>
      <vt:lpstr>26. porada národní sítě IMPEL  a 42. porada skupiny pro mezinárodní spolupráci ČIŽP  Aktuality v rámci agendy EU</vt:lpstr>
      <vt:lpstr>Estonské předsednictví v Radě EU  1. července – 31. prosince 2017 </vt:lpstr>
      <vt:lpstr>Pracovní program EK 2018</vt:lpstr>
      <vt:lpstr>Bulharské předsednictví v Radě EU 1. ledna – 30. června 2018</vt:lpstr>
      <vt:lpstr>Důležitá jednání plánovaná za BG PRES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MK</cp:lastModifiedBy>
  <cp:revision>91</cp:revision>
  <cp:lastPrinted>2012-11-29T12:41:50Z</cp:lastPrinted>
  <dcterms:created xsi:type="dcterms:W3CDTF">2017-06-27T10:13:58Z</dcterms:created>
  <dcterms:modified xsi:type="dcterms:W3CDTF">2017-11-27T16:50:11Z</dcterms:modified>
</cp:coreProperties>
</file>