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3" r:id="rId3"/>
    <p:sldId id="261" r:id="rId4"/>
    <p:sldId id="266" r:id="rId5"/>
    <p:sldId id="267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68" r:id="rId16"/>
    <p:sldId id="278" r:id="rId17"/>
    <p:sldId id="279" r:id="rId18"/>
    <p:sldId id="280" r:id="rId19"/>
    <p:sldId id="281" r:id="rId20"/>
    <p:sldId id="282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r>
            <a:rPr lang="cs-CZ" dirty="0" smtClean="0"/>
            <a:t>Lenka Němcová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588289" y="185889"/>
          <a:ext cx="5100348" cy="4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060" rIns="9906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Lenka Němcová</a:t>
          </a:r>
          <a:endParaRPr lang="cs-CZ" sz="2600" kern="1200" dirty="0"/>
        </a:p>
      </dsp:txBody>
      <dsp:txXfrm>
        <a:off x="588289" y="185889"/>
        <a:ext cx="5100348" cy="452835"/>
      </dsp:txXfrm>
    </dsp:sp>
    <dsp:sp modelId="{5DC3E299-A67C-4F6A-B8F8-E4F4C4B4F9DA}">
      <dsp:nvSpPr>
        <dsp:cNvPr id="0" name=""/>
        <dsp:cNvSpPr/>
      </dsp:nvSpPr>
      <dsp:spPr>
        <a:xfrm>
          <a:off x="588289" y="784245"/>
          <a:ext cx="5100348" cy="30189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Mini-konference – regulační strategie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28. 11</a:t>
            </a:r>
            <a:r>
              <a:rPr lang="cs-CZ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 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regulovat v 21.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Poskytovat informace a důkazy, které pomohou lidem při rozhodování</a:t>
            </a:r>
          </a:p>
          <a:p>
            <a:r>
              <a:rPr lang="cs-CZ" dirty="0" smtClean="0"/>
              <a:t>Pomáhat lidem implementovat úspěšné inovace, ne pouze drobné změny</a:t>
            </a:r>
          </a:p>
          <a:p>
            <a:r>
              <a:rPr lang="cs-CZ" dirty="0" smtClean="0"/>
              <a:t>Pomáhat komunitám vidět životní prostředí jako příležitost k dosažení sociálního a ekonomického úspěchu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94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regulovat v 21.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</a:t>
            </a:r>
            <a:r>
              <a:rPr lang="cs-CZ" dirty="0" smtClean="0"/>
              <a:t>ěžně spolupracovat s regulovanými provozovateli s jejich vedením a vlastníky</a:t>
            </a:r>
          </a:p>
          <a:p>
            <a:r>
              <a:rPr lang="cs-CZ" dirty="0" smtClean="0"/>
              <a:t>Být organizací, kde jsou lidé pyšní, že </a:t>
            </a:r>
            <a:r>
              <a:rPr lang="cs-CZ" dirty="0" smtClean="0"/>
              <a:t>tam </a:t>
            </a:r>
            <a:r>
              <a:rPr lang="cs-CZ" dirty="0" smtClean="0"/>
              <a:t>mohou pracovat</a:t>
            </a:r>
          </a:p>
          <a:p>
            <a:r>
              <a:rPr lang="cs-CZ" dirty="0" smtClean="0"/>
              <a:t>Využívat partnerství a spolupráce jako </a:t>
            </a:r>
            <a:r>
              <a:rPr lang="cs-CZ" dirty="0" smtClean="0"/>
              <a:t> </a:t>
            </a:r>
            <a:r>
              <a:rPr lang="cs-CZ" dirty="0" smtClean="0"/>
              <a:t>hlavní cestu k dosažení výsledků</a:t>
            </a:r>
          </a:p>
          <a:p>
            <a:pPr marL="0" indent="0" algn="ctr">
              <a:buNone/>
            </a:pPr>
            <a:r>
              <a:rPr lang="cs-CZ" sz="2400" b="1" i="1" dirty="0" smtClean="0"/>
              <a:t>Pro úspěšné společnosti bude životní prostředí příležitostí a ne problémem</a:t>
            </a:r>
            <a:endParaRPr lang="cs-CZ" sz="2400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86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Marco Avanzo – italští karabiniéři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2016 zákon – specializovaní karabiniéři na ŽP</a:t>
            </a:r>
          </a:p>
          <a:p>
            <a:r>
              <a:rPr lang="cs-CZ" dirty="0" smtClean="0"/>
              <a:t>Práce specializovaných karabiniérů zahrnuje: </a:t>
            </a:r>
          </a:p>
          <a:p>
            <a:pPr lvl="1"/>
            <a:r>
              <a:rPr lang="cs-CZ" sz="2000" b="1" i="1" dirty="0" smtClean="0"/>
              <a:t>Přepravu </a:t>
            </a:r>
            <a:r>
              <a:rPr lang="cs-CZ" sz="2000" b="1" i="1" dirty="0"/>
              <a:t>odpadů</a:t>
            </a:r>
          </a:p>
          <a:p>
            <a:pPr lvl="1"/>
            <a:r>
              <a:rPr lang="cs-CZ" sz="2000" b="1" i="1" dirty="0"/>
              <a:t>CITES</a:t>
            </a:r>
          </a:p>
          <a:p>
            <a:pPr lvl="1"/>
            <a:r>
              <a:rPr lang="cs-CZ" sz="2000" b="1" i="1" dirty="0" smtClean="0"/>
              <a:t>Skládky</a:t>
            </a:r>
          </a:p>
          <a:p>
            <a:pPr lvl="1"/>
            <a:r>
              <a:rPr lang="cs-CZ" sz="2000" b="1" i="1" dirty="0" smtClean="0"/>
              <a:t>Znečištění lesa</a:t>
            </a:r>
          </a:p>
          <a:p>
            <a:pPr lvl="1"/>
            <a:r>
              <a:rPr lang="cs-CZ" sz="2000" b="1" i="1" dirty="0" smtClean="0"/>
              <a:t>Bezpečné zemědělství</a:t>
            </a:r>
          </a:p>
          <a:p>
            <a:pPr lvl="1"/>
            <a:r>
              <a:rPr lang="cs-CZ" sz="2000" b="1" i="1" dirty="0" smtClean="0"/>
              <a:t>Lesní požáry</a:t>
            </a:r>
          </a:p>
          <a:p>
            <a:pPr lvl="1"/>
            <a:r>
              <a:rPr lang="cs-CZ" sz="2000" b="1" i="1" dirty="0" smtClean="0"/>
              <a:t>Ochrana půdy a krajiny</a:t>
            </a:r>
          </a:p>
          <a:p>
            <a:pPr lvl="1"/>
            <a:r>
              <a:rPr lang="cs-CZ" sz="2000" b="1" i="1" dirty="0" smtClean="0"/>
              <a:t>Fauna a flóra</a:t>
            </a:r>
            <a:endParaRPr lang="cs-CZ" sz="2000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88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Marco Avanzo – italští karabiniéři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8 000 specializovaných karabiniérů</a:t>
            </a:r>
          </a:p>
          <a:p>
            <a:r>
              <a:rPr lang="cs-CZ" dirty="0" smtClean="0"/>
              <a:t>Rozmístěni na více než 1 000 policejních stanicích ve 4 oblastech:</a:t>
            </a:r>
          </a:p>
          <a:p>
            <a:pPr lvl="1"/>
            <a:r>
              <a:rPr lang="cs-CZ" dirty="0" smtClean="0"/>
              <a:t>Bezpečné zemědělství</a:t>
            </a:r>
          </a:p>
          <a:p>
            <a:pPr lvl="1"/>
            <a:r>
              <a:rPr lang="cs-CZ" dirty="0" smtClean="0"/>
              <a:t>Ochrana životního prostředí</a:t>
            </a:r>
          </a:p>
          <a:p>
            <a:pPr lvl="1"/>
            <a:r>
              <a:rPr lang="cs-CZ" dirty="0" smtClean="0"/>
              <a:t>Biodiverzita, národní parky, rezervace</a:t>
            </a:r>
          </a:p>
          <a:p>
            <a:pPr lvl="1"/>
            <a:r>
              <a:rPr lang="cs-CZ" dirty="0" smtClean="0"/>
              <a:t>Ochrana lesa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73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Marco Avanzo – italští karabiniéři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Vzdělávání – projekt v oblasti biodiverzity, školení o cvičení psů kteří vyhledávají jedy a v ochraně druhů a stanovišť</a:t>
            </a:r>
          </a:p>
          <a:p>
            <a:r>
              <a:rPr lang="cs-CZ" dirty="0" smtClean="0"/>
              <a:t>Podle zákona mohou zastavit auto až na 6 hodin, pokud je nutná chemická analýza až na 3 dny</a:t>
            </a:r>
          </a:p>
          <a:p>
            <a:r>
              <a:rPr lang="cs-CZ" dirty="0" smtClean="0"/>
              <a:t>Podezření na přechovávání zbraní k nelegálnímu lovu – kontrola v domě bez povolení</a:t>
            </a:r>
          </a:p>
          <a:p>
            <a:r>
              <a:rPr lang="cs-CZ" dirty="0" smtClean="0"/>
              <a:t>Analýzy – vlastními silami z důvodu vyloučení korupce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46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Kristina Rabe – výsledky projektu „Implementační výzvy 2017“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63 vyplněných dotazníků z 29 ČS</a:t>
            </a:r>
          </a:p>
          <a:p>
            <a:r>
              <a:rPr lang="cs-CZ" dirty="0" smtClean="0"/>
              <a:t>Největší bariéra implementace legislativy EU – 40 % organizací – nedostatek zdrojů</a:t>
            </a:r>
          </a:p>
          <a:p>
            <a:r>
              <a:rPr lang="cs-CZ" dirty="0" smtClean="0"/>
              <a:t>Chybí strategie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095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4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Průmysl, hluk a kvalita ovzduší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 efektu průmyslových emisí na kvalitu ovzduší – 63 %</a:t>
            </a:r>
          </a:p>
          <a:p>
            <a:r>
              <a:rPr lang="cs-CZ" dirty="0" smtClean="0"/>
              <a:t>Aplikace BAT v povoleních</a:t>
            </a:r>
          </a:p>
          <a:p>
            <a:r>
              <a:rPr lang="cs-CZ" dirty="0" smtClean="0"/>
              <a:t>Problém s intenzivními chovy, výrobou energie a chemickými látkami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808312" cy="18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55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Odpady a přeshraniční přeprava </a:t>
            </a:r>
            <a:r>
              <a:rPr lang="cs-CZ" dirty="0" err="1" smtClean="0"/>
              <a:t>odadů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Odpad x ne odpad – 50 %</a:t>
            </a:r>
          </a:p>
          <a:p>
            <a:r>
              <a:rPr lang="cs-CZ" dirty="0" smtClean="0"/>
              <a:t>Nebezpečný x ne nebezpečný odpad</a:t>
            </a:r>
          </a:p>
          <a:p>
            <a:r>
              <a:rPr lang="cs-CZ" dirty="0" smtClean="0"/>
              <a:t>Obchod s použitým zbožím + spalovací zařízení pro výrobu energie</a:t>
            </a:r>
          </a:p>
          <a:p>
            <a:endParaRPr lang="cs-CZ" dirty="0" smtClean="0"/>
          </a:p>
          <a:p>
            <a:r>
              <a:rPr lang="cs-CZ" dirty="0" smtClean="0"/>
              <a:t>Dohled nad toky elektrického/elektronického odpadu + kontrola vozidel s ukončenou životností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17281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05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Ochrana vod a půdy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Implementace opatření k ochraně půdy</a:t>
            </a:r>
          </a:p>
          <a:p>
            <a:r>
              <a:rPr lang="cs-CZ" dirty="0" smtClean="0"/>
              <a:t>Budování a provozování čistíren odpadních vod</a:t>
            </a:r>
          </a:p>
          <a:p>
            <a:r>
              <a:rPr lang="cs-CZ" dirty="0"/>
              <a:t>z</a:t>
            </a:r>
            <a:r>
              <a:rPr lang="cs-CZ" dirty="0" smtClean="0"/>
              <a:t>emědělská hnojiva, intenzivní chovy, průmysl</a:t>
            </a:r>
          </a:p>
          <a:p>
            <a:r>
              <a:rPr lang="cs-CZ" dirty="0" smtClean="0"/>
              <a:t>Spolupráce mezi místními a regionálními orgány, snížení rozptýleného znečištění vod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140718" cy="12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3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přírody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Hodnocení a snížení dopadů z činnosti, které se vykonávají v chráněných územích</a:t>
            </a:r>
          </a:p>
          <a:p>
            <a:r>
              <a:rPr lang="cs-CZ" dirty="0" smtClean="0"/>
              <a:t>Intenzivní farmaření, nelegální kácení a intenzivní chovy</a:t>
            </a:r>
          </a:p>
          <a:p>
            <a:r>
              <a:rPr lang="cs-CZ" dirty="0" smtClean="0"/>
              <a:t>Zjišťování nelegálního využití půdy a zjišťování nelegálního zabíjení chráněných druhů, obchodování s chráněnými druhy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09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slovo – Chris Dijkens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trategické cíle – důležitý prvek ve fungování organizace</a:t>
            </a:r>
          </a:p>
          <a:p>
            <a:r>
              <a:rPr lang="cs-CZ" dirty="0" smtClean="0"/>
              <a:t>Některé inspekce nebo agentury ŽP nemají strategii</a:t>
            </a:r>
          </a:p>
          <a:p>
            <a:r>
              <a:rPr lang="cs-CZ" dirty="0" smtClean="0"/>
              <a:t>Nutné si uvědomit</a:t>
            </a:r>
          </a:p>
          <a:p>
            <a:pPr lvl="1"/>
            <a:r>
              <a:rPr lang="cs-CZ" dirty="0" smtClean="0"/>
              <a:t>Proč organizace existuje</a:t>
            </a:r>
          </a:p>
          <a:p>
            <a:pPr lvl="1"/>
            <a:r>
              <a:rPr lang="cs-CZ" dirty="0" smtClean="0"/>
              <a:t>Za jakým účelem byla zřízena</a:t>
            </a:r>
          </a:p>
          <a:p>
            <a:pPr lvl="1"/>
            <a:r>
              <a:rPr lang="cs-CZ" dirty="0" smtClean="0"/>
              <a:t>Co se pokouší dělat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Přesahové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Neadekvátní výše pokut</a:t>
            </a:r>
          </a:p>
          <a:p>
            <a:r>
              <a:rPr lang="cs-CZ" dirty="0" smtClean="0"/>
              <a:t>Neadekvátní zabezpečení pro uzavření provozu</a:t>
            </a:r>
          </a:p>
          <a:p>
            <a:r>
              <a:rPr lang="cs-CZ" dirty="0" smtClean="0"/>
              <a:t>Nízká integrace a </a:t>
            </a:r>
            <a:r>
              <a:rPr lang="cs-CZ" dirty="0" err="1" smtClean="0"/>
              <a:t>prioritizace</a:t>
            </a:r>
            <a:endParaRPr lang="cs-CZ" dirty="0"/>
          </a:p>
          <a:p>
            <a:r>
              <a:rPr lang="cs-CZ" dirty="0" smtClean="0"/>
              <a:t>Nedostatečná kapacita některých relevantních státních institucí</a:t>
            </a:r>
          </a:p>
          <a:p>
            <a:r>
              <a:rPr lang="cs-CZ" dirty="0" smtClean="0"/>
              <a:t>Neexistující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91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881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Regulační strategie – Simon Bingham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Strategii je nutné vytvořit alespoň </a:t>
            </a:r>
            <a:r>
              <a:rPr lang="cs-CZ" dirty="0" smtClean="0"/>
              <a:t>na 5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Strategické cíle – měřitelné a ukazovat, čeho chceme dosáhnout</a:t>
            </a:r>
          </a:p>
          <a:p>
            <a:r>
              <a:rPr lang="cs-CZ" dirty="0" smtClean="0"/>
              <a:t>Strategii je nutné komunikovat s inspektory a veřejností</a:t>
            </a:r>
          </a:p>
          <a:p>
            <a:r>
              <a:rPr lang="cs-CZ" dirty="0" smtClean="0"/>
              <a:t>Dosažení cílů je vhodné zveřejňovat</a:t>
            </a:r>
          </a:p>
          <a:p>
            <a:r>
              <a:rPr lang="cs-CZ" dirty="0" smtClean="0"/>
              <a:t>Strategii je nutné 1x ročně revidovat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Regulační strategie – Simon Bingham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Výrobce skotské whisky má vlastní strategii v oblasti ŽP</a:t>
            </a:r>
          </a:p>
          <a:p>
            <a:r>
              <a:rPr lang="cs-CZ" dirty="0" smtClean="0"/>
              <a:t>SEPA – dohoda s podniky o udržitelném rozvoji, zvláště v oblasti </a:t>
            </a:r>
            <a:r>
              <a:rPr lang="cs-CZ" dirty="0" err="1" smtClean="0"/>
              <a:t>eko</a:t>
            </a:r>
            <a:r>
              <a:rPr lang="cs-CZ" dirty="0" smtClean="0"/>
              <a:t>-inovací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Nová strategie SEPA – </a:t>
            </a:r>
            <a:br>
              <a:rPr lang="cs-CZ" dirty="0" smtClean="0"/>
            </a:br>
            <a:r>
              <a:rPr lang="cs-CZ" dirty="0" err="1" smtClean="0"/>
              <a:t>Neit</a:t>
            </a:r>
            <a:r>
              <a:rPr lang="cs-CZ" dirty="0" smtClean="0"/>
              <a:t> </a:t>
            </a:r>
            <a:r>
              <a:rPr lang="cs-CZ" dirty="0" err="1" smtClean="0"/>
              <a:t>Densley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2014 regulační reforma – nové nástroje pro prosazování</a:t>
            </a:r>
          </a:p>
          <a:p>
            <a:r>
              <a:rPr lang="cs-CZ" dirty="0" smtClean="0"/>
              <a:t>Implementována nová </a:t>
            </a:r>
            <a:r>
              <a:rPr lang="cs-CZ" dirty="0" err="1" smtClean="0"/>
              <a:t>prosazovací</a:t>
            </a:r>
            <a:r>
              <a:rPr lang="cs-CZ" dirty="0" smtClean="0"/>
              <a:t> politika</a:t>
            </a:r>
          </a:p>
          <a:p>
            <a:r>
              <a:rPr lang="cs-CZ" dirty="0" smtClean="0"/>
              <a:t>Využívání fixních i variabilních pokut</a:t>
            </a:r>
          </a:p>
          <a:p>
            <a:r>
              <a:rPr lang="cs-CZ" dirty="0" smtClean="0"/>
              <a:t>Září 2017 nová regulační strategie: „</a:t>
            </a:r>
            <a:r>
              <a:rPr lang="cs-CZ" dirty="0" err="1" smtClean="0"/>
              <a:t>One</a:t>
            </a:r>
            <a:r>
              <a:rPr lang="cs-CZ" dirty="0" smtClean="0"/>
              <a:t> Planet Prosperity“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437112"/>
            <a:ext cx="3542717" cy="24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2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by měla SEPA zajišťovat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Chránit a zlepšovat životní prostředí a pokud je to možné pomáhat</a:t>
            </a:r>
          </a:p>
          <a:p>
            <a:r>
              <a:rPr lang="cs-CZ" dirty="0" smtClean="0"/>
              <a:t>Chránit zdraví a pocit pohody a</a:t>
            </a:r>
          </a:p>
          <a:p>
            <a:r>
              <a:rPr lang="cs-CZ" dirty="0" smtClean="0"/>
              <a:t>Udržitelný ekonomický růst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31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dosáhla SEPA ve 20. století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nížit obrovské znečištění, zvláště z průmyslových zařízení</a:t>
            </a:r>
          </a:p>
          <a:p>
            <a:r>
              <a:rPr lang="cs-CZ" dirty="0" smtClean="0"/>
              <a:t>Velký pokrok zvláště v posledních 20 letech</a:t>
            </a:r>
          </a:p>
          <a:p>
            <a:pPr lvl="1"/>
            <a:r>
              <a:rPr lang="cs-CZ" dirty="0" smtClean="0"/>
              <a:t>Výrazné vyčištění řeky </a:t>
            </a:r>
            <a:r>
              <a:rPr lang="cs-CZ" dirty="0" err="1" smtClean="0"/>
              <a:t>Clyde</a:t>
            </a:r>
            <a:endParaRPr lang="cs-CZ" dirty="0" smtClean="0"/>
          </a:p>
          <a:p>
            <a:pPr lvl="1"/>
            <a:r>
              <a:rPr lang="cs-CZ" dirty="0" smtClean="0"/>
              <a:t>Snížení znečištění průmyslem</a:t>
            </a:r>
          </a:p>
          <a:p>
            <a:pPr lvl="1"/>
            <a:r>
              <a:rPr lang="cs-CZ" dirty="0" smtClean="0"/>
              <a:t>Zlepšení fungování skládek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25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dále v 21. století?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Zabývat se :</a:t>
            </a:r>
          </a:p>
          <a:p>
            <a:pPr marL="857250" lvl="1" indent="-457200"/>
            <a:r>
              <a:rPr lang="cs-CZ" dirty="0" smtClean="0"/>
              <a:t>Rozptýlenými zdroji znečištění</a:t>
            </a:r>
          </a:p>
          <a:p>
            <a:pPr marL="857250" lvl="1" indent="-457200"/>
            <a:r>
              <a:rPr lang="cs-CZ" dirty="0" smtClean="0"/>
              <a:t>Nadužíváním přírodních zdrojů</a:t>
            </a:r>
          </a:p>
          <a:p>
            <a:pPr marL="857250" lvl="1" indent="-457200"/>
            <a:r>
              <a:rPr lang="cs-CZ" dirty="0" smtClean="0"/>
              <a:t>Hlavními výzvami ochrany životního prostředí jako je např. klimatická změna</a:t>
            </a:r>
          </a:p>
          <a:p>
            <a:pPr marL="400050" lvl="1" indent="0">
              <a:buNone/>
            </a:pPr>
            <a:r>
              <a:rPr lang="cs-CZ" dirty="0" smtClean="0"/>
              <a:t>Dále bude podporovat sociální a ekonomický úspěch společnosti, které slouží</a:t>
            </a:r>
            <a:endParaRPr lang="cs-CZ" dirty="0"/>
          </a:p>
          <a:p>
            <a:pPr marL="857250" lvl="1" indent="-457200"/>
            <a:endParaRPr lang="cs-CZ" dirty="0" smtClean="0"/>
          </a:p>
          <a:p>
            <a:pPr marL="857250" lvl="1" indent="-457200"/>
            <a:endParaRPr lang="cs-CZ" dirty="0"/>
          </a:p>
          <a:p>
            <a:pPr marL="857250" lvl="1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0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bude dělat dále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dosáhnout toho, aby všichni, které kontrolují plnily legislativní závazky a dosáhly souladu s legislativou a</a:t>
            </a:r>
          </a:p>
          <a:p>
            <a:r>
              <a:rPr lang="cs-CZ" dirty="0" smtClean="0"/>
              <a:t>Také aby pomohly tolika provozovatelům, kolik je to možné, aby konaly „nad rámec legislativy“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522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696</Words>
  <Application>Microsoft Office PowerPoint</Application>
  <PresentationFormat>Předvádění na obrazovce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Mini-konference – regulační strategie</vt:lpstr>
      <vt:lpstr>Úvodní slovo – Chris Dijkens</vt:lpstr>
      <vt:lpstr>Regulační strategie – Simon Bingham</vt:lpstr>
      <vt:lpstr>Regulační strategie – Simon Bingham</vt:lpstr>
      <vt:lpstr>Nová strategie SEPA –  Neit Densley</vt:lpstr>
      <vt:lpstr>Co by měla SEPA zajišťovat </vt:lpstr>
      <vt:lpstr>Co dosáhla SEPA ve 20. století </vt:lpstr>
      <vt:lpstr>Co dále v 21. století? </vt:lpstr>
      <vt:lpstr>Co bude dělat dále </vt:lpstr>
      <vt:lpstr>Jak regulovat v 21. století</vt:lpstr>
      <vt:lpstr>Jak regulovat v 21. století</vt:lpstr>
      <vt:lpstr>Marco Avanzo – italští karabiniéři</vt:lpstr>
      <vt:lpstr>Marco Avanzo – italští karabiniéři</vt:lpstr>
      <vt:lpstr>Marco Avanzo – italští karabiniéři</vt:lpstr>
      <vt:lpstr>Kristina Rabe – výsledky projektu „Implementační výzvy 2017“</vt:lpstr>
      <vt:lpstr>Průmysl, hluk a kvalita ovzduší </vt:lpstr>
      <vt:lpstr>Odpady a přeshraniční přeprava odadů </vt:lpstr>
      <vt:lpstr>Ochrana vod a půdy </vt:lpstr>
      <vt:lpstr>Ochrana přírody </vt:lpstr>
      <vt:lpstr>Přesahové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</cp:lastModifiedBy>
  <cp:revision>49</cp:revision>
  <dcterms:created xsi:type="dcterms:W3CDTF">2016-12-06T12:06:40Z</dcterms:created>
  <dcterms:modified xsi:type="dcterms:W3CDTF">2017-11-24T13:09:42Z</dcterms:modified>
</cp:coreProperties>
</file>