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319" r:id="rId4"/>
    <p:sldId id="320" r:id="rId5"/>
    <p:sldId id="324" r:id="rId6"/>
    <p:sldId id="322" r:id="rId7"/>
    <p:sldId id="323" r:id="rId8"/>
    <p:sldId id="326" r:id="rId9"/>
    <p:sldId id="327" r:id="rId10"/>
    <p:sldId id="298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86156" autoAdjust="0"/>
  </p:normalViewPr>
  <p:slideViewPr>
    <p:cSldViewPr>
      <p:cViewPr varScale="1">
        <p:scale>
          <a:sx n="70" d="100"/>
          <a:sy n="70" d="100"/>
        </p:scale>
        <p:origin x="1032" y="48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2. 12. 2019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43DF7-2BAF-4E3E-B285-19789645B29F}" type="datetimeFigureOut">
              <a:rPr lang="cs-CZ" smtClean="0"/>
              <a:t>2. 12. 2019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8A22A-277D-4025-8FF8-6AC5E6B7A1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66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8A22A-277D-4025-8FF8-6AC5E6B7A15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8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2. 12. 2019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2. 12. 2019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2. 12. 2019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2. 12. 2019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2. 12. 2019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2. 12. 2019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2. 12. 2019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2. 12. 2019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2. 12. 2019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2. 12. 2019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2. 12. 2019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46520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Aktuální informace z fóra 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5841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Porada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národní sítě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IMPEL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prosince 2019</a:t>
            </a:r>
          </a:p>
        </p:txBody>
      </p:sp>
      <p:pic>
        <p:nvPicPr>
          <p:cNvPr id="6" name="Picture 2" descr="Výsledek obrázku pro ec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546638"/>
            <a:ext cx="2520280" cy="6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Plánované kontrolní projekty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cs typeface="Times New Roman" panose="02020603050405020304" pitchFamily="18" charset="0"/>
              </a:rPr>
              <a:t>2020 – REF 8: internetový prodej a některé omezené látky </a:t>
            </a:r>
          </a:p>
          <a:p>
            <a:pPr lvl="1"/>
            <a:r>
              <a:rPr lang="cs-CZ" dirty="0">
                <a:cs typeface="Times New Roman" panose="02020603050405020304" pitchFamily="18" charset="0"/>
              </a:rPr>
              <a:t>CZ se zúčastní, Martin Marko bude připravovat projekt a školení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2021: REF9: Povolování</a:t>
            </a:r>
            <a:endParaRPr lang="cs-CZ" dirty="0">
              <a:cs typeface="Times New Roman" panose="02020603050405020304" pitchFamily="18" charset="0"/>
            </a:endParaRPr>
          </a:p>
          <a:p>
            <a:r>
              <a:rPr lang="cs-CZ" dirty="0" smtClean="0">
                <a:cs typeface="Times New Roman" panose="02020603050405020304" pitchFamily="18" charset="0"/>
              </a:rPr>
              <a:t>2021: Látky </a:t>
            </a:r>
            <a:r>
              <a:rPr lang="cs-CZ" dirty="0">
                <a:cs typeface="Times New Roman" panose="02020603050405020304" pitchFamily="18" charset="0"/>
              </a:rPr>
              <a:t>z </a:t>
            </a:r>
            <a:r>
              <a:rPr lang="cs-CZ" dirty="0" smtClean="0">
                <a:cs typeface="Times New Roman" panose="02020603050405020304" pitchFamily="18" charset="0"/>
              </a:rPr>
              <a:t>odpadů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CZ se účastní </a:t>
            </a:r>
          </a:p>
          <a:p>
            <a:pPr marL="457200" lvl="1" indent="0">
              <a:buNone/>
            </a:pPr>
            <a:r>
              <a:rPr lang="cs-CZ" dirty="0" smtClean="0">
                <a:cs typeface="Times New Roman" panose="02020603050405020304" pitchFamily="18" charset="0"/>
              </a:rPr>
              <a:t>na přípravě projektu</a:t>
            </a:r>
          </a:p>
          <a:p>
            <a:pPr marL="0" indent="0">
              <a:buNone/>
            </a:pP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2050" name="Picture 2" descr="Image result for industrial wa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13996"/>
            <a:ext cx="4427984" cy="247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6120680" cy="792088"/>
          </a:xfrm>
        </p:spPr>
        <p:txBody>
          <a:bodyPr>
            <a:noAutofit/>
          </a:bodyPr>
          <a:lstStyle/>
          <a:p>
            <a:r>
              <a:rPr lang="cs-CZ" sz="48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Děkuji za pozornost!</a:t>
            </a:r>
          </a:p>
        </p:txBody>
      </p:sp>
      <p:sp>
        <p:nvSpPr>
          <p:cNvPr id="4" name="AutoShape 4" descr="Image result for caffeine molecule"/>
          <p:cNvSpPr>
            <a:spLocks noChangeAspect="1" noChangeArrowheads="1"/>
          </p:cNvSpPr>
          <p:nvPr/>
        </p:nvSpPr>
        <p:spPr bwMode="auto">
          <a:xfrm>
            <a:off x="155575" y="-906610"/>
            <a:ext cx="4776465" cy="392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67544" y="5229200"/>
            <a:ext cx="288032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cs typeface="Times New Roman" panose="02020603050405020304" pitchFamily="18" charset="0"/>
              </a:rPr>
              <a:t>oldrich.jarolim@cizp.cz</a:t>
            </a:r>
          </a:p>
          <a:p>
            <a:endParaRPr lang="cs-CZ" sz="1600" dirty="0">
              <a:cs typeface="Times New Roman" panose="02020603050405020304" pitchFamily="18" charset="0"/>
            </a:endParaRPr>
          </a:p>
          <a:p>
            <a:pPr lvl="1"/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04422"/>
            <a:ext cx="8291264" cy="4525963"/>
          </a:xfrm>
        </p:spPr>
        <p:txBody>
          <a:bodyPr>
            <a:normAutofit/>
          </a:bodyPr>
          <a:lstStyle/>
          <a:p>
            <a:r>
              <a:rPr lang="cs-CZ" altLang="cs-CZ" dirty="0"/>
              <a:t>Aktuality z posledního fóra a BPRS</a:t>
            </a:r>
          </a:p>
          <a:p>
            <a:endParaRPr lang="cs-CZ" altLang="cs-CZ" dirty="0"/>
          </a:p>
          <a:p>
            <a:r>
              <a:rPr lang="cs-CZ" altLang="cs-CZ" dirty="0"/>
              <a:t>Plánované kontrolní projekty</a:t>
            </a:r>
          </a:p>
          <a:p>
            <a:endParaRPr lang="cs-CZ" altLang="cs-CZ" sz="28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Fórum </a:t>
            </a:r>
            <a:r>
              <a:rPr lang="cs-CZ" altLang="cs-CZ" dirty="0" smtClean="0"/>
              <a:t>34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REF9</a:t>
            </a:r>
          </a:p>
          <a:p>
            <a:pPr lvl="1"/>
            <a:r>
              <a:rPr lang="cs-CZ" dirty="0" smtClean="0"/>
              <a:t>Tématem bude povolování, kontroly v roce 2021</a:t>
            </a:r>
          </a:p>
          <a:p>
            <a:r>
              <a:rPr lang="cs-CZ" dirty="0"/>
              <a:t>Vymahatelnost </a:t>
            </a:r>
            <a:r>
              <a:rPr lang="cs-CZ" dirty="0" smtClean="0"/>
              <a:t>omezení </a:t>
            </a:r>
          </a:p>
          <a:p>
            <a:pPr lvl="1"/>
            <a:r>
              <a:rPr lang="cs-CZ" dirty="0" smtClean="0"/>
              <a:t>Fórum posuzuje vymahatelnost navrhovaných omezení </a:t>
            </a:r>
          </a:p>
          <a:p>
            <a:pPr lvl="1"/>
            <a:r>
              <a:rPr lang="cs-CZ" dirty="0"/>
              <a:t>formaldehyd, </a:t>
            </a:r>
            <a:r>
              <a:rPr lang="cs-CZ" dirty="0" err="1"/>
              <a:t>mikroplasty</a:t>
            </a:r>
            <a:r>
              <a:rPr lang="cs-CZ" dirty="0"/>
              <a:t>, D4/D5/D6, senzibilizátory, </a:t>
            </a:r>
            <a:r>
              <a:rPr lang="cs-CZ" dirty="0" err="1"/>
              <a:t>PFHxS</a:t>
            </a:r>
            <a:r>
              <a:rPr lang="cs-CZ" dirty="0"/>
              <a:t> aj</a:t>
            </a:r>
            <a:r>
              <a:rPr lang="cs-CZ" dirty="0" smtClean="0"/>
              <a:t>.</a:t>
            </a:r>
          </a:p>
          <a:p>
            <a:pPr lvl="1"/>
            <a:r>
              <a:rPr lang="cs-CZ" dirty="0"/>
              <a:t>chystá </a:t>
            </a:r>
            <a:r>
              <a:rPr lang="cs-CZ" dirty="0" smtClean="0"/>
              <a:t>se mj. olovo </a:t>
            </a:r>
            <a:r>
              <a:rPr lang="cs-CZ" dirty="0"/>
              <a:t>(střely, olůvka) a látky v dětských plenkách</a:t>
            </a:r>
            <a:endParaRPr lang="cs-CZ" b="1" dirty="0" smtClean="0"/>
          </a:p>
        </p:txBody>
      </p:sp>
      <p:pic>
        <p:nvPicPr>
          <p:cNvPr id="4" name="Picture 2" descr="Výsledek obrázku pro e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830"/>
            <a:ext cx="1468090" cy="14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830"/>
            <a:ext cx="1468090" cy="14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Fórum </a:t>
            </a:r>
            <a:r>
              <a:rPr lang="cs-CZ" altLang="cs-CZ" dirty="0" smtClean="0"/>
              <a:t>34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38477"/>
            <a:ext cx="8229600" cy="3845024"/>
          </a:xfrm>
        </p:spPr>
        <p:txBody>
          <a:bodyPr>
            <a:normAutofit fontScale="92500" lnSpcReduction="10000"/>
          </a:bodyPr>
          <a:lstStyle/>
          <a:p>
            <a:r>
              <a:rPr lang="cs-CZ" sz="3000" dirty="0" smtClean="0"/>
              <a:t>Společná </a:t>
            </a:r>
            <a:r>
              <a:rPr lang="cs-CZ" sz="3000" dirty="0"/>
              <a:t>iniciativa fóra a </a:t>
            </a:r>
            <a:r>
              <a:rPr lang="cs-CZ" sz="3000" dirty="0" smtClean="0"/>
              <a:t>zainteresovaných </a:t>
            </a:r>
            <a:r>
              <a:rPr lang="cs-CZ" sz="3000" dirty="0"/>
              <a:t>stran ke zlepšení kvality </a:t>
            </a:r>
            <a:r>
              <a:rPr lang="cs-CZ" sz="3000" dirty="0" smtClean="0"/>
              <a:t>bezpečnostních listů</a:t>
            </a:r>
            <a:endParaRPr lang="cs-CZ" sz="3000" dirty="0"/>
          </a:p>
          <a:p>
            <a:pPr lvl="1"/>
            <a:r>
              <a:rPr lang="cs-CZ" dirty="0" smtClean="0"/>
              <a:t>neuspokojivá kvalita </a:t>
            </a:r>
            <a:r>
              <a:rPr lang="cs-CZ" dirty="0"/>
              <a:t>BL v </a:t>
            </a:r>
            <a:r>
              <a:rPr lang="cs-CZ" dirty="0" smtClean="0"/>
              <a:t>Evropě</a:t>
            </a:r>
          </a:p>
          <a:p>
            <a:pPr lvl="2"/>
            <a:r>
              <a:rPr lang="cs-CZ" sz="2000" dirty="0"/>
              <a:t>https://echa.europa.eu/documents/10162/22749747/echa_sds_report_en.pdf/0ddb021f-bd1a-09e6-29f3-c52ca476e6aa</a:t>
            </a:r>
            <a:endParaRPr lang="cs-CZ" sz="2000" dirty="0" smtClean="0"/>
          </a:p>
          <a:p>
            <a:pPr lvl="2"/>
            <a:r>
              <a:rPr lang="cs-CZ" dirty="0" smtClean="0"/>
              <a:t>Hlavní </a:t>
            </a:r>
            <a:r>
              <a:rPr lang="cs-CZ" dirty="0"/>
              <a:t>problémy: nejednoznačná použití v bodě 1, telefon na TIS, špatná klasifikace, koncentrační rozmezí v bodě 3, chybějící data, nekonzistentnost. </a:t>
            </a:r>
            <a:endParaRPr lang="cs-CZ" dirty="0" smtClean="0"/>
          </a:p>
          <a:p>
            <a:pPr lvl="1"/>
            <a:r>
              <a:rPr lang="cs-CZ" dirty="0" smtClean="0"/>
              <a:t>Aktivity</a:t>
            </a:r>
            <a:r>
              <a:rPr lang="cs-CZ" dirty="0"/>
              <a:t>: příklady dobré </a:t>
            </a:r>
            <a:r>
              <a:rPr lang="cs-CZ" dirty="0" smtClean="0"/>
              <a:t>praxe (kvalitních BL), </a:t>
            </a:r>
            <a:r>
              <a:rPr lang="cs-CZ" dirty="0"/>
              <a:t>školení</a:t>
            </a:r>
            <a:r>
              <a:rPr lang="cs-CZ" dirty="0" smtClean="0"/>
              <a:t>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1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Fórum </a:t>
            </a:r>
            <a:r>
              <a:rPr lang="cs-CZ" altLang="cs-CZ" dirty="0" smtClean="0"/>
              <a:t>34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Rušení registrací chemických látek</a:t>
            </a:r>
          </a:p>
          <a:p>
            <a:pPr lvl="1"/>
            <a:r>
              <a:rPr lang="cs-CZ" dirty="0" smtClean="0"/>
              <a:t>248 rozhodnutí ECHA </a:t>
            </a:r>
            <a:r>
              <a:rPr lang="cs-CZ" dirty="0"/>
              <a:t>o zrušení v případě špatného zařazení velikosti </a:t>
            </a:r>
            <a:r>
              <a:rPr lang="cs-CZ" dirty="0" smtClean="0"/>
              <a:t>podniku</a:t>
            </a:r>
          </a:p>
          <a:p>
            <a:pPr lvl="1"/>
            <a:r>
              <a:rPr lang="cs-CZ" dirty="0" smtClean="0"/>
              <a:t>Návrhy ECHA:</a:t>
            </a:r>
          </a:p>
          <a:p>
            <a:pPr lvl="2"/>
            <a:r>
              <a:rPr lang="cs-CZ" dirty="0" smtClean="0"/>
              <a:t>zrušení </a:t>
            </a:r>
            <a:r>
              <a:rPr lang="cs-CZ" dirty="0"/>
              <a:t>v případě registrace v nesouladu </a:t>
            </a:r>
            <a:endParaRPr lang="cs-CZ" dirty="0" smtClean="0"/>
          </a:p>
          <a:p>
            <a:pPr lvl="2"/>
            <a:r>
              <a:rPr lang="cs-CZ" dirty="0" smtClean="0"/>
              <a:t>rušení </a:t>
            </a:r>
            <a:r>
              <a:rPr lang="cs-CZ" dirty="0"/>
              <a:t>registrací pro neexistující společnosti – společnost nikdy neexistovala, není na dané </a:t>
            </a:r>
            <a:r>
              <a:rPr lang="cs-CZ" dirty="0" smtClean="0"/>
              <a:t>adrese nebo byla </a:t>
            </a:r>
            <a:r>
              <a:rPr lang="cs-CZ" dirty="0"/>
              <a:t>zrušena</a:t>
            </a:r>
          </a:p>
        </p:txBody>
      </p:sp>
      <p:pic>
        <p:nvPicPr>
          <p:cNvPr id="4" name="Picture 2" descr="Výsledek obrázku pro e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830"/>
            <a:ext cx="1468090" cy="14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25144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Fórum </a:t>
            </a:r>
            <a:r>
              <a:rPr lang="cs-CZ" altLang="cs-CZ" dirty="0" smtClean="0"/>
              <a:t>34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164" y="1651446"/>
            <a:ext cx="8229600" cy="3845024"/>
          </a:xfrm>
        </p:spPr>
        <p:txBody>
          <a:bodyPr>
            <a:normAutofit fontScale="92500" lnSpcReduction="10000"/>
          </a:bodyPr>
          <a:lstStyle/>
          <a:p>
            <a:r>
              <a:rPr lang="cs-CZ" i="1" dirty="0"/>
              <a:t>Látky v pyrotechnice (CZ</a:t>
            </a:r>
            <a:r>
              <a:rPr lang="cs-CZ" i="1" dirty="0" smtClean="0"/>
              <a:t>)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ECHA </a:t>
            </a:r>
            <a:r>
              <a:rPr lang="cs-CZ" dirty="0"/>
              <a:t>měla jednání se sdružením výrobců pyrotechniky (EUFIAS), tito se závěry ECHA nesouhlasí. ECHA zveřejní pokyny připravené pro </a:t>
            </a:r>
            <a:r>
              <a:rPr lang="cs-CZ" dirty="0" smtClean="0"/>
              <a:t>F31</a:t>
            </a:r>
            <a:r>
              <a:rPr lang="cs-CZ" dirty="0"/>
              <a:t> </a:t>
            </a:r>
            <a:r>
              <a:rPr lang="cs-CZ" dirty="0" smtClean="0"/>
              <a:t>s příklady pyrotechniky</a:t>
            </a:r>
          </a:p>
          <a:p>
            <a:pPr marL="457200" lvl="1" indent="0">
              <a:buNone/>
            </a:pPr>
            <a:endParaRPr lang="cs-CZ" b="1" dirty="0"/>
          </a:p>
        </p:txBody>
      </p:sp>
      <p:pic>
        <p:nvPicPr>
          <p:cNvPr id="4" name="Picture 2" descr="Výsledek obrázku pro e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830"/>
            <a:ext cx="1468090" cy="14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717032"/>
            <a:ext cx="3456384" cy="23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Fórum </a:t>
            </a:r>
            <a:r>
              <a:rPr lang="cs-CZ" altLang="cs-CZ" dirty="0" smtClean="0"/>
              <a:t>34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 fontScale="92500" lnSpcReduction="10000"/>
          </a:bodyPr>
          <a:lstStyle/>
          <a:p>
            <a:r>
              <a:rPr lang="cs-CZ" i="1" dirty="0"/>
              <a:t>Omezení niklu (DE</a:t>
            </a:r>
            <a:r>
              <a:rPr lang="cs-CZ" i="1" dirty="0" smtClean="0"/>
              <a:t>)</a:t>
            </a:r>
            <a:endParaRPr lang="cs-CZ" dirty="0" smtClean="0"/>
          </a:p>
          <a:p>
            <a:pPr lvl="1"/>
            <a:r>
              <a:rPr lang="cs-CZ" dirty="0"/>
              <a:t>P</a:t>
            </a:r>
            <a:r>
              <a:rPr lang="cs-CZ" dirty="0" smtClean="0"/>
              <a:t>ředměty </a:t>
            </a:r>
            <a:r>
              <a:rPr lang="cs-CZ" dirty="0"/>
              <a:t>ve styku kůží ve smyslu bodu 27(1)b přílohy XVII nařízení REACH </a:t>
            </a:r>
            <a:r>
              <a:rPr lang="cs-CZ" dirty="0" smtClean="0"/>
              <a:t>- nejsou </a:t>
            </a:r>
            <a:r>
              <a:rPr lang="cs-CZ" dirty="0"/>
              <a:t>výslovně uvedeny (jehly, pletací jehlice, hudební nástroje (struny, tlačítka, </a:t>
            </a:r>
            <a:r>
              <a:rPr lang="cs-CZ" dirty="0" err="1"/>
              <a:t>náústky</a:t>
            </a:r>
            <a:r>
              <a:rPr lang="cs-CZ" dirty="0"/>
              <a:t>, těla), </a:t>
            </a:r>
            <a:r>
              <a:rPr lang="cs-CZ" dirty="0" err="1"/>
              <a:t>náústky</a:t>
            </a:r>
            <a:r>
              <a:rPr lang="cs-CZ" dirty="0"/>
              <a:t> elektronických cigaret)? </a:t>
            </a:r>
            <a:endParaRPr lang="cs-CZ" dirty="0" smtClean="0"/>
          </a:p>
          <a:p>
            <a:pPr lvl="1"/>
            <a:r>
              <a:rPr lang="cs-CZ" dirty="0"/>
              <a:t>Dotazníkové šetření – podle většiny členů se bod týká také dalších předmětů</a:t>
            </a:r>
          </a:p>
          <a:p>
            <a:pPr lvl="1"/>
            <a:r>
              <a:rPr lang="cs-CZ" dirty="0" smtClean="0"/>
              <a:t>Navíc </a:t>
            </a:r>
            <a:r>
              <a:rPr lang="cs-CZ" dirty="0"/>
              <a:t>mobilní telefony, psací nástroje a nůžky</a:t>
            </a:r>
            <a:endParaRPr lang="cs-CZ" b="1" dirty="0"/>
          </a:p>
        </p:txBody>
      </p:sp>
      <p:pic>
        <p:nvPicPr>
          <p:cNvPr id="4" name="Picture 2" descr="Výsledek obrázku pro e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830"/>
            <a:ext cx="1468090" cy="14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261294"/>
            <a:ext cx="2304256" cy="153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Fórum </a:t>
            </a:r>
            <a:r>
              <a:rPr lang="cs-CZ" altLang="cs-CZ" dirty="0" smtClean="0"/>
              <a:t>34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r>
              <a:rPr lang="cs-CZ" i="1" dirty="0"/>
              <a:t>Případ odstraňovače nátěrů s </a:t>
            </a:r>
            <a:r>
              <a:rPr lang="cs-CZ" i="1" dirty="0" err="1"/>
              <a:t>dichlormethanem</a:t>
            </a:r>
            <a:r>
              <a:rPr lang="cs-CZ" i="1" dirty="0"/>
              <a:t> (NO). </a:t>
            </a:r>
            <a:endParaRPr lang="cs-CZ" i="1" dirty="0" smtClean="0"/>
          </a:p>
          <a:p>
            <a:pPr lvl="1"/>
            <a:r>
              <a:rPr lang="cs-CZ" dirty="0" smtClean="0"/>
              <a:t>Policie </a:t>
            </a:r>
            <a:r>
              <a:rPr lang="cs-CZ" dirty="0"/>
              <a:t>řešila několik případů použití těchto odstraňovačů a uložila pokutu. Společnost čistící automobilové součástky s 80% DCM, úřady činnost zakázali. Soud: toto použití nemůže být považováno za průmyslové</a:t>
            </a:r>
          </a:p>
        </p:txBody>
      </p:sp>
      <p:pic>
        <p:nvPicPr>
          <p:cNvPr id="4" name="Picture 2" descr="Výsledek obrázku pro e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830"/>
            <a:ext cx="1468090" cy="14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5011252"/>
            <a:ext cx="1800200" cy="182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1801"/>
            <a:ext cx="2051719" cy="2626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Fórum </a:t>
            </a:r>
            <a:r>
              <a:rPr lang="cs-CZ" altLang="cs-CZ" dirty="0" smtClean="0"/>
              <a:t>34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6158"/>
            <a:ext cx="8229600" cy="3124943"/>
          </a:xfrm>
        </p:spPr>
        <p:txBody>
          <a:bodyPr/>
          <a:lstStyle/>
          <a:p>
            <a:r>
              <a:rPr lang="cs-CZ" i="1" dirty="0"/>
              <a:t>Nepovolené biocidy prodávány jako </a:t>
            </a:r>
            <a:r>
              <a:rPr lang="cs-CZ" i="1" dirty="0" smtClean="0"/>
              <a:t>běžné </a:t>
            </a:r>
            <a:r>
              <a:rPr lang="cs-CZ" i="1" dirty="0"/>
              <a:t>přípravky (DK</a:t>
            </a:r>
            <a:r>
              <a:rPr lang="cs-CZ" i="1" dirty="0" smtClean="0"/>
              <a:t>)</a:t>
            </a:r>
          </a:p>
          <a:p>
            <a:pPr lvl="2"/>
            <a:r>
              <a:rPr lang="cs-CZ" dirty="0" smtClean="0"/>
              <a:t>Uživatelé </a:t>
            </a:r>
            <a:r>
              <a:rPr lang="cs-CZ" dirty="0"/>
              <a:t>produkt znají, ale není prodáván jako biocid. V nepovolených přípravcích je více ÚL a jsou levnější. Týká se přípravků proti řasám, roztočům v chovech drůbeže a kunám nebo dýmovnicím proti potkanům</a:t>
            </a:r>
          </a:p>
        </p:txBody>
      </p:sp>
      <p:pic>
        <p:nvPicPr>
          <p:cNvPr id="4" name="Picture 2" descr="Výsledek obrázku pro ec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830"/>
            <a:ext cx="1468090" cy="14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7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266</Words>
  <Application>Microsoft Office PowerPoint</Application>
  <PresentationFormat>Předvádění na obrazovce (4:3)</PresentationFormat>
  <Paragraphs>51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Motiv systému Office</vt:lpstr>
      <vt:lpstr>Aktuální informace z fóra </vt:lpstr>
      <vt:lpstr>Obsah</vt:lpstr>
      <vt:lpstr>Fórum 34</vt:lpstr>
      <vt:lpstr>Fórum 34</vt:lpstr>
      <vt:lpstr>Fórum 34</vt:lpstr>
      <vt:lpstr>Fórum 34</vt:lpstr>
      <vt:lpstr>Fórum 34</vt:lpstr>
      <vt:lpstr>Fórum 34</vt:lpstr>
      <vt:lpstr>Fórum 34</vt:lpstr>
      <vt:lpstr>Plánované kontrolní projekty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Jarolím Oldřich</cp:lastModifiedBy>
  <cp:revision>91</cp:revision>
  <dcterms:created xsi:type="dcterms:W3CDTF">2016-12-06T12:06:40Z</dcterms:created>
  <dcterms:modified xsi:type="dcterms:W3CDTF">2019-12-02T16:32:36Z</dcterms:modified>
</cp:coreProperties>
</file>