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62" r:id="rId3"/>
    <p:sldId id="305" r:id="rId4"/>
    <p:sldId id="306" r:id="rId5"/>
    <p:sldId id="307" r:id="rId6"/>
    <p:sldId id="308" r:id="rId7"/>
    <p:sldId id="309" r:id="rId8"/>
    <p:sldId id="267" r:id="rId9"/>
    <p:sldId id="300" r:id="rId10"/>
    <p:sldId id="301" r:id="rId11"/>
    <p:sldId id="276" r:id="rId12"/>
    <p:sldId id="302" r:id="rId13"/>
    <p:sldId id="277" r:id="rId14"/>
    <p:sldId id="297" r:id="rId15"/>
    <p:sldId id="303" r:id="rId16"/>
    <p:sldId id="298" r:id="rId17"/>
    <p:sldId id="304" r:id="rId18"/>
    <p:sldId id="310" r:id="rId19"/>
    <p:sldId id="311" r:id="rId20"/>
    <p:sldId id="312" r:id="rId21"/>
    <p:sldId id="313" r:id="rId22"/>
    <p:sldId id="273" r:id="rId2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1" autoAdjust="0"/>
    <p:restoredTop sz="94660"/>
  </p:normalViewPr>
  <p:slideViewPr>
    <p:cSldViewPr>
      <p:cViewPr varScale="1">
        <p:scale>
          <a:sx n="110" d="100"/>
          <a:sy n="110" d="100"/>
        </p:scale>
        <p:origin x="18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 custT="1"/>
      <dgm:spPr/>
      <dgm:t>
        <a:bodyPr/>
        <a:lstStyle/>
        <a:p>
          <a:r>
            <a:rPr lang="cs-CZ" sz="2300" dirty="0" smtClean="0"/>
            <a:t>Nejčastěji dovážená asijská medicína - mošus</a:t>
          </a:r>
          <a:endParaRPr lang="cs-CZ" sz="2400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81347" custLinFactY="-16525" custLinFactNeighborX="-942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69749" custScaleY="50401" custLinFactNeighborX="-4056" custLinFactNeighborY="-12719"/>
      <dgm:spPr/>
      <dgm:extLst/>
    </dgm:pt>
  </dgm:ptLst>
  <dgm:cxnLst>
    <dgm:cxn modelId="{17A31732-93B2-4AD4-915D-1787BD9FA345}" type="presOf" srcId="{CE3F3DD9-69C0-4151-B78D-4898C9A04592}" destId="{9C48212D-8BF0-49CA-865B-CD81FA241990}" srcOrd="0" destOrd="0" presId="urn:microsoft.com/office/officeart/2008/layout/PictureGrid"/>
    <dgm:cxn modelId="{E72DCB73-4CC9-4B0F-AAFB-CD8EFBC59F54}" type="presOf" srcId="{8F523809-64E2-4E10-A1FB-B05E10B8FD10}" destId="{6D92812F-F08E-4FA7-A78F-400D1181E5DD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4ED6A934-1DB2-417B-A33F-FE37F2513951}" type="presParOf" srcId="{6D92812F-F08E-4FA7-A78F-400D1181E5DD}" destId="{8ABE9BE6-AD54-4A42-B49C-D1D31EC5A672}" srcOrd="0" destOrd="0" presId="urn:microsoft.com/office/officeart/2008/layout/PictureGrid"/>
    <dgm:cxn modelId="{9125D76E-130C-4116-9596-B04B98C0BBAA}" type="presParOf" srcId="{8ABE9BE6-AD54-4A42-B49C-D1D31EC5A672}" destId="{9C48212D-8BF0-49CA-865B-CD81FA241990}" srcOrd="0" destOrd="0" presId="urn:microsoft.com/office/officeart/2008/layout/PictureGrid"/>
    <dgm:cxn modelId="{1B52EFED-3BEF-4E47-AEC9-3A9741F0FD97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/>
      <dgm:spPr/>
      <dgm:t>
        <a:bodyPr/>
        <a:lstStyle/>
        <a:p>
          <a:pPr algn="ctr"/>
          <a:r>
            <a:rPr lang="cs-CZ" dirty="0" smtClean="0"/>
            <a:t>Medvědí žluč</a:t>
          </a:r>
          <a:endParaRPr lang="cs-CZ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68947" custLinFactY="-62630" custLinFactNeighborX="-2052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70975" custScaleY="45469"/>
      <dgm:spPr/>
      <dgm:extLst/>
    </dgm:pt>
  </dgm:ptLst>
  <dgm:cxnLst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3939B7EC-A8A8-4092-8EDB-A0BFDB0B45C7}" type="presOf" srcId="{CE3F3DD9-69C0-4151-B78D-4898C9A04592}" destId="{9C48212D-8BF0-49CA-865B-CD81FA241990}" srcOrd="0" destOrd="0" presId="urn:microsoft.com/office/officeart/2008/layout/PictureGrid"/>
    <dgm:cxn modelId="{8934D36F-2438-4512-B455-89E8AEE5A1C0}" type="presOf" srcId="{8F523809-64E2-4E10-A1FB-B05E10B8FD10}" destId="{6D92812F-F08E-4FA7-A78F-400D1181E5DD}" srcOrd="0" destOrd="0" presId="urn:microsoft.com/office/officeart/2008/layout/PictureGrid"/>
    <dgm:cxn modelId="{127FBD1C-8A7C-4A3C-942F-EBC962ABCFB3}" type="presParOf" srcId="{6D92812F-F08E-4FA7-A78F-400D1181E5DD}" destId="{8ABE9BE6-AD54-4A42-B49C-D1D31EC5A672}" srcOrd="0" destOrd="0" presId="urn:microsoft.com/office/officeart/2008/layout/PictureGrid"/>
    <dgm:cxn modelId="{C15A18F4-2C21-4330-9E4C-310B8A6EBEA5}" type="presParOf" srcId="{8ABE9BE6-AD54-4A42-B49C-D1D31EC5A672}" destId="{9C48212D-8BF0-49CA-865B-CD81FA241990}" srcOrd="0" destOrd="0" presId="urn:microsoft.com/office/officeart/2008/layout/PictureGrid"/>
    <dgm:cxn modelId="{7C6506B6-30FB-4023-B794-437F7F7174D3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212D-8BF0-49CA-865B-CD81FA241990}">
      <dsp:nvSpPr>
        <dsp:cNvPr id="0" name=""/>
        <dsp:cNvSpPr/>
      </dsp:nvSpPr>
      <dsp:spPr>
        <a:xfrm>
          <a:off x="24368" y="72010"/>
          <a:ext cx="6318702" cy="522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7630" rIns="8763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Nejčastěji dovážená asijská medicína - mošus</a:t>
          </a:r>
          <a:endParaRPr lang="cs-CZ" sz="2400" kern="1200" dirty="0"/>
        </a:p>
      </dsp:txBody>
      <dsp:txXfrm>
        <a:off x="24368" y="72010"/>
        <a:ext cx="6318702" cy="522647"/>
      </dsp:txXfrm>
    </dsp:sp>
    <dsp:sp modelId="{5DC3E299-A67C-4F6A-B8F8-E4F4C4B4F9DA}">
      <dsp:nvSpPr>
        <dsp:cNvPr id="0" name=""/>
        <dsp:cNvSpPr/>
      </dsp:nvSpPr>
      <dsp:spPr>
        <a:xfrm>
          <a:off x="1860080" y="1728186"/>
          <a:ext cx="2430275" cy="17561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212D-8BF0-49CA-865B-CD81FA241990}">
      <dsp:nvSpPr>
        <dsp:cNvPr id="0" name=""/>
        <dsp:cNvSpPr/>
      </dsp:nvSpPr>
      <dsp:spPr>
        <a:xfrm>
          <a:off x="432035" y="0"/>
          <a:ext cx="5284487" cy="46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2870" rIns="102870" bIns="0" numCol="1" spcCol="1270" anchor="b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Medvědí žluč</a:t>
          </a:r>
          <a:endParaRPr lang="cs-CZ" sz="2700" kern="1200" dirty="0"/>
        </a:p>
      </dsp:txBody>
      <dsp:txXfrm>
        <a:off x="432035" y="0"/>
        <a:ext cx="5284487" cy="469184"/>
      </dsp:txXfrm>
    </dsp:sp>
    <dsp:sp modelId="{5DC3E299-A67C-4F6A-B8F8-E4F4C4B4F9DA}">
      <dsp:nvSpPr>
        <dsp:cNvPr id="0" name=""/>
        <dsp:cNvSpPr/>
      </dsp:nvSpPr>
      <dsp:spPr>
        <a:xfrm>
          <a:off x="2028451" y="2091813"/>
          <a:ext cx="2220024" cy="14222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20. 7. 2018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20. 7. 2018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20. 7. 2018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20. 7. 2018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20. 7. 2018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20. 7. 2018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20. 7. 2018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20. 7. 2018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20. 7. 2018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20. 7. 2018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20. 7. 2018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20. 7. 2018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činnosti ČIŽP za rok 2017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371600" y="3429000"/>
            <a:ext cx="64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Oblastní inspektorát Hradec Králové</a:t>
            </a:r>
          </a:p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25.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2018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787653"/>
              </p:ext>
            </p:extLst>
          </p:nvPr>
        </p:nvGraphicFramePr>
        <p:xfrm>
          <a:off x="1187624" y="3898736"/>
          <a:ext cx="69847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284438363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645432643"/>
                    </a:ext>
                  </a:extLst>
                </a:gridCol>
              </a:tblGrid>
              <a:tr h="348039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OOH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OOV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OOO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OOP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OOL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35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21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41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51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998019"/>
              </p:ext>
            </p:extLst>
          </p:nvPr>
        </p:nvGraphicFramePr>
        <p:xfrm>
          <a:off x="1907704" y="908720"/>
          <a:ext cx="5616624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487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Počet provedených kontrol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Počet pravomocných pokut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810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106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831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150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623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133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722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116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571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895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délník 1"/>
          <p:cNvSpPr>
            <a:spLocks noChangeArrowheads="1"/>
          </p:cNvSpPr>
          <p:nvPr/>
        </p:nvSpPr>
        <p:spPr bwMode="auto">
          <a:xfrm>
            <a:off x="734888" y="3514760"/>
            <a:ext cx="4126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</a:rPr>
              <a:t>Uložené </a:t>
            </a:r>
            <a:r>
              <a:rPr lang="cs-CZ" altLang="cs-CZ" sz="1800" dirty="0" smtClean="0">
                <a:solidFill>
                  <a:schemeClr val="tx2"/>
                </a:solidFill>
              </a:rPr>
              <a:t>pravomocné pokuty </a:t>
            </a:r>
            <a:r>
              <a:rPr lang="cs-CZ" altLang="cs-CZ" sz="1800" dirty="0">
                <a:solidFill>
                  <a:schemeClr val="tx2"/>
                </a:solidFill>
              </a:rPr>
              <a:t>dle zaměření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30907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Činnost OI Hradec Králové (Pardubický kraj)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0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</a:t>
            </a:r>
            <a:br>
              <a:rPr lang="cs-CZ" altLang="cs-CZ" sz="3200" dirty="0" smtClean="0"/>
            </a:br>
            <a:r>
              <a:rPr lang="cs-CZ" altLang="cs-CZ" sz="3200" dirty="0" smtClean="0"/>
              <a:t>nejvyšší pokuty – Královéhradecký 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CONMACO MÍSEČKY s.r.o. – 300 000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Developerská společnost – stavba horských apartmánů v Horních Mísečkách (KRNAP).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Navezení výkopové zeminy mimo místa k tomu vymezená od KRNAP (cca 2 000 m</a:t>
            </a:r>
            <a:r>
              <a:rPr lang="cs-CZ" altLang="cs-CZ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Navážka na ploše 5 000 m</a:t>
            </a:r>
            <a:r>
              <a:rPr lang="cs-CZ" altLang="cs-CZ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, mocnost 10 m.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Zasažení chráněných hořců, louky s mokřadem a kořenů smrků na okraji sousedního lesa.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okuta potvrzena MŽP. Subjekt podal soudní žalobu proti rozhodnutí.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</a:t>
            </a:r>
            <a:br>
              <a:rPr lang="cs-CZ" altLang="cs-CZ" sz="3200" dirty="0" smtClean="0"/>
            </a:br>
            <a:r>
              <a:rPr lang="cs-CZ" altLang="cs-CZ" sz="3200" dirty="0" smtClean="0"/>
              <a:t>nejvyšší pokuty – Královéhradecký 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CONMACO MÍSEČKY s.r.o. – 300 000 Kč</a:t>
            </a:r>
          </a:p>
          <a:p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lukas.travnicek\Desktop\WP_20170308_11_07_14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52" y="4221088"/>
            <a:ext cx="3600400" cy="202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ukas.travnicek\Desktop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3" y="1988840"/>
            <a:ext cx="806289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 </a:t>
            </a:r>
            <a:br>
              <a:rPr lang="cs-CZ" altLang="cs-CZ" sz="3200" dirty="0" smtClean="0"/>
            </a:br>
            <a:r>
              <a:rPr lang="cs-CZ" altLang="cs-CZ" sz="3200" dirty="0" smtClean="0"/>
              <a:t>další případy – Královéhradecký 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EKO – CONTAINER SERVICE, s.r.o. </a:t>
            </a:r>
          </a:p>
          <a:p>
            <a:pPr marL="0" indent="0" algn="ctr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– 300 000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Čištění a repasování použitých IBC kontejnerů           s jejich následným uváděním na trh.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Od 10/2015 do 5/2016 převzato 29 tisíc kontejnerů. Přes hranice přepraveno 7 tisíc</a:t>
            </a:r>
            <a:b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kontejnerů a 161 tun plastové drti.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Zařízení provozováno bez povolení, ani </a:t>
            </a:r>
            <a:b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přeshraniční přeprava nebyla povolena.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Pokuta potvrzena MŽP v plném rozsahu.</a:t>
            </a:r>
          </a:p>
          <a:p>
            <a:pPr marL="0" indent="0">
              <a:buNone/>
            </a:pP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:\Spolecne\Pokuty nad 100 tis a tiskové zprávy\2017\2017_8_EKO-CONTAINER SERVICE s.r.o\IBC kontejnery na venkovní ploše před čištění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69469"/>
            <a:ext cx="2301171" cy="172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3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</a:t>
            </a:r>
            <a:br>
              <a:rPr lang="cs-CZ" altLang="cs-CZ" sz="3200" dirty="0" smtClean="0"/>
            </a:br>
            <a:r>
              <a:rPr lang="cs-CZ" altLang="cs-CZ" sz="3200" dirty="0" smtClean="0"/>
              <a:t>nejvyšší pokuty – Pardubický 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JASOBAL s.r.o. – 600 000 Kč</a:t>
            </a:r>
          </a:p>
          <a:p>
            <a:r>
              <a:rPr lang="cs-CZ" altLang="cs-CZ" sz="27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ýroba bublinkové fólie (Pardubice).</a:t>
            </a:r>
          </a:p>
          <a:p>
            <a:r>
              <a:rPr lang="cs-CZ" altLang="cs-CZ" sz="27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rovoz zařízení bez povolení zdroje znečišťování ovzduší (5/2016). </a:t>
            </a:r>
          </a:p>
          <a:p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Opakované porušování zákona od roku 2015. Uloženy sankce 70 a 120 tisíc, dále pak zastavení provozu.</a:t>
            </a:r>
          </a:p>
          <a:p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MŽP sankci v rámci odvolání potvrdilo.</a:t>
            </a:r>
          </a:p>
          <a:p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Aktuálně má ČIŽP podnět na prošetření činnosti       společnosti v novém působišti.</a:t>
            </a:r>
          </a:p>
          <a:p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</a:t>
            </a:r>
            <a:br>
              <a:rPr lang="cs-CZ" altLang="cs-CZ" sz="3200" dirty="0" smtClean="0"/>
            </a:br>
            <a:r>
              <a:rPr lang="cs-CZ" altLang="cs-CZ" sz="3200" dirty="0" smtClean="0"/>
              <a:t>nejvyšší pokuty – Pardubický 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JASOBAL s.r.o. – 600 000 Kč</a:t>
            </a:r>
          </a:p>
          <a:p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ukas.travnicek\Desktop\DSCN1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18209"/>
            <a:ext cx="3934395" cy="295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ukas.travnicek\Desktop\DSCN15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68" y="2420888"/>
            <a:ext cx="3937488" cy="295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9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</a:t>
            </a:r>
            <a:br>
              <a:rPr lang="cs-CZ" altLang="cs-CZ" sz="3200" dirty="0" smtClean="0"/>
            </a:br>
            <a:r>
              <a:rPr lang="cs-CZ" altLang="cs-CZ" sz="3200" dirty="0" smtClean="0"/>
              <a:t>další případy – Pardubický 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sz="2900" b="1" dirty="0" err="1" smtClean="0">
                <a:latin typeface="Times New Roman" pitchFamily="18" charset="0"/>
                <a:cs typeface="Times New Roman" pitchFamily="18" charset="0"/>
              </a:rPr>
              <a:t>VanBaerle</a:t>
            </a:r>
            <a:r>
              <a:rPr lang="cs-CZ" altLang="cs-CZ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900" b="1" dirty="0" err="1" smtClean="0">
                <a:latin typeface="Times New Roman" pitchFamily="18" charset="0"/>
                <a:cs typeface="Times New Roman" pitchFamily="18" charset="0"/>
              </a:rPr>
              <a:t>Swiss</a:t>
            </a:r>
            <a:r>
              <a:rPr lang="cs-CZ" altLang="cs-CZ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900" b="1" dirty="0" err="1" smtClean="0">
                <a:latin typeface="Times New Roman" pitchFamily="18" charset="0"/>
                <a:cs typeface="Times New Roman" pitchFamily="18" charset="0"/>
              </a:rPr>
              <a:t>Hygiene</a:t>
            </a:r>
            <a:r>
              <a:rPr lang="cs-CZ" altLang="cs-CZ" sz="2900" b="1" dirty="0" smtClean="0">
                <a:latin typeface="Times New Roman" pitchFamily="18" charset="0"/>
                <a:cs typeface="Times New Roman" pitchFamily="18" charset="0"/>
              </a:rPr>
              <a:t> s.r.o. – 250 000 Kč</a:t>
            </a:r>
          </a:p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Dodavatel čistících prostředků dovážených                ze Švýcarska, určených například                                  pro hotely a nemocnice. </a:t>
            </a:r>
          </a:p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Nepředložení informací                                               o nebezpečných vlastnostech                            prodávaných chemických                                         látek a směsí jak Ministerstvu                                            zdravotnictví, tak i Evropské</a:t>
            </a:r>
            <a:b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agentuře pro chemické látky.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</a:b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lukas.travnicek\Desktop\P123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78976"/>
            <a:ext cx="3522091" cy="264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2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</a:t>
            </a:r>
            <a:br>
              <a:rPr lang="cs-CZ" altLang="cs-CZ" sz="3200" dirty="0" smtClean="0"/>
            </a:br>
            <a:r>
              <a:rPr lang="cs-CZ" altLang="cs-CZ" sz="3200" dirty="0" smtClean="0"/>
              <a:t>zajímavosti 2017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700" b="1" dirty="0" smtClean="0">
                <a:latin typeface="Times New Roman" pitchFamily="18" charset="0"/>
                <a:cs typeface="Times New Roman" pitchFamily="18" charset="0"/>
              </a:rPr>
              <a:t>Plošná kontrola ubytovacích zařízení v Krkonoších (9/2017)</a:t>
            </a:r>
          </a:p>
          <a:p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Na území OI HK provedeno 50 kontrol/27 správních řízení s 19 subjekty. </a:t>
            </a:r>
          </a:p>
          <a:p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Částka za uložené pokuty byla cca </a:t>
            </a: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272 </a:t>
            </a:r>
            <a:r>
              <a:rPr lang="cs-CZ" altLang="cs-CZ" sz="270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Kč.</a:t>
            </a:r>
          </a:p>
          <a:p>
            <a:pPr marL="0" indent="0">
              <a:buNone/>
            </a:pPr>
            <a:r>
              <a:rPr lang="cs-CZ" altLang="cs-CZ" sz="2700" b="1" dirty="0" smtClean="0">
                <a:latin typeface="Times New Roman" pitchFamily="18" charset="0"/>
                <a:cs typeface="Times New Roman" pitchFamily="18" charset="0"/>
              </a:rPr>
              <a:t>Užší spolupráce s ČOI v rámci společných kontrol (průběžně)</a:t>
            </a:r>
            <a:endParaRPr lang="cs-CZ" altLang="cs-CZ" sz="27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Provedeno 18 kontrol/3 správní řízení (například restaurace, hotely, 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drogerie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, ČS PHM).</a:t>
            </a:r>
          </a:p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2017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464497"/>
          </a:xfrm>
        </p:spPr>
        <p:txBody>
          <a:bodyPr>
            <a:noAutofit/>
          </a:bodyPr>
          <a:lstStyle/>
          <a:p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Inspektoři provedli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podle zákona o obchodování s ohroženými druhy rostlin a živočichů (CITES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198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pokutových řízení, uloženy pokuty ve výši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417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korun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Zabaveno bylo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347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živých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 exemplářů ohrožených živočichů a rostlin a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1245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neživých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 exemplářů (výrobky).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Nejvíce zásilek s živočichy, rostlinami a produkty z nich pochází z Asie.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% případů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byl zjištěn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v souvislosti s porušováním zákona o CITES pachatel vietnamské národnosti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(2016 – 56 %, 2015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– 50 %,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2014 – 36 %).</a:t>
            </a:r>
          </a:p>
          <a:p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Nejvýznamnější akce: operace </a:t>
            </a:r>
            <a:r>
              <a:rPr lang="cs-CZ" altLang="cs-CZ" sz="2100" dirty="0" err="1" smtClean="0">
                <a:latin typeface="Times New Roman" pitchFamily="18" charset="0"/>
                <a:cs typeface="Times New Roman" pitchFamily="18" charset="0"/>
              </a:rPr>
              <a:t>Sandokan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, ve spolupráci s celní správou zkontrolováno </a:t>
            </a:r>
            <a:r>
              <a:rPr lang="cs-CZ" sz="2100" dirty="0">
                <a:latin typeface="Times New Roman"/>
                <a:ea typeface="Times New Roman"/>
              </a:rPr>
              <a:t>1936 </a:t>
            </a:r>
            <a:r>
              <a:rPr lang="cs-CZ" sz="2100" dirty="0" err="1">
                <a:latin typeface="Times New Roman"/>
                <a:ea typeface="Times New Roman"/>
              </a:rPr>
              <a:t>cargo</a:t>
            </a:r>
            <a:r>
              <a:rPr lang="cs-CZ" sz="2100" dirty="0">
                <a:latin typeface="Times New Roman"/>
                <a:ea typeface="Times New Roman"/>
              </a:rPr>
              <a:t> zásilek (32 tun), 1235 cestujících a </a:t>
            </a:r>
            <a:r>
              <a:rPr lang="cs-CZ" sz="2100" dirty="0" smtClean="0">
                <a:latin typeface="Times New Roman"/>
                <a:ea typeface="Times New Roman"/>
              </a:rPr>
              <a:t>2981 zavazadel do Vietnamu.</a:t>
            </a:r>
            <a:endParaRPr lang="cs-CZ" altLang="cs-CZ" sz="2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2017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Únor/březen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rámci operace 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Sandokan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Letišti V. Havla Praha byly zabaveny především přípravky tradiční asijské medicíny, nejčastěji s obsahem mošusu.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sušené maso, olej a kosmetiku s obsahem oleje z krokodýla.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Letišti V. Havla Praha zub a obratel vorvaně. 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Říjen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konzervy s jeseteřím masem.</a:t>
            </a:r>
          </a:p>
          <a:p>
            <a:pPr marL="0" indent="0"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Průběžně během celého roku: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Tradiční asijská medicína s obsahem chráněných rostlin i živočichů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Tvrdé korály dovezené jako suvenýry z moře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ČIŽP v roce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2017, plán pro rok 2018,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shrnutí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 a pokut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cs-C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uložené pokuty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– TOP10</a:t>
            </a:r>
          </a:p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Počty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kontrol, počty pokut a jejich výše za rok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rámci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Královéhradeckého a Pardubického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kraje, nejzávažnější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</a:t>
            </a: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CITES – „exkluzivní záchyty“ v 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2017,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trendy,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statistiky</a:t>
            </a:r>
          </a:p>
          <a:p>
            <a:pPr marL="0" indent="0">
              <a:buNone/>
              <a:defRPr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235260" y="1268760"/>
          <a:ext cx="64330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508104" cy="38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187624" y="1196752"/>
          <a:ext cx="6276928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120680" cy="41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 smtClean="0"/>
              <a:t>Děkujeme </a:t>
            </a:r>
            <a:r>
              <a:rPr lang="cs-CZ" altLang="cs-CZ" b="1" dirty="0"/>
              <a:t>vám za </a:t>
            </a:r>
            <a:r>
              <a:rPr lang="cs-CZ" altLang="cs-CZ" b="1" dirty="0" smtClean="0"/>
              <a:t>pozornost.</a:t>
            </a:r>
          </a:p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r>
              <a:rPr lang="cs-CZ" altLang="cs-CZ" b="1" dirty="0" smtClean="0"/>
              <a:t>www.cizp.cz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991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Kontroly v roce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provedla loni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864 kontrol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ve srovnání s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rokem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 mírný pokles o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Na jednoho inspektora připadlo v průměru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(stejně jako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uděleny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pokuty v právní moci ve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výši více než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113 milionů Kč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o cca 17 mil. méně než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 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Počet rozhodnutí 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opatření k nápravě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právní moci - 252 (v roce 2016 – 348) a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pravomocně uložených návrhů k zastavení nebo omezení činnosti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celkem 22 rozhodnutí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(v roce 2016 – 23).</a:t>
            </a:r>
          </a:p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Plán pro rok 2018 -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provést cca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tisíc kontrol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Pokuty za rok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ČIŽP uložila vloni celkem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2655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pravomocných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pokut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(v roce 2016 – 2755).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Celková výše uložených pokut v právní moci činila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113 051 685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(2016 - 130 717 343).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Oproti roku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klesla celková výše pokut o </a:t>
            </a:r>
            <a:r>
              <a:rPr lang="cs-CZ" altLang="cs-CZ" sz="2800">
                <a:latin typeface="Times New Roman" pitchFamily="18" charset="0"/>
                <a:cs typeface="Times New Roman" pitchFamily="18" charset="0"/>
              </a:rPr>
              <a:t>zhruba 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milionů 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(trend větší kázně provozovatelů).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Nejvíce pokut padlo za odpady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897)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což je několikaletý trend.</a:t>
            </a:r>
          </a:p>
        </p:txBody>
      </p:sp>
    </p:spTree>
    <p:extLst>
      <p:ext uri="{BB962C8B-B14F-4D97-AF65-F5344CB8AC3E}">
        <p14:creationId xmlns:p14="http://schemas.microsoft.com/office/powerpoint/2010/main" val="30441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Nejvyšší pokuty za rok 2017 -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SŽDC, </a:t>
            </a:r>
            <a:r>
              <a:rPr 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s.p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- 2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Pokuta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vykácení velkého množství dřevin bez příslušných povolení resp. oznámení.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průběhu roku 2016 bylo takto státním podnikem vykáceno celkem 1043 stromů rostoucích mimo les a 70 853 metrů čtverečních zapojených porostů dřevin podél tratí na celém území ČR.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louhodobé programové obcházení zákona ze strany SŽDC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2017 -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KLIO s.r.o. – 2 000 000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Firma opakovaně vypouštěla nedostatečně předčištěné srážkové vody z čistírny odpadních vod v Praze 5 do Zličínského potoka.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Překračovány byly maximální emisní limity například v ukazatelích nerozpuštěných látek, fosforu, dusíku a tenzidů, což bylo v rozporu s integrovaným povolením. </a:t>
            </a:r>
          </a:p>
        </p:txBody>
      </p:sp>
    </p:spTree>
    <p:extLst>
      <p:ext uri="{BB962C8B-B14F-4D97-AF65-F5344CB8AC3E}">
        <p14:creationId xmlns:p14="http://schemas.microsoft.com/office/powerpoint/2010/main" val="13334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2017 </a:t>
            </a:r>
            <a:r>
              <a:rPr lang="cs-CZ" altLang="cs-CZ" sz="3800" dirty="0">
                <a:cs typeface="Times New Roman" pitchFamily="18" charset="0"/>
              </a:rPr>
              <a:t>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LAGRON s.r.o. - 2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Kč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Pokuta za porušení lesního zákona.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v zákonné lhůtě dvou let nezalesnila cca 10 hektarů holin vzniklých po rozsáhlých těžbách, které nechala v roce 2015 provést.</a:t>
            </a:r>
          </a:p>
          <a:p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Nezalesněná plocha pro představu odpovídá deseti fotbalovým hřištím.</a:t>
            </a:r>
          </a:p>
          <a:p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se svou nečinností dopustila poměrně rozsáhlého poškození životního prostředí. Byla přerušena kontinuita lesa.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2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 </a:t>
            </a:r>
            <a:br>
              <a:rPr lang="cs-CZ" altLang="cs-CZ" sz="3200" dirty="0" smtClean="0"/>
            </a:br>
            <a:r>
              <a:rPr lang="cs-CZ" altLang="cs-CZ" sz="3200" dirty="0" smtClean="0"/>
              <a:t>počty kontrol, pokut a uložené sankce</a:t>
            </a:r>
            <a:endParaRPr lang="cs-CZ" sz="32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27596"/>
              </p:ext>
            </p:extLst>
          </p:nvPr>
        </p:nvGraphicFramePr>
        <p:xfrm>
          <a:off x="1475656" y="1484784"/>
          <a:ext cx="6048671" cy="439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511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1457511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603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856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Počet provedených kontrol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Počet pravomocných pokut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Celková výše  pokut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598105"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1682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303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9 966 062 Kč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105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1602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263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10 426 318 Kč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598105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2015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1491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261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9 932 450 Kč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105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1427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273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12 870 080 Kč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598105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1182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214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10 159 000 Kč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105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1693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208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9 560 500 Kč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309899"/>
              </p:ext>
            </p:extLst>
          </p:nvPr>
        </p:nvGraphicFramePr>
        <p:xfrm>
          <a:off x="1223629" y="3861048"/>
          <a:ext cx="69847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284438363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645432643"/>
                    </a:ext>
                  </a:extLst>
                </a:gridCol>
              </a:tblGrid>
              <a:tr h="348039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OOH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OOV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OOO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OOP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OOL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49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56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45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21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45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29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61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961945"/>
              </p:ext>
            </p:extLst>
          </p:nvPr>
        </p:nvGraphicFramePr>
        <p:xfrm>
          <a:off x="1907704" y="776754"/>
          <a:ext cx="5616624" cy="2764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Počet provedených kontrol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Počet</a:t>
                      </a:r>
                      <a:r>
                        <a:rPr lang="cs-CZ" sz="1500" baseline="0" dirty="0" smtClean="0">
                          <a:solidFill>
                            <a:schemeClr val="bg1"/>
                          </a:solidFill>
                        </a:rPr>
                        <a:t> pravomocných </a:t>
                      </a:r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pokut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872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197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771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113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868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128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705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157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611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798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délník 1"/>
          <p:cNvSpPr>
            <a:spLocks noChangeArrowheads="1"/>
          </p:cNvSpPr>
          <p:nvPr/>
        </p:nvSpPr>
        <p:spPr bwMode="auto">
          <a:xfrm>
            <a:off x="683568" y="3491716"/>
            <a:ext cx="4126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chemeClr val="tx2"/>
                </a:solidFill>
              </a:rPr>
              <a:t>Uložené pravomocné </a:t>
            </a:r>
            <a:r>
              <a:rPr lang="cs-CZ" altLang="cs-CZ" sz="1800" dirty="0">
                <a:solidFill>
                  <a:schemeClr val="tx2"/>
                </a:solidFill>
              </a:rPr>
              <a:t>pokuty dle zaměření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30907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Činnost OI </a:t>
            </a:r>
            <a:r>
              <a:rPr lang="cs-CZ" altLang="cs-CZ" sz="2800" dirty="0" smtClean="0"/>
              <a:t>Hradec Králové (Královéhradecký kraj)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354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1039</Words>
  <Application>Microsoft Office PowerPoint</Application>
  <PresentationFormat>Předvádění na obrazovce (4:3)</PresentationFormat>
  <Paragraphs>258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Motiv systému Office</vt:lpstr>
      <vt:lpstr>Výsledky činnosti ČIŽP za rok 2017</vt:lpstr>
      <vt:lpstr>Činnost ČIŽP v roce 2017, plán pro rok 2018, základní shrnutí</vt:lpstr>
      <vt:lpstr>Kontroly v roce 2017</vt:lpstr>
      <vt:lpstr>Pokuty za rok 2017</vt:lpstr>
      <vt:lpstr>Nejvyšší pokuty za rok 2017 - ČR</vt:lpstr>
      <vt:lpstr>Nejvyšší pokuty za rok 2017 - ČR</vt:lpstr>
      <vt:lpstr>Nejvyšší pokuty za rok 2017 - ČR</vt:lpstr>
      <vt:lpstr>Činnost OI Hradec Králové  počty kontrol, pokut a uložené sankce</vt:lpstr>
      <vt:lpstr>Činnost OI Hradec Králové (Královéhradecký kraj)</vt:lpstr>
      <vt:lpstr>Činnost OI Hradec Králové (Pardubický kraj)</vt:lpstr>
      <vt:lpstr>Činnost OI Hradec Králové nejvyšší pokuty – Královéhradecký kraj</vt:lpstr>
      <vt:lpstr>Činnost OI Hradec Králové nejvyšší pokuty – Královéhradecký kraj</vt:lpstr>
      <vt:lpstr>Činnost OI Hradec Králové  další případy – Královéhradecký kraj</vt:lpstr>
      <vt:lpstr>Činnost OI Hradec Králové nejvyšší pokuty – Pardubický kraj</vt:lpstr>
      <vt:lpstr>Činnost OI Hradec Králové nejvyšší pokuty – Pardubický kraj</vt:lpstr>
      <vt:lpstr>Činnost OI Hradec Králové další případy – Pardubický kraj</vt:lpstr>
      <vt:lpstr>Činnost OI Hradec Králové zajímavosti 2017</vt:lpstr>
      <vt:lpstr>CITES v roce 2017</vt:lpstr>
      <vt:lpstr>CITES v roce 2017</vt:lpstr>
      <vt:lpstr>CITES - fotky</vt:lpstr>
      <vt:lpstr>CITES - fotky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Jandová Jana</cp:lastModifiedBy>
  <cp:revision>142</cp:revision>
  <cp:lastPrinted>2018-07-20T05:49:49Z</cp:lastPrinted>
  <dcterms:created xsi:type="dcterms:W3CDTF">2016-12-06T12:06:40Z</dcterms:created>
  <dcterms:modified xsi:type="dcterms:W3CDTF">2018-07-20T11:13:40Z</dcterms:modified>
</cp:coreProperties>
</file>