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301" r:id="rId4"/>
    <p:sldId id="302" r:id="rId5"/>
    <p:sldId id="304" r:id="rId6"/>
    <p:sldId id="305" r:id="rId7"/>
    <p:sldId id="306" r:id="rId8"/>
    <p:sldId id="307" r:id="rId9"/>
    <p:sldId id="308" r:id="rId10"/>
    <p:sldId id="310" r:id="rId11"/>
    <p:sldId id="309" r:id="rId12"/>
    <p:sldId id="294" r:id="rId13"/>
    <p:sldId id="300" r:id="rId14"/>
    <p:sldId id="299" r:id="rId15"/>
    <p:sldId id="298" r:id="rId16"/>
    <p:sldId id="291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86156" autoAdjust="0"/>
  </p:normalViewPr>
  <p:slideViewPr>
    <p:cSldViewPr>
      <p:cViewPr varScale="1">
        <p:scale>
          <a:sx n="111" d="100"/>
          <a:sy n="111" d="100"/>
        </p:scale>
        <p:origin x="1158" y="12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43DF7-2BAF-4E3E-B285-19789645B29F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A22A-277D-4025-8FF8-6AC5E6B7A1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66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A22A-277D-4025-8FF8-6AC5E6B7A15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8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652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informace z fóra 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584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Porada národní sítě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29. listopadu 2018</a:t>
            </a:r>
          </a:p>
        </p:txBody>
      </p:sp>
      <p:pic>
        <p:nvPicPr>
          <p:cNvPr id="6" name="Picture 2" descr="Výsledek obrázku pro ec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546638"/>
            <a:ext cx="2520280" cy="6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Uzavřené jednání F31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cs-CZ" i="1" dirty="0" smtClean="0"/>
              <a:t>REF5</a:t>
            </a:r>
            <a:r>
              <a:rPr lang="cs-CZ" i="1" dirty="0"/>
              <a:t> </a:t>
            </a:r>
            <a:r>
              <a:rPr lang="cs-CZ" i="1" dirty="0" smtClean="0"/>
              <a:t>– scénáře expozice</a:t>
            </a:r>
          </a:p>
          <a:p>
            <a:pPr lvl="1"/>
            <a:r>
              <a:rPr lang="cs-CZ" dirty="0" smtClean="0"/>
              <a:t>Komise </a:t>
            </a:r>
            <a:r>
              <a:rPr lang="cs-CZ" dirty="0"/>
              <a:t>by měla objasnit předpisy, aby bylo zlepšeno prosazování a zvážit stanovení minimálních požadavků pro SE u látek a směsí a požádat ECHA o vypracování metodiky pro BL směsí.</a:t>
            </a:r>
            <a:endParaRPr lang="cs-CZ" dirty="0" smtClean="0"/>
          </a:p>
        </p:txBody>
      </p:sp>
      <p:pic>
        <p:nvPicPr>
          <p:cNvPr id="12290" name="Picture 2" descr="Image result for exposure scen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88" y="4509120"/>
            <a:ext cx="1468966" cy="20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Uzavřené jednání F31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cs-CZ" i="1" dirty="0"/>
              <a:t>Registrace látek v pyrotechnice (CZ</a:t>
            </a:r>
            <a:r>
              <a:rPr lang="cs-CZ" i="1" dirty="0" smtClean="0"/>
              <a:t>).</a:t>
            </a:r>
          </a:p>
          <a:p>
            <a:pPr lvl="1"/>
            <a:r>
              <a:rPr lang="cs-CZ" dirty="0" smtClean="0"/>
              <a:t>Jsou </a:t>
            </a:r>
            <a:r>
              <a:rPr lang="cs-CZ" dirty="0"/>
              <a:t>pyrotechnické předměty jen předměty nebo kombinace směs/předmět? Pyrotechnika je vždy komplexním předmětem ve smyslu rozsudku ESD C-106/14. ECHA připravila pokyny pro inspektory s třemi příklady (za použití pokynů pro předměty). </a:t>
            </a:r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Image result for euratex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074011"/>
            <a:ext cx="2411760" cy="1808820"/>
          </a:xfrm>
          <a:prstGeom prst="rect">
            <a:avLst/>
          </a:prstGeom>
        </p:spPr>
      </p:pic>
      <p:sp>
        <p:nvSpPr>
          <p:cNvPr id="6" name="AutoShape 2" descr="Image result for fireworks"/>
          <p:cNvSpPr>
            <a:spLocks noChangeAspect="1" noChangeArrowheads="1"/>
          </p:cNvSpPr>
          <p:nvPr/>
        </p:nvSpPr>
        <p:spPr bwMode="auto">
          <a:xfrm>
            <a:off x="155575" y="-1973263"/>
            <a:ext cx="103155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07" y="5373216"/>
            <a:ext cx="3782533" cy="15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Podskupina pro biocidy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Spolupráce na REF 8 ohledně prodeje biocidů v roce 2019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BEF 1 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Připravena metodika projektů (1 x 3 roky)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Ošetřené předměty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Ilegální účinné látky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Označování ošetřených předmětů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Problémy s  identifikací ošetřeného předmětu</a:t>
            </a:r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17" y="0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Kontroly v ČS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25" y="1124744"/>
            <a:ext cx="8229600" cy="4525963"/>
          </a:xfrm>
        </p:spPr>
        <p:txBody>
          <a:bodyPr/>
          <a:lstStyle/>
          <a:p>
            <a:pPr lvl="1"/>
            <a:r>
              <a:rPr lang="cs-CZ" i="1" dirty="0"/>
              <a:t>Dezinfekce pro lidskou hygienu (NL). </a:t>
            </a:r>
            <a:endParaRPr lang="cs-CZ" i="1" dirty="0" smtClean="0"/>
          </a:p>
          <a:p>
            <a:pPr lvl="2"/>
            <a:r>
              <a:rPr lang="cs-CZ" dirty="0" smtClean="0"/>
              <a:t>Kontroly </a:t>
            </a:r>
            <a:r>
              <a:rPr lang="cs-CZ" dirty="0"/>
              <a:t>v roce 2017. V PT1 mají 85 povolených přípravků </a:t>
            </a:r>
          </a:p>
          <a:p>
            <a:pPr lvl="3"/>
            <a:r>
              <a:rPr lang="cs-CZ" dirty="0" smtClean="0"/>
              <a:t>Dodržují </a:t>
            </a:r>
            <a:r>
              <a:rPr lang="cs-CZ" dirty="0"/>
              <a:t>se podmínky povolení, jsou na trhu nelegální přípravky</a:t>
            </a:r>
            <a:r>
              <a:rPr lang="cs-CZ" dirty="0" smtClean="0"/>
              <a:t>?</a:t>
            </a:r>
          </a:p>
          <a:p>
            <a:pPr lvl="2"/>
            <a:r>
              <a:rPr lang="cs-CZ" dirty="0" smtClean="0"/>
              <a:t>69 </a:t>
            </a:r>
            <a:r>
              <a:rPr lang="cs-CZ" dirty="0"/>
              <a:t>přípravků kontrolováno </a:t>
            </a:r>
            <a:r>
              <a:rPr lang="cs-CZ" dirty="0" smtClean="0"/>
              <a:t>(většinou </a:t>
            </a:r>
            <a:r>
              <a:rPr lang="cs-CZ" dirty="0"/>
              <a:t>e-</a:t>
            </a:r>
            <a:r>
              <a:rPr lang="cs-CZ" dirty="0" err="1"/>
              <a:t>shopy</a:t>
            </a:r>
            <a:r>
              <a:rPr lang="cs-CZ" dirty="0"/>
              <a:t>), 18 povolených biocidů, 29 nepovolené biocidy (zbytek kosmetika</a:t>
            </a:r>
            <a:r>
              <a:rPr lang="cs-CZ" dirty="0" smtClean="0"/>
              <a:t>)</a:t>
            </a:r>
            <a:r>
              <a:rPr lang="cs-CZ" dirty="0"/>
              <a:t> </a:t>
            </a:r>
            <a:endParaRPr lang="cs-CZ" dirty="0" smtClean="0"/>
          </a:p>
          <a:p>
            <a:pPr lvl="3"/>
            <a:r>
              <a:rPr lang="cs-CZ" dirty="0" smtClean="0"/>
              <a:t>Klíčové je rozhodnutí</a:t>
            </a:r>
            <a:r>
              <a:rPr lang="cs-CZ" dirty="0"/>
              <a:t>, zda jde o léčivo, kosmetiku nebo biocid. </a:t>
            </a:r>
            <a:endParaRPr lang="cs-CZ" dirty="0" smtClean="0"/>
          </a:p>
          <a:p>
            <a:pPr lvl="2"/>
            <a:r>
              <a:rPr lang="cs-CZ" dirty="0" smtClean="0"/>
              <a:t>Chyby: označení, složení </a:t>
            </a:r>
            <a:r>
              <a:rPr lang="cs-CZ" dirty="0"/>
              <a:t>směsí </a:t>
            </a:r>
            <a:r>
              <a:rPr lang="cs-CZ" dirty="0" smtClean="0"/>
              <a:t>neodpovídá povolení. </a:t>
            </a:r>
          </a:p>
          <a:p>
            <a:pPr lvl="3"/>
            <a:r>
              <a:rPr lang="cs-CZ" dirty="0" smtClean="0"/>
              <a:t>Kosmetické </a:t>
            </a:r>
            <a:r>
              <a:rPr lang="cs-CZ" dirty="0"/>
              <a:t>přípravky menší koncentrace ÚL než biocidy. 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17" y="0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Plánované </a:t>
            </a:r>
            <a:r>
              <a:rPr lang="cs-CZ" altLang="cs-CZ" dirty="0"/>
              <a:t>kontrolní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2019 – REF 7: kontroly </a:t>
            </a:r>
            <a:r>
              <a:rPr lang="cs-CZ" dirty="0">
                <a:cs typeface="Times New Roman" panose="02020603050405020304" pitchFamily="18" charset="0"/>
              </a:rPr>
              <a:t>registrace všech látek nad </a:t>
            </a:r>
            <a:r>
              <a:rPr lang="cs-CZ" dirty="0" smtClean="0">
                <a:cs typeface="Times New Roman" panose="02020603050405020304" pitchFamily="18" charset="0"/>
              </a:rPr>
              <a:t>1t/rok a meziproduktů 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2019 – BEF 1: ošetřené předměty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2020 – REF 8: internetový prodej a některé omezené látky 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CZ se zúčastní, Martin Marko bude připravovat projekt a školení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Plánované pilotní projekty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2020: Povolování 3 (látky s datem zániku v roce 2019 a další, např. </a:t>
            </a:r>
            <a:r>
              <a:rPr lang="cs-CZ" dirty="0" err="1" smtClean="0">
                <a:cs typeface="Times New Roman" panose="02020603050405020304" pitchFamily="18" charset="0"/>
              </a:rPr>
              <a:t>CrVI</a:t>
            </a:r>
            <a:r>
              <a:rPr lang="cs-CZ" dirty="0" smtClean="0">
                <a:cs typeface="Times New Roman" panose="02020603050405020304" pitchFamily="18" charset="0"/>
              </a:rPr>
              <a:t>)</a:t>
            </a:r>
          </a:p>
          <a:p>
            <a:endParaRPr lang="cs-CZ" dirty="0" smtClean="0">
              <a:cs typeface="Times New Roman" panose="02020603050405020304" pitchFamily="18" charset="0"/>
            </a:endParaRPr>
          </a:p>
          <a:p>
            <a:r>
              <a:rPr lang="cs-CZ" dirty="0" smtClean="0">
                <a:cs typeface="Times New Roman" panose="02020603050405020304" pitchFamily="18" charset="0"/>
              </a:rPr>
              <a:t>Látky z odpadů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 descr="Image result for industrial w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33" y="3717032"/>
            <a:ext cx="5673667" cy="31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Spolupráce s PARCS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PARCS  - </a:t>
            </a:r>
            <a:r>
              <a:rPr lang="cs-CZ" i="1" dirty="0" err="1" smtClean="0">
                <a:cs typeface="Times New Roman" panose="02020603050405020304" pitchFamily="18" charset="0"/>
              </a:rPr>
              <a:t>Prohibiotion</a:t>
            </a:r>
            <a:r>
              <a:rPr lang="cs-CZ" i="1" dirty="0" smtClean="0">
                <a:cs typeface="Times New Roman" panose="02020603050405020304" pitchFamily="18" charset="0"/>
              </a:rPr>
              <a:t> and </a:t>
            </a:r>
            <a:r>
              <a:rPr lang="cs-CZ" i="1" dirty="0" err="1" smtClean="0">
                <a:cs typeface="Times New Roman" panose="02020603050405020304" pitchFamily="18" charset="0"/>
              </a:rPr>
              <a:t>restriction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customs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control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strategy</a:t>
            </a:r>
            <a:r>
              <a:rPr lang="cs-CZ" dirty="0" smtClean="0">
                <a:cs typeface="Times New Roman" panose="02020603050405020304" pitchFamily="18" charset="0"/>
              </a:rPr>
              <a:t>, síť celníků v EU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Kontroly v posledním čtvrtletí 2019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Označení dle CLP, omezené látky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Kontrola před uvedením do volného oběhu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Výměna zkušeností s analytickými metodami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 descr="Výsledek obrázku pro clo z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72" y="0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120680" cy="792088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Děkuji za pozornost!</a:t>
            </a:r>
          </a:p>
        </p:txBody>
      </p:sp>
      <p:sp>
        <p:nvSpPr>
          <p:cNvPr id="4" name="AutoShape 4" descr="Image result for caffeine molecule"/>
          <p:cNvSpPr>
            <a:spLocks noChangeAspect="1" noChangeArrowheads="1"/>
          </p:cNvSpPr>
          <p:nvPr/>
        </p:nvSpPr>
        <p:spPr bwMode="auto">
          <a:xfrm>
            <a:off x="155575" y="-906610"/>
            <a:ext cx="4776465" cy="39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Image result for caffeine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12522"/>
            <a:ext cx="5508104" cy="437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5229200"/>
            <a:ext cx="28803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oldrich.jarolim@cizp.cz</a:t>
            </a:r>
          </a:p>
          <a:p>
            <a:endParaRPr lang="cs-CZ" sz="1600" dirty="0">
              <a:cs typeface="Times New Roman" panose="02020603050405020304" pitchFamily="18" charset="0"/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04422"/>
            <a:ext cx="8291264" cy="4525963"/>
          </a:xfrm>
        </p:spPr>
        <p:txBody>
          <a:bodyPr>
            <a:normAutofit/>
          </a:bodyPr>
          <a:lstStyle/>
          <a:p>
            <a:r>
              <a:rPr lang="cs-CZ" altLang="cs-CZ" sz="28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Aktuality z posledního fóra a BPRS</a:t>
            </a:r>
          </a:p>
          <a:p>
            <a:r>
              <a:rPr lang="cs-CZ" altLang="cs-CZ" sz="28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Plánované </a:t>
            </a:r>
            <a:r>
              <a:rPr lang="cs-CZ" altLang="cs-CZ" sz="2800" dirty="0">
                <a:solidFill>
                  <a:schemeClr val="tx2"/>
                </a:solidFill>
                <a:cs typeface="Times New Roman" panose="02020603050405020304" pitchFamily="18" charset="0"/>
              </a:rPr>
              <a:t>kontrolní </a:t>
            </a:r>
            <a:r>
              <a:rPr lang="cs-CZ" altLang="cs-CZ" sz="28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projekty</a:t>
            </a:r>
            <a:endParaRPr lang="cs-CZ" altLang="cs-CZ" sz="28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odit.skanska.fi/4add88/siteassets/kohteet/helsingin-annex-2/1140x600/helsingin-telakkaranta-visualisointi-1140.jpg?fastscale=true&amp;quality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75496"/>
            <a:ext cx="6010079" cy="42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Konference o prosazování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V4 na dovoz </a:t>
            </a:r>
            <a:r>
              <a:rPr lang="cs-CZ" dirty="0" smtClean="0"/>
              <a:t>hraček</a:t>
            </a:r>
          </a:p>
          <a:p>
            <a:pPr lvl="1"/>
            <a:r>
              <a:rPr lang="cs-CZ" dirty="0" smtClean="0"/>
              <a:t>2 </a:t>
            </a:r>
            <a:r>
              <a:rPr lang="cs-CZ" dirty="0"/>
              <a:t>mil. hraček, 35 % obsahovalo ftaláty. 700 tis. nepuštěno do oběhu, 21 notifikací RAPEX. 92 % špatných produktů bylo označeno značkou </a:t>
            </a:r>
            <a:r>
              <a:rPr lang="cs-CZ" dirty="0" smtClean="0"/>
              <a:t>CE</a:t>
            </a:r>
          </a:p>
          <a:p>
            <a:r>
              <a:rPr lang="cs-CZ" dirty="0" err="1" smtClean="0"/>
              <a:t>SMEunited</a:t>
            </a:r>
            <a:endParaRPr lang="cs-CZ" dirty="0" smtClean="0"/>
          </a:p>
          <a:p>
            <a:pPr lvl="1"/>
            <a:r>
              <a:rPr lang="cs-CZ" dirty="0" smtClean="0"/>
              <a:t>12 </a:t>
            </a:r>
            <a:r>
              <a:rPr lang="cs-CZ" dirty="0"/>
              <a:t>mil. podniků v EU, od stavebnictví po grafický </a:t>
            </a:r>
            <a:r>
              <a:rPr lang="cs-CZ" dirty="0" smtClean="0"/>
              <a:t>design</a:t>
            </a:r>
          </a:p>
          <a:p>
            <a:pPr lvl="1"/>
            <a:r>
              <a:rPr lang="cs-CZ" dirty="0"/>
              <a:t>Problémy: registrace 2018, </a:t>
            </a:r>
            <a:r>
              <a:rPr lang="cs-CZ" dirty="0" smtClean="0"/>
              <a:t>SVHC</a:t>
            </a:r>
            <a:endParaRPr lang="cs-CZ" dirty="0"/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Image result for ce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2320" y="1462923"/>
            <a:ext cx="1176065" cy="5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Konference o prosazování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ChemTrust</a:t>
            </a:r>
            <a:r>
              <a:rPr lang="cs-CZ" dirty="0" smtClean="0"/>
              <a:t> (NNO)</a:t>
            </a:r>
          </a:p>
          <a:p>
            <a:pPr lvl="1"/>
            <a:r>
              <a:rPr lang="cs-CZ" dirty="0" smtClean="0"/>
              <a:t>1/3 </a:t>
            </a:r>
            <a:r>
              <a:rPr lang="cs-CZ" dirty="0"/>
              <a:t>registrací </a:t>
            </a:r>
            <a:r>
              <a:rPr lang="cs-CZ" dirty="0" err="1"/>
              <a:t>vysokotonážních</a:t>
            </a:r>
            <a:r>
              <a:rPr lang="cs-CZ" dirty="0"/>
              <a:t> látek není v </a:t>
            </a:r>
            <a:r>
              <a:rPr lang="cs-CZ" dirty="0" smtClean="0"/>
              <a:t>pořádku</a:t>
            </a:r>
          </a:p>
          <a:p>
            <a:pPr lvl="1"/>
            <a:r>
              <a:rPr lang="cs-CZ" dirty="0" smtClean="0"/>
              <a:t>oznamování klasifikací</a:t>
            </a:r>
          </a:p>
          <a:p>
            <a:pPr lvl="1"/>
            <a:r>
              <a:rPr lang="cs-CZ" dirty="0" smtClean="0"/>
              <a:t>Problematika </a:t>
            </a:r>
            <a:r>
              <a:rPr lang="cs-CZ" dirty="0"/>
              <a:t>náhražky BPA </a:t>
            </a:r>
            <a:r>
              <a:rPr lang="cs-CZ" dirty="0" err="1" smtClean="0"/>
              <a:t>bisfenolem</a:t>
            </a:r>
            <a:r>
              <a:rPr lang="cs-CZ" dirty="0" smtClean="0"/>
              <a:t> S. </a:t>
            </a:r>
          </a:p>
          <a:p>
            <a:pPr lvl="2"/>
            <a:r>
              <a:rPr lang="cs-CZ" dirty="0" smtClean="0"/>
              <a:t>návrh </a:t>
            </a:r>
            <a:r>
              <a:rPr lang="cs-CZ" dirty="0"/>
              <a:t>skupinového omezení </a:t>
            </a:r>
            <a:r>
              <a:rPr lang="cs-CZ" dirty="0" err="1" smtClean="0"/>
              <a:t>bisfenolů</a:t>
            </a:r>
            <a:r>
              <a:rPr lang="cs-CZ" dirty="0" smtClean="0"/>
              <a:t> </a:t>
            </a:r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725144"/>
            <a:ext cx="2520280" cy="10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Fórum 31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Zlepšení stavu bezpečnostních listů</a:t>
            </a:r>
          </a:p>
          <a:p>
            <a:pPr lvl="1"/>
            <a:r>
              <a:rPr lang="cs-CZ" dirty="0"/>
              <a:t>Data sbírána v některých ČS o oddílech 1, 2, 3, 8, 9, 11, 12 a 15 (celkem 197 BL</a:t>
            </a:r>
            <a:r>
              <a:rPr lang="cs-CZ" dirty="0" smtClean="0"/>
              <a:t>)</a:t>
            </a:r>
          </a:p>
          <a:p>
            <a:pPr lvl="1"/>
            <a:r>
              <a:rPr lang="cs-CZ" i="1" dirty="0" smtClean="0"/>
              <a:t>CEFIC</a:t>
            </a:r>
            <a:r>
              <a:rPr lang="cs-CZ" dirty="0" smtClean="0"/>
              <a:t>: 24 </a:t>
            </a:r>
            <a:r>
              <a:rPr lang="cs-CZ" dirty="0"/>
              <a:t>konkrétních kroků pro zlepšení </a:t>
            </a:r>
            <a:r>
              <a:rPr lang="cs-CZ" dirty="0" err="1"/>
              <a:t>rBL</a:t>
            </a:r>
            <a:r>
              <a:rPr lang="cs-CZ" dirty="0"/>
              <a:t> do roku 2020. LCID – </a:t>
            </a:r>
            <a:r>
              <a:rPr lang="cs-CZ" dirty="0" err="1"/>
              <a:t>lead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– vyhledávání složky směsi, </a:t>
            </a:r>
            <a:r>
              <a:rPr lang="cs-CZ" dirty="0" smtClean="0"/>
              <a:t>která </a:t>
            </a:r>
            <a:r>
              <a:rPr lang="cs-CZ" dirty="0"/>
              <a:t>určují její rizika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0" name="Picture 2" descr="Image result for safety data sh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98" y="188640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Témata zainteresovaných stran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Konsolidace SE (Asociace distributorů- FECC). </a:t>
            </a:r>
            <a:endParaRPr lang="cs-CZ" i="1" dirty="0" smtClean="0"/>
          </a:p>
          <a:p>
            <a:pPr lvl="1"/>
            <a:r>
              <a:rPr lang="cs-CZ" dirty="0" smtClean="0"/>
              <a:t>Pokyny </a:t>
            </a:r>
            <a:r>
              <a:rPr lang="cs-CZ" dirty="0"/>
              <a:t>ke konsolidaci SE. Distributoři se potýkají s nekonzistentními daty od dodavatelů. Kontrola konzistence a případná konverze do jednoho </a:t>
            </a:r>
            <a:r>
              <a:rPr lang="cs-CZ" dirty="0" smtClean="0"/>
              <a:t>BL. </a:t>
            </a:r>
            <a:r>
              <a:rPr lang="cs-CZ" dirty="0"/>
              <a:t>Konsolidace ES – sjednocení názvů, deskriptorů a OC/RMM</a:t>
            </a:r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43" y="3720760"/>
            <a:ext cx="1489757" cy="14897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Témata zainteresovaných stran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cs-CZ" i="1" dirty="0"/>
              <a:t>Princip extrapolace a DetNet (A.I.S.E</a:t>
            </a:r>
            <a:r>
              <a:rPr lang="cs-CZ" i="1" dirty="0" smtClean="0"/>
              <a:t>.)</a:t>
            </a:r>
            <a:endParaRPr lang="cs-CZ" dirty="0" smtClean="0"/>
          </a:p>
          <a:p>
            <a:pPr lvl="1"/>
            <a:r>
              <a:rPr lang="cs-CZ" dirty="0" smtClean="0"/>
              <a:t>Mnohé běžné detergenty jsou klasifikovány jako Eye Dam. 1 při použití aditivní metody.</a:t>
            </a:r>
          </a:p>
          <a:p>
            <a:pPr lvl="1"/>
            <a:r>
              <a:rPr lang="cs-CZ" dirty="0" smtClean="0"/>
              <a:t>„Překlasifikování může způsobit devalvaci sdělení.“ </a:t>
            </a:r>
          </a:p>
          <a:p>
            <a:pPr lvl="1"/>
            <a:r>
              <a:rPr lang="cs-CZ" dirty="0" smtClean="0"/>
              <a:t>DetNet je systém pro vypracování klasifikace, minimalizuje testování, využívá efektivně existující data a podporuje SME. </a:t>
            </a:r>
            <a:endParaRPr lang="cs-CZ" dirty="0"/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 result for ghs 05"/>
          <p:cNvSpPr>
            <a:spLocks noChangeAspect="1" noChangeArrowheads="1"/>
          </p:cNvSpPr>
          <p:nvPr/>
        </p:nvSpPr>
        <p:spPr bwMode="auto">
          <a:xfrm>
            <a:off x="155575" y="-2773363"/>
            <a:ext cx="57912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5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Témata zainteresovaných stran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cs-CZ" i="1" dirty="0"/>
              <a:t>Nutnost lepšího dozoru nad trhem u textilu (EURATEX). </a:t>
            </a:r>
            <a:endParaRPr lang="cs-CZ" i="1" dirty="0" smtClean="0"/>
          </a:p>
          <a:p>
            <a:pPr lvl="2"/>
            <a:r>
              <a:rPr lang="cs-CZ" dirty="0" smtClean="0"/>
              <a:t>Chystá </a:t>
            </a:r>
            <a:r>
              <a:rPr lang="cs-CZ" dirty="0"/>
              <a:t>se nové omezení CMR látek u textilu v roce 2020 – bude se kontrolovat po celé EU? </a:t>
            </a:r>
          </a:p>
          <a:p>
            <a:pPr marL="457200" lvl="1" indent="0">
              <a:buNone/>
            </a:pPr>
            <a:r>
              <a:rPr lang="cs-CZ" i="1" dirty="0"/>
              <a:t>Implementace REACH na pracovišti (SLIC-CHEMEX). </a:t>
            </a:r>
            <a:endParaRPr lang="cs-CZ" i="1" dirty="0" smtClean="0"/>
          </a:p>
          <a:p>
            <a:pPr lvl="2"/>
            <a:r>
              <a:rPr lang="cs-CZ" dirty="0" smtClean="0"/>
              <a:t>Díky </a:t>
            </a:r>
            <a:r>
              <a:rPr lang="cs-CZ" dirty="0"/>
              <a:t>REACH se ví o látkách více a předávají se informace, více se </a:t>
            </a:r>
            <a:r>
              <a:rPr lang="cs-CZ" dirty="0" smtClean="0"/>
              <a:t>spolupracuje</a:t>
            </a:r>
          </a:p>
          <a:p>
            <a:pPr lvl="2"/>
            <a:r>
              <a:rPr lang="cs-CZ" dirty="0" smtClean="0"/>
              <a:t>SE </a:t>
            </a:r>
            <a:r>
              <a:rPr lang="cs-CZ" dirty="0"/>
              <a:t>se na pracovištích nevěří (složité, generické). </a:t>
            </a:r>
            <a:endParaRPr lang="cs-CZ" dirty="0" smtClean="0"/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Image result for euratex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579" y="1391739"/>
            <a:ext cx="1369421" cy="13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Uzavřené jednání F31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cs-CZ" i="1" dirty="0"/>
              <a:t>Školení školitelů </a:t>
            </a:r>
            <a:r>
              <a:rPr lang="cs-CZ" i="1" dirty="0" smtClean="0"/>
              <a:t>2019</a:t>
            </a:r>
            <a:endParaRPr lang="cs-CZ" dirty="0" smtClean="0"/>
          </a:p>
          <a:p>
            <a:pPr lvl="1"/>
            <a:r>
              <a:rPr lang="cs-CZ" dirty="0" smtClean="0"/>
              <a:t>Bude </a:t>
            </a:r>
            <a:r>
              <a:rPr lang="cs-CZ" dirty="0"/>
              <a:t>školena přinejmenším: č. 48 CLP, internetový prodej, omezení. </a:t>
            </a:r>
            <a:endParaRPr lang="cs-CZ" dirty="0" smtClean="0"/>
          </a:p>
          <a:p>
            <a:r>
              <a:rPr lang="cs-CZ" i="1" dirty="0"/>
              <a:t>Vymahatelnost omezení. </a:t>
            </a:r>
            <a:endParaRPr lang="cs-CZ" i="1" dirty="0" smtClean="0"/>
          </a:p>
          <a:p>
            <a:pPr lvl="1"/>
            <a:r>
              <a:rPr lang="cs-CZ" dirty="0" smtClean="0"/>
              <a:t>PAU </a:t>
            </a:r>
            <a:r>
              <a:rPr lang="cs-CZ" dirty="0"/>
              <a:t>v pryžovém granulátu, látky v tetovacím inkoustu. V příštím roce se bude řešit 12 návrhů omezení. Pracovní skupina je přetížená.</a:t>
            </a:r>
          </a:p>
          <a:p>
            <a:pPr lvl="1"/>
            <a:endParaRPr lang="cs-CZ" dirty="0" smtClean="0"/>
          </a:p>
        </p:txBody>
      </p:sp>
      <p:sp>
        <p:nvSpPr>
          <p:cNvPr id="4" name="AutoShape 4" descr="Image result for no mosquito sign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1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413</Words>
  <Application>Microsoft Office PowerPoint</Application>
  <PresentationFormat>Předvádění na obrazovce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Motiv systému Office</vt:lpstr>
      <vt:lpstr>Aktuální informace z fóra </vt:lpstr>
      <vt:lpstr>Obsah</vt:lpstr>
      <vt:lpstr>Konference o prosazování</vt:lpstr>
      <vt:lpstr>Konference o prosazování</vt:lpstr>
      <vt:lpstr>Fórum 31</vt:lpstr>
      <vt:lpstr>Témata zainteresovaných stran</vt:lpstr>
      <vt:lpstr>Témata zainteresovaných stran</vt:lpstr>
      <vt:lpstr>Témata zainteresovaných stran</vt:lpstr>
      <vt:lpstr>Uzavřené jednání F31</vt:lpstr>
      <vt:lpstr>Uzavřené jednání F31</vt:lpstr>
      <vt:lpstr>Uzavřené jednání F31</vt:lpstr>
      <vt:lpstr>Podskupina pro biocidy</vt:lpstr>
      <vt:lpstr>Kontroly v ČS</vt:lpstr>
      <vt:lpstr>Plánované kontrolní projekty</vt:lpstr>
      <vt:lpstr>Plánované pilotní projekty</vt:lpstr>
      <vt:lpstr>Spolupráce s PARCS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Jarolím Oldřich</cp:lastModifiedBy>
  <cp:revision>75</cp:revision>
  <dcterms:created xsi:type="dcterms:W3CDTF">2016-12-06T12:06:40Z</dcterms:created>
  <dcterms:modified xsi:type="dcterms:W3CDTF">2018-11-28T12:34:26Z</dcterms:modified>
</cp:coreProperties>
</file>