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88" r:id="rId4"/>
    <p:sldId id="269" r:id="rId5"/>
    <p:sldId id="282" r:id="rId6"/>
    <p:sldId id="283" r:id="rId7"/>
    <p:sldId id="284" r:id="rId8"/>
    <p:sldId id="271" r:id="rId9"/>
    <p:sldId id="272" r:id="rId10"/>
    <p:sldId id="289" r:id="rId11"/>
    <p:sldId id="291" r:id="rId12"/>
    <p:sldId id="292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86156" autoAdjust="0"/>
  </p:normalViewPr>
  <p:slideViewPr>
    <p:cSldViewPr>
      <p:cViewPr>
        <p:scale>
          <a:sx n="70" d="100"/>
          <a:sy n="70" d="100"/>
        </p:scale>
        <p:origin x="-2718" y="-103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3DF7-2BAF-4E3E-B285-19789645B29F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A22A-277D-4025-8FF8-6AC5E6B7A1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A22A-277D-4025-8FF8-6AC5E6B7A1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 smtClean="0"/>
              <a:t>čl.</a:t>
            </a:r>
            <a:r>
              <a:rPr lang="cs-CZ" sz="1000" baseline="0" dirty="0" smtClean="0"/>
              <a:t> 7(2)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oznámení agentuře o látce &gt; 1 t/r, &gt; 0,1 % hm.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čl. 33 (1,2) povinnost sdělovat informace</a:t>
            </a:r>
            <a:endParaRPr lang="cs-CZ" sz="1000" dirty="0" smtClean="0"/>
          </a:p>
          <a:p>
            <a:r>
              <a:rPr lang="cs-CZ" sz="1000" dirty="0" err="1" smtClean="0"/>
              <a:t>Bromované</a:t>
            </a:r>
            <a:r>
              <a:rPr lang="cs-CZ" sz="1000" dirty="0" smtClean="0"/>
              <a:t> retardéry, fluorované retardéry, Chlorované parafíny s krátkým řetězcem (</a:t>
            </a:r>
            <a:r>
              <a:rPr lang="cs-CZ" sz="1000" dirty="0" err="1" smtClean="0"/>
              <a:t>short</a:t>
            </a:r>
            <a:r>
              <a:rPr lang="cs-CZ" sz="1000" dirty="0" smtClean="0"/>
              <a:t> </a:t>
            </a:r>
            <a:r>
              <a:rPr lang="cs-CZ" sz="1000" dirty="0" err="1" smtClean="0"/>
              <a:t>chain</a:t>
            </a:r>
            <a:r>
              <a:rPr lang="cs-CZ" sz="1000" dirty="0" smtClean="0"/>
              <a:t> </a:t>
            </a:r>
            <a:r>
              <a:rPr lang="cs-CZ" sz="1000" dirty="0" err="1" smtClean="0"/>
              <a:t>chlorinated</a:t>
            </a:r>
            <a:r>
              <a:rPr lang="cs-CZ" sz="1000" dirty="0" smtClean="0"/>
              <a:t> </a:t>
            </a:r>
            <a:r>
              <a:rPr lang="cs-CZ" sz="1000" dirty="0" err="1" smtClean="0"/>
              <a:t>paraffins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A22A-277D-4025-8FF8-6AC5E6B7A15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1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23. 11. 2017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kontrolní projekty Evropské agentury pro chemické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5841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Porada národní sítě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28.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</a:t>
            </a:r>
            <a:r>
              <a:rPr lang="cs-CZ" altLang="cs-CZ" dirty="0"/>
              <a:t>kontrolní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Projekty v delším horizontu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2018 - REF 6: kontrola CLP, částečně zaměřeno na výjimky z označení a biocidy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2019 – REF 7: </a:t>
            </a:r>
            <a:r>
              <a:rPr lang="cs-CZ" dirty="0" smtClean="0">
                <a:cs typeface="Times New Roman" panose="02020603050405020304" pitchFamily="18" charset="0"/>
              </a:rPr>
              <a:t>kontroly meziproduktů a registrace všech látek nad 1t/rok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Budoucí pilotní projekty: 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Povolované látky (pigmenty, </a:t>
            </a:r>
            <a:r>
              <a:rPr lang="cs-CZ" dirty="0" err="1" smtClean="0">
                <a:cs typeface="Times New Roman" panose="02020603050405020304" pitchFamily="18" charset="0"/>
              </a:rPr>
              <a:t>Cr</a:t>
            </a:r>
            <a:r>
              <a:rPr lang="cs-CZ" baseline="30000" dirty="0" err="1" smtClean="0">
                <a:cs typeface="Times New Roman" panose="02020603050405020304" pitchFamily="18" charset="0"/>
              </a:rPr>
              <a:t>VI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Registrace monomerních látek v polymerech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PARCS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PARCS  - </a:t>
            </a:r>
            <a:r>
              <a:rPr lang="cs-CZ" i="1" dirty="0" err="1" smtClean="0">
                <a:cs typeface="Times New Roman" panose="02020603050405020304" pitchFamily="18" charset="0"/>
              </a:rPr>
              <a:t>Prohibiotion</a:t>
            </a:r>
            <a:r>
              <a:rPr lang="cs-CZ" i="1" dirty="0" smtClean="0">
                <a:cs typeface="Times New Roman" panose="02020603050405020304" pitchFamily="18" charset="0"/>
              </a:rPr>
              <a:t> and </a:t>
            </a:r>
            <a:r>
              <a:rPr lang="cs-CZ" i="1" dirty="0" err="1" smtClean="0">
                <a:cs typeface="Times New Roman" panose="02020603050405020304" pitchFamily="18" charset="0"/>
              </a:rPr>
              <a:t>restriction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customs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control</a:t>
            </a:r>
            <a:r>
              <a:rPr lang="cs-CZ" i="1" dirty="0" smtClean="0"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cs typeface="Times New Roman" panose="02020603050405020304" pitchFamily="18" charset="0"/>
              </a:rPr>
              <a:t>strategy</a:t>
            </a:r>
            <a:r>
              <a:rPr lang="cs-CZ" dirty="0" smtClean="0">
                <a:cs typeface="Times New Roman" panose="02020603050405020304" pitchFamily="18" charset="0"/>
              </a:rPr>
              <a:t>, síť celníků v EU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Celníci jsou klíčoví při kontrole nařízení REACH/CLP/PIC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Různé modely spolupráce vnitrostátních orgánů a celníků v EU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Málokde mají celníci kontrolní pravomoci jako v ČR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clo z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72" y="0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PARCS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Co mohou kontrolovat celníci: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Registrace, omezení, povolení, oznámení látek v předmětu, označení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Seminář s PARCS 22.11.2017 v Bruselu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Návrh společného projektu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Problematika harmonizace TARIC kódů a látek identifikace látek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Čísla CUS </a:t>
            </a:r>
            <a:r>
              <a:rPr lang="en-US" dirty="0"/>
              <a:t>(</a:t>
            </a:r>
            <a:r>
              <a:rPr lang="en-US" i="1" dirty="0"/>
              <a:t>Reference number in European </a:t>
            </a:r>
            <a:r>
              <a:rPr lang="en-US" i="1" dirty="0"/>
              <a:t>Customs Inventory </a:t>
            </a:r>
            <a:r>
              <a:rPr lang="en-US" i="1" dirty="0"/>
              <a:t>of Chemicals</a:t>
            </a:r>
            <a:r>
              <a:rPr lang="en-US" dirty="0" smtClean="0"/>
              <a:t>)</a:t>
            </a:r>
            <a:r>
              <a:rPr lang="cs-CZ" dirty="0" smtClean="0"/>
              <a:t> v SAD? </a:t>
            </a:r>
            <a:endParaRPr lang="cs-CZ" dirty="0" smtClean="0">
              <a:cs typeface="Times New Roman" panose="02020603050405020304" pitchFamily="18" charset="0"/>
            </a:endParaRPr>
          </a:p>
          <a:p>
            <a:pPr lvl="1"/>
            <a:endParaRPr lang="cs-CZ" dirty="0" smtClean="0">
              <a:cs typeface="Times New Roman" panose="02020603050405020304" pitchFamily="18" charset="0"/>
            </a:endParaRPr>
          </a:p>
          <a:p>
            <a:pPr lvl="1"/>
            <a:endParaRPr lang="cs-CZ" dirty="0" smtClean="0">
              <a:cs typeface="Times New Roman" panose="02020603050405020304" pitchFamily="18" charset="0"/>
            </a:endParaRPr>
          </a:p>
          <a:p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050" name="Picture 2" descr="Výsledek obrázku pro clo z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72" y="0"/>
            <a:ext cx="16287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6120680" cy="792088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Děkuji za pozornost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Výsledek obrázku pro ghs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80" y="-25197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Kontrolní projekty minulé a současné</a:t>
            </a:r>
          </a:p>
          <a:p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Plánované kontrolní projekty</a:t>
            </a:r>
          </a:p>
          <a:p>
            <a:r>
              <a:rPr lang="cs-CZ" alt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Spolupráce fóra ECHA a PARCS</a:t>
            </a:r>
            <a:endParaRPr lang="cs-CZ" altLang="cs-CZ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REF4</a:t>
            </a:r>
            <a:endParaRPr lang="cs-CZ" dirty="0"/>
          </a:p>
        </p:txBody>
      </p:sp>
      <p:sp>
        <p:nvSpPr>
          <p:cNvPr id="8" name="Zástupný symbol pro obsah 7"/>
          <p:cNvSpPr txBox="1">
            <a:spLocks/>
          </p:cNvSpPr>
          <p:nvPr/>
        </p:nvSpPr>
        <p:spPr>
          <a:xfrm>
            <a:off x="508102" y="1640549"/>
            <a:ext cx="5015348" cy="42484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Projekt REACH-EN-FORCE 4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2"/>
                </a:solidFill>
              </a:rPr>
              <a:t>Kontroly po celý rok 2016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chemeClr val="tx2"/>
                </a:solidFill>
              </a:rPr>
              <a:t>Výsledy v EU: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2"/>
                </a:solidFill>
              </a:rPr>
              <a:t>5625 výrobků (1009 směsí)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2"/>
                </a:solidFill>
              </a:rPr>
              <a:t>1014 v nesouladu (18%)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2"/>
                </a:solidFill>
              </a:rPr>
              <a:t>Kontroly ftaláty, TK, azbest, toluen</a:t>
            </a: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2"/>
                </a:solidFill>
              </a:rPr>
              <a:t>Nesoulad: ftaláty 19,7%, azbest 13,6%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640549"/>
            <a:ext cx="3424284" cy="294057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24129" y="462595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74% Cd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REF5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Projekt </a:t>
            </a:r>
            <a:r>
              <a:rPr lang="cs-CZ" dirty="0">
                <a:cs typeface="Times New Roman" panose="02020603050405020304" pitchFamily="18" charset="0"/>
              </a:rPr>
              <a:t>REACH-EN-FORCE 5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Hlavní téma – rozšířené bezpečnostní listy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Tři </a:t>
            </a:r>
            <a:r>
              <a:rPr lang="cs-CZ" dirty="0" smtClean="0"/>
              <a:t>klastry – </a:t>
            </a:r>
            <a:r>
              <a:rPr lang="cs-CZ" dirty="0" err="1"/>
              <a:t>registrant</a:t>
            </a:r>
            <a:r>
              <a:rPr lang="cs-CZ" dirty="0"/>
              <a:t>, předávání informací a konečný uživatel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Jak se </a:t>
            </a:r>
            <a:r>
              <a:rPr lang="cs-CZ" dirty="0" err="1"/>
              <a:t>eSDS</a:t>
            </a:r>
            <a:r>
              <a:rPr lang="cs-CZ" dirty="0"/>
              <a:t> tvoří a cestuje dodavatelským řetězcem?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Zaměření spíše na látky než na směsi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Vybrané určité prioritní látky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Společné kontroly se SÚIP </a:t>
            </a:r>
            <a:r>
              <a:rPr lang="cs-CZ" dirty="0" smtClean="0"/>
              <a:t>a </a:t>
            </a:r>
            <a:r>
              <a:rPr lang="cs-CZ" dirty="0"/>
              <a:t>KHS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4" y="4350983"/>
            <a:ext cx="2495912" cy="24959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16432" y="4941168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00"/>
                </a:solidFill>
              </a:rPr>
              <a:t>První pokuty!</a:t>
            </a:r>
            <a:endParaRPr lang="cs-C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REF5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Průběh</a:t>
            </a:r>
          </a:p>
          <a:p>
            <a:pPr lvl="1"/>
            <a:r>
              <a:rPr lang="cs-CZ" dirty="0" smtClean="0"/>
              <a:t>Velmi komplikovaný dotazník</a:t>
            </a:r>
          </a:p>
          <a:p>
            <a:pPr lvl="1"/>
            <a:r>
              <a:rPr lang="cs-CZ" dirty="0" smtClean="0"/>
              <a:t>Kontroly s některými KHS a SUIP</a:t>
            </a:r>
          </a:p>
          <a:p>
            <a:pPr lvl="1"/>
            <a:r>
              <a:rPr lang="cs-CZ" dirty="0" smtClean="0"/>
              <a:t>Zapojení všech oblastních inspektorátů ČIŽP a ve všech klastrech</a:t>
            </a:r>
          </a:p>
          <a:p>
            <a:pPr lvl="1"/>
            <a:r>
              <a:rPr lang="cs-CZ" dirty="0" smtClean="0"/>
              <a:t>Kontroly (většinou) oznamovány dopředu </a:t>
            </a:r>
          </a:p>
          <a:p>
            <a:pPr lvl="1"/>
            <a:r>
              <a:rPr lang="cs-CZ" dirty="0" smtClean="0"/>
              <a:t>Společné školení inspektorů na jaře 2017</a:t>
            </a:r>
            <a:endParaRPr lang="cs-CZ" dirty="0"/>
          </a:p>
        </p:txBody>
      </p:sp>
      <p:pic>
        <p:nvPicPr>
          <p:cNvPr id="7170" name="Picture 2" descr="Výsledek obrázku pro su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39" y="1808163"/>
            <a:ext cx="2400201" cy="5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ouvisející obrázek"/>
          <p:cNvSpPr>
            <a:spLocks noChangeAspect="1" noChangeArrowheads="1"/>
          </p:cNvSpPr>
          <p:nvPr/>
        </p:nvSpPr>
        <p:spPr bwMode="auto">
          <a:xfrm>
            <a:off x="155575" y="-1516063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Související obrázek"/>
          <p:cNvSpPr>
            <a:spLocks noChangeAspect="1" noChangeArrowheads="1"/>
          </p:cNvSpPr>
          <p:nvPr/>
        </p:nvSpPr>
        <p:spPr bwMode="auto">
          <a:xfrm>
            <a:off x="307975" y="-1363663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19" y="327794"/>
            <a:ext cx="1776443" cy="14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REF5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cs-CZ" dirty="0" smtClean="0"/>
              <a:t>Výsledky</a:t>
            </a:r>
          </a:p>
          <a:p>
            <a:pPr lvl="1"/>
            <a:r>
              <a:rPr lang="cs-CZ" dirty="0"/>
              <a:t>Omezené informace, projekt pořád běží</a:t>
            </a:r>
          </a:p>
          <a:p>
            <a:pPr lvl="1"/>
            <a:r>
              <a:rPr lang="cs-CZ" dirty="0"/>
              <a:t>Doposud cca 20 kontrol</a:t>
            </a:r>
          </a:p>
          <a:p>
            <a:pPr lvl="2"/>
            <a:r>
              <a:rPr lang="cs-CZ" dirty="0"/>
              <a:t>Většinou klastr 1</a:t>
            </a:r>
          </a:p>
          <a:p>
            <a:pPr lvl="1"/>
            <a:r>
              <a:rPr lang="cs-CZ" dirty="0" smtClean="0"/>
              <a:t>Některé kontrolované </a:t>
            </a:r>
            <a:r>
              <a:rPr lang="cs-CZ" dirty="0"/>
              <a:t>látky – </a:t>
            </a:r>
            <a:r>
              <a:rPr lang="cs-CZ" dirty="0" err="1"/>
              <a:t>ethanol</a:t>
            </a:r>
            <a:r>
              <a:rPr lang="cs-CZ" dirty="0"/>
              <a:t>, AN, </a:t>
            </a:r>
            <a:r>
              <a:rPr lang="cs-CZ" dirty="0" err="1" smtClean="0"/>
              <a:t>PbO</a:t>
            </a:r>
            <a:r>
              <a:rPr lang="cs-CZ" dirty="0" smtClean="0"/>
              <a:t>, formaldehyd, toluen </a:t>
            </a:r>
            <a:r>
              <a:rPr lang="cs-CZ" dirty="0"/>
              <a:t>apod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Některé případy již uzavřeny</a:t>
            </a:r>
            <a:endParaRPr lang="cs-CZ" dirty="0"/>
          </a:p>
        </p:txBody>
      </p:sp>
      <p:pic>
        <p:nvPicPr>
          <p:cNvPr id="4" name="Obrázek 3" descr="http://www.deza.cz/editor/filestore/File/2012_soubory_ke_stazeni/SKO_83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89" y="1772816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Výsledek obrázku pro tolu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1977008" cy="19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nka.moravkova\Desktop\hori\or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52936"/>
            <a:ext cx="164436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REF5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507289" cy="4525963"/>
          </a:xfrm>
        </p:spPr>
        <p:txBody>
          <a:bodyPr/>
          <a:lstStyle/>
          <a:p>
            <a:r>
              <a:rPr lang="cs-CZ" dirty="0" smtClean="0"/>
              <a:t>Příklady</a:t>
            </a:r>
          </a:p>
          <a:p>
            <a:pPr lvl="1"/>
            <a:r>
              <a:rPr lang="cs-CZ" dirty="0" smtClean="0"/>
              <a:t>Výrobce</a:t>
            </a:r>
            <a:r>
              <a:rPr lang="cs-CZ" dirty="0"/>
              <a:t> </a:t>
            </a:r>
            <a:r>
              <a:rPr lang="cs-CZ" dirty="0" smtClean="0"/>
              <a:t>nepředával BL se SE; jednoduché láky- kyseliny, hydroxidy</a:t>
            </a:r>
          </a:p>
          <a:p>
            <a:pPr lvl="2"/>
            <a:r>
              <a:rPr lang="cs-CZ" dirty="0" smtClean="0"/>
              <a:t>Pokuta 200 tis. Kč (po odvolání)</a:t>
            </a:r>
          </a:p>
          <a:p>
            <a:pPr lvl="1"/>
            <a:r>
              <a:rPr lang="cs-CZ" dirty="0" err="1" smtClean="0"/>
              <a:t>Formulátor</a:t>
            </a:r>
            <a:r>
              <a:rPr lang="cs-CZ" dirty="0" smtClean="0"/>
              <a:t> a plnič – 30 druhů směsí</a:t>
            </a:r>
          </a:p>
          <a:p>
            <a:pPr lvl="2"/>
            <a:r>
              <a:rPr lang="cs-CZ" dirty="0" smtClean="0"/>
              <a:t>BL v pořádku, SE dodržovány</a:t>
            </a:r>
          </a:p>
          <a:p>
            <a:pPr lvl="1"/>
            <a:r>
              <a:rPr lang="cs-CZ" dirty="0" smtClean="0"/>
              <a:t>Uživatel </a:t>
            </a:r>
            <a:r>
              <a:rPr lang="cs-CZ" dirty="0" err="1" smtClean="0"/>
              <a:t>PbO</a:t>
            </a:r>
            <a:r>
              <a:rPr lang="cs-CZ" dirty="0" smtClean="0"/>
              <a:t> při výrobě křišťálu – obdržel SE</a:t>
            </a:r>
          </a:p>
          <a:p>
            <a:pPr lvl="2"/>
            <a:r>
              <a:rPr lang="cs-CZ" dirty="0" smtClean="0"/>
              <a:t>OC/RMM splněny (včetně kontroly expozice, testování krve zaměstnanců)</a:t>
            </a:r>
          </a:p>
          <a:p>
            <a:pPr lvl="2"/>
            <a:r>
              <a:rPr lang="cs-CZ" dirty="0" smtClean="0"/>
              <a:t>Kontrola s místní KHS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5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k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18012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zahradní had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1431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SVHC látky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Látky v předmětech</a:t>
            </a:r>
            <a:endParaRPr lang="cs-CZ" i="1" dirty="0"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Kontrolované povinnosti:</a:t>
            </a:r>
          </a:p>
          <a:p>
            <a:pPr lvl="2"/>
            <a:r>
              <a:rPr lang="cs-CZ" dirty="0">
                <a:cs typeface="Times New Roman" panose="02020603050405020304" pitchFamily="18" charset="0"/>
              </a:rPr>
              <a:t>Čl. 7(2) REACH</a:t>
            </a:r>
          </a:p>
          <a:p>
            <a:pPr lvl="2"/>
            <a:r>
              <a:rPr lang="cs-CZ" dirty="0">
                <a:cs typeface="Times New Roman" panose="02020603050405020304" pitchFamily="18" charset="0"/>
              </a:rPr>
              <a:t>Čl. 33(1) REACH </a:t>
            </a:r>
          </a:p>
          <a:p>
            <a:pPr lvl="2"/>
            <a:r>
              <a:rPr lang="cs-CZ" dirty="0">
                <a:cs typeface="Times New Roman" panose="02020603050405020304" pitchFamily="18" charset="0"/>
              </a:rPr>
              <a:t>Případně čl. 33(2) </a:t>
            </a:r>
            <a:r>
              <a:rPr lang="cs-CZ" dirty="0" smtClean="0">
                <a:cs typeface="Times New Roman" panose="02020603050405020304" pitchFamily="18" charset="0"/>
              </a:rPr>
              <a:t>REACH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Dodavatelé předmětů s SVHC látkami</a:t>
            </a:r>
          </a:p>
          <a:p>
            <a:pPr lvl="1"/>
            <a:r>
              <a:rPr lang="cs-CZ" dirty="0">
                <a:cs typeface="Times New Roman" panose="02020603050405020304" pitchFamily="18" charset="0"/>
              </a:rPr>
              <a:t>BR FR, SCCP, ftaláty</a:t>
            </a:r>
            <a:r>
              <a:rPr lang="cs-CZ" dirty="0" smtClean="0">
                <a:cs typeface="Times New Roman" panose="02020603050405020304" pitchFamily="18" charset="0"/>
              </a:rPr>
              <a:t>, UV absorbenty atp.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Využití </a:t>
            </a:r>
            <a:r>
              <a:rPr lang="cs-CZ" dirty="0" err="1" smtClean="0">
                <a:cs typeface="Times New Roman" panose="02020603050405020304" pitchFamily="18" charset="0"/>
              </a:rPr>
              <a:t>screeningu</a:t>
            </a:r>
            <a:r>
              <a:rPr lang="cs-CZ" dirty="0" smtClean="0">
                <a:cs typeface="Times New Roman" panose="02020603050405020304" pitchFamily="18" charset="0"/>
              </a:rPr>
              <a:t> při kontrole (XRF, FTIR, RS)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Plánované </a:t>
            </a:r>
            <a:r>
              <a:rPr lang="cs-CZ" altLang="cs-CZ" dirty="0"/>
              <a:t>kontrolní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cs typeface="Times New Roman" panose="02020603050405020304" pitchFamily="18" charset="0"/>
              </a:rPr>
              <a:t>Projekty v delším horizontu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2018 - REF 6: kontrola CLP, částečně zaměřeno na výjimky z označení a biocidy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2019 – REF 7: pravděpodobně kontroly meziproduktů</a:t>
            </a:r>
          </a:p>
          <a:p>
            <a:pPr lvl="1"/>
            <a:r>
              <a:rPr lang="cs-CZ" dirty="0" smtClean="0">
                <a:cs typeface="Times New Roman" panose="02020603050405020304" pitchFamily="18" charset="0"/>
              </a:rPr>
              <a:t>Budoucí pilotní projekty: 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Povolované látky (pigmenty, </a:t>
            </a:r>
            <a:r>
              <a:rPr lang="cs-CZ" dirty="0" err="1" smtClean="0">
                <a:cs typeface="Times New Roman" panose="02020603050405020304" pitchFamily="18" charset="0"/>
              </a:rPr>
              <a:t>Cr</a:t>
            </a:r>
            <a:r>
              <a:rPr lang="cs-CZ" baseline="30000" dirty="0" err="1" smtClean="0">
                <a:cs typeface="Times New Roman" panose="02020603050405020304" pitchFamily="18" charset="0"/>
              </a:rPr>
              <a:t>VI</a:t>
            </a:r>
            <a:r>
              <a:rPr lang="cs-CZ" dirty="0" smtClean="0"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 smtClean="0">
                <a:cs typeface="Times New Roman" panose="02020603050405020304" pitchFamily="18" charset="0"/>
              </a:rPr>
              <a:t>Registrace monomerních látek v polymerech</a:t>
            </a:r>
            <a:endParaRPr lang="cs-CZ" dirty="0"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541</Words>
  <Application>Microsoft Office PowerPoint</Application>
  <PresentationFormat>Předvádění na obrazovce (4:3)</PresentationFormat>
  <Paragraphs>92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Aktuální kontrolní projekty Evropské agentury pro chemické látky</vt:lpstr>
      <vt:lpstr>Obsah</vt:lpstr>
      <vt:lpstr>REF4</vt:lpstr>
      <vt:lpstr>REF5</vt:lpstr>
      <vt:lpstr>REF5</vt:lpstr>
      <vt:lpstr>REF5</vt:lpstr>
      <vt:lpstr>REF5</vt:lpstr>
      <vt:lpstr>SVHC látky</vt:lpstr>
      <vt:lpstr>Plánované kontrolní projekty</vt:lpstr>
      <vt:lpstr>Plánované kontrolní projekty</vt:lpstr>
      <vt:lpstr>Spolupráce s PARCS</vt:lpstr>
      <vt:lpstr>Spolupráce s PARCS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Oldřich Jarolím</cp:lastModifiedBy>
  <cp:revision>55</cp:revision>
  <dcterms:created xsi:type="dcterms:W3CDTF">2016-12-06T12:06:40Z</dcterms:created>
  <dcterms:modified xsi:type="dcterms:W3CDTF">2017-11-23T14:04:02Z</dcterms:modified>
</cp:coreProperties>
</file>