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0" r:id="rId3"/>
    <p:sldId id="268" r:id="rId4"/>
    <p:sldId id="276" r:id="rId5"/>
    <p:sldId id="275" r:id="rId6"/>
    <p:sldId id="274" r:id="rId7"/>
    <p:sldId id="269" r:id="rId8"/>
    <p:sldId id="272" r:id="rId9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68">
          <p15:clr>
            <a:srgbClr val="A4A3A4"/>
          </p15:clr>
        </p15:guide>
        <p15:guide id="2" pos="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143"/>
    <a:srgbClr val="66D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7" autoAdjust="0"/>
  </p:normalViewPr>
  <p:slideViewPr>
    <p:cSldViewPr>
      <p:cViewPr varScale="1">
        <p:scale>
          <a:sx n="57" d="100"/>
          <a:sy n="57" d="100"/>
        </p:scale>
        <p:origin x="990" y="78"/>
      </p:cViewPr>
      <p:guideLst>
        <p:guide orient="horz" pos="5068"/>
        <p:guide pos="785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29.11.2018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29.11.2018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C5016-DCB5-4C9D-94DF-6E34CFF6E3EF}" type="slidenum">
              <a:rPr lang="cs-CZ" altLang="cs-CZ" sz="1200" smtClean="0"/>
              <a:pPr/>
              <a:t>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92196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IMPEL ve Vídni – propojení s ECA, nové financování atd. doplnit, návrh koordinační skupiny kontakty zatím na ČIŽP, Policii ČR, MV – potřeba koordinace (minimálně před přípravou jednání už stejně probíhá)</a:t>
            </a:r>
          </a:p>
          <a:p>
            <a:pPr rtl="0" eaLnBrk="1" fontAlgn="t" latinLnBrk="0" hangingPunct="1"/>
            <a:r>
              <a:rPr lang="cs-CZ" dirty="0"/>
              <a:t>EGA - bod </a:t>
            </a:r>
            <a:r>
              <a:rPr lang="cs-CZ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cs-CZ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Hodnotit vnitrostátní systémy pro dodržování předpisů v širším rámci posuzování správy věcí veřejných a pravidelně poskytovat členským státům zpětnou vazbu, například také  jako součást přezkumu provádění právních předpisů v oblasti životního prostředí </a:t>
            </a:r>
          </a:p>
          <a:p>
            <a:pPr rtl="0" eaLnBrk="1" fontAlgn="t" latinLnBrk="0" hangingPunct="1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Zpráva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děkuji za podklady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80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EIR 2018</a:t>
            </a:r>
            <a:r>
              <a:rPr lang="cs-CZ" baseline="0" dirty="0"/>
              <a:t> (dialog) další v dubnu 2019 další EIR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43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Radě v Bruselu budou projednávány dva hlavní body. Emisní normy pro nová těžká vozidla (HDV) v gesci MD u něhož se plánuje obecný přístup Rady.  LIFE částečný obecný přístup.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14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Také AOB na prosincové Radě.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74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Volby EP - RO PRES definováno koncem volebního cyklu EP a EK. Cíl dokončit co nejvíce aktuálních legislativních návrhů. RO chce být předsednictvím budoucnosti, chce motivovat -  </a:t>
            </a:r>
            <a:r>
              <a:rPr lang="cs-CZ" dirty="0" err="1"/>
              <a:t>Road</a:t>
            </a:r>
            <a:r>
              <a:rPr lang="cs-CZ" dirty="0"/>
              <a:t> to Sibiu 9. 5. 2019. Motto : Koheze – společná evropská hodnota – motto demonstruje potřebu větší politické jednoty a ekonomické a sociální </a:t>
            </a:r>
            <a:r>
              <a:rPr lang="cs-CZ" dirty="0" err="1"/>
              <a:t>konvergencem</a:t>
            </a:r>
            <a:r>
              <a:rPr lang="cs-CZ" dirty="0"/>
              <a:t>. Logem RO e mytologická postava s hlavou vlka a tělem draka (autorovi je 13), 5. březen 2019 </a:t>
            </a:r>
            <a:r>
              <a:rPr lang="cs-CZ" baseline="0" dirty="0"/>
              <a:t>, Brusel </a:t>
            </a:r>
            <a:r>
              <a:rPr lang="cs-CZ" dirty="0"/>
              <a:t>26. červen , Lucemburk, Rada ENV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14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45236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3210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3017501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>
                <a:sym typeface="Myriad Pro" charset="0"/>
              </a:rPr>
              <a:t>Pátá úroveň</a:t>
            </a:r>
            <a:endParaRPr lang="en-US" altLang="cs-CZ" dirty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 Bold Cond" charset="0"/>
              </a:rPr>
              <a:t>Kliknutím lze upravit styl.</a:t>
            </a:r>
            <a:endParaRPr lang="en-US" altLang="cs-CZ" dirty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Plocha\NOVA_PREZENTACE\Prezentace.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4" y="-325120"/>
            <a:ext cx="13871787" cy="104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02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766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1" indent="0">
              <a:buNone/>
            </a:pPr>
            <a:br>
              <a:rPr lang="cs-CZ" dirty="0"/>
            </a:br>
            <a:endParaRPr lang="cs-CZ" dirty="0"/>
          </a:p>
          <a:p>
            <a:pPr marL="628650" lvl="1" indent="0">
              <a:buNone/>
            </a:pPr>
            <a:endParaRPr lang="cs-CZ" dirty="0"/>
          </a:p>
          <a:p>
            <a:pPr marL="628650" lvl="1" indent="0">
              <a:buNone/>
            </a:pPr>
            <a:endParaRPr lang="cs-CZ" dirty="0"/>
          </a:p>
          <a:p>
            <a:pPr lvl="1" algn="ctr"/>
            <a:r>
              <a:rPr lang="cs-CZ" dirty="0"/>
              <a:t>Přehled jednání 2Q 2018</a:t>
            </a:r>
          </a:p>
          <a:p>
            <a:pPr marL="628650" lvl="1" indent="0" algn="ctr">
              <a:buNone/>
            </a:pPr>
            <a:r>
              <a:rPr lang="cs-CZ" dirty="0"/>
              <a:t> </a:t>
            </a:r>
          </a:p>
          <a:p>
            <a:pPr marL="628650" lvl="1" indent="0">
              <a:buNone/>
            </a:pPr>
            <a:endParaRPr lang="cs-CZ" dirty="0"/>
          </a:p>
          <a:p>
            <a:pPr marL="628650" lvl="1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800" y="750194"/>
            <a:ext cx="474027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15101"/>
              </p:ext>
            </p:extLst>
          </p:nvPr>
        </p:nvGraphicFramePr>
        <p:xfrm>
          <a:off x="2928144" y="4112419"/>
          <a:ext cx="7124700" cy="235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Jednání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Téma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Účast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11.10. 2018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Handling of Environmental Complaints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MŽP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15.10. 2018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Implementace </a:t>
                      </a:r>
                      <a:r>
                        <a:rPr lang="cs-CZ" sz="1100" dirty="0" err="1">
                          <a:effectLst/>
                        </a:rPr>
                        <a:t>Aarhuské</a:t>
                      </a:r>
                      <a:r>
                        <a:rPr lang="cs-CZ" sz="1100" dirty="0">
                          <a:effectLst/>
                        </a:rPr>
                        <a:t> úmluvy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MŽP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17.10. 2018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 err="1">
                          <a:effectLst/>
                        </a:rPr>
                        <a:t>Envi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Crime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ČIŽP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27.11. 2018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INSPIRE, MIG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CENIA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7.12. 2018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2th Environmental Compliance Forum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ČIŽP, MŽP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415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akce 2018 -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Dialogue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CAD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7.-8. listopad 2018, Praha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40" y="4588768"/>
            <a:ext cx="3048000" cy="228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240" y="2284512"/>
            <a:ext cx="5255140" cy="25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36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32521-A64E-4BF5-A0C5-20B41774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867653"/>
          </a:xfrm>
        </p:spPr>
        <p:txBody>
          <a:bodyPr/>
          <a:lstStyle/>
          <a:p>
            <a:r>
              <a:rPr lang="cs-CZ" dirty="0"/>
              <a:t>AT PRES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952071-E67E-43A4-A497-ECEE863C9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Rada pro životní prostředí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9. říjen			účast M</a:t>
            </a:r>
            <a:endParaRPr lang="cs-CZ" sz="2000" i="1" dirty="0"/>
          </a:p>
          <a:p>
            <a:r>
              <a:rPr lang="cs-CZ" sz="2000" dirty="0"/>
              <a:t>obecný přístup k návrhu nařízení stanovující výkonnostní emisní normy CO</a:t>
            </a:r>
            <a:r>
              <a:rPr lang="cs-CZ" sz="2000" baseline="-25000" dirty="0"/>
              <a:t>2</a:t>
            </a:r>
            <a:r>
              <a:rPr lang="cs-CZ" sz="2000" dirty="0"/>
              <a:t> pro nové osobní automobily a lehká užitková vozidla</a:t>
            </a:r>
          </a:p>
          <a:p>
            <a:endParaRPr lang="cs-CZ" sz="2000" i="1" dirty="0"/>
          </a:p>
          <a:p>
            <a:pPr marL="0" indent="0">
              <a:buNone/>
            </a:pPr>
            <a:r>
              <a:rPr lang="cs-CZ" dirty="0"/>
              <a:t>20. prosinec 		účast M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Program: </a:t>
            </a:r>
          </a:p>
          <a:p>
            <a:r>
              <a:rPr lang="cs-CZ" sz="2000" dirty="0"/>
              <a:t>Emisní normy pro nová těžká vozidla (HDV)</a:t>
            </a:r>
          </a:p>
          <a:p>
            <a:r>
              <a:rPr lang="cs-CZ" sz="2000" dirty="0"/>
              <a:t>Program pro životní prostředí a oblast klimatu (LIFE) po roce 2020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AOB např.</a:t>
            </a:r>
          </a:p>
          <a:p>
            <a:r>
              <a:rPr lang="cs-CZ" sz="2000" dirty="0"/>
              <a:t>Dlouhodobá strategie EU pro snižování skleníkových plynů</a:t>
            </a:r>
          </a:p>
          <a:p>
            <a:r>
              <a:rPr lang="cs-CZ" sz="2000" dirty="0"/>
              <a:t>Příprava 8. EAP</a:t>
            </a:r>
            <a:endParaRPr lang="en-GB" sz="2000" dirty="0"/>
          </a:p>
        </p:txBody>
      </p:sp>
      <p:pic>
        <p:nvPicPr>
          <p:cNvPr id="3074" name="Picture 2" descr="https://pbs.twimg.com/profile_images/1000983462474604544/c2TFYMfX.jpg">
            <a:extLst>
              <a:ext uri="{FF2B5EF4-FFF2-40B4-BE49-F238E27FC236}">
                <a16:creationId xmlns:a16="http://schemas.microsoft.com/office/drawing/2014/main" id="{2827FCD1-E338-4A5B-AD3F-7693F5C2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93" y="340296"/>
            <a:ext cx="2231171" cy="22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451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AD325-03F6-4A86-B48A-0B6277BE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projednávané legislativní návrhy</a:t>
            </a:r>
            <a:br>
              <a:rPr lang="cs-CZ" dirty="0"/>
            </a:br>
            <a:endParaRPr lang="en-GB" dirty="0"/>
          </a:p>
        </p:txBody>
      </p:sp>
      <p:pic>
        <p:nvPicPr>
          <p:cNvPr id="12" name="Picture 10" descr="https://lh5.googleusercontent.com/V8EOQ6w9Of1In87X3uwo4wTntbSLALmjysQiABRnMJ1gIavKL9RrJjQxxjLj0HLtsKNjpBaL8WklPjbBKQF1pAxu5aSIO-Mk1SOIBKODvWeMb8Szz2qC2fyWVl97A_-aQ4El_xxgmrNOMkqXaQ">
            <a:extLst>
              <a:ext uri="{FF2B5EF4-FFF2-40B4-BE49-F238E27FC236}">
                <a16:creationId xmlns:a16="http://schemas.microsoft.com/office/drawing/2014/main" id="{92EE241A-892B-46BD-8260-A0083A46FA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6130" y="6244743"/>
            <a:ext cx="2031675" cy="13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B6EAD97-4FE5-43E2-9EED-D9AE21686036}"/>
              </a:ext>
            </a:extLst>
          </p:cNvPr>
          <p:cNvSpPr/>
          <p:nvPr/>
        </p:nvSpPr>
        <p:spPr>
          <a:xfrm>
            <a:off x="1101800" y="1348408"/>
            <a:ext cx="1063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udržitelné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finance </a:t>
            </a: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jednorázové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plasty</a:t>
            </a: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POPs</a:t>
            </a: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environmentální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reporting</a:t>
            </a: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itn</a:t>
            </a: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á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voda</a:t>
            </a: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 		</a:t>
            </a:r>
          </a:p>
          <a:p>
            <a:pPr algn="l"/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CO2 z 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osobních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</a:rPr>
              <a:t> a HDV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6" descr="https://lh6.googleusercontent.com/GoQ7hQsnQtbI9T0HSngWyaMfMGDUmTN5ivxMEZgjOwCVyca2mF2jC3KKXhSov0OqG2b1vXNKBGy7kg7XQq9h0MwFbAjFnlY25fACdtUvn-qaXAGlDYVO8l2No841tc-KDP8I9sBQKfyWY-3aRg">
            <a:extLst>
              <a:ext uri="{FF2B5EF4-FFF2-40B4-BE49-F238E27FC236}">
                <a16:creationId xmlns:a16="http://schemas.microsoft.com/office/drawing/2014/main" id="{2BBB4E4F-3EF7-43CE-995F-46854510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24" y="3508772"/>
            <a:ext cx="4209256" cy="11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lass-half-full.jpeg">
            <a:extLst>
              <a:ext uri="{FF2B5EF4-FFF2-40B4-BE49-F238E27FC236}">
                <a16:creationId xmlns:a16="http://schemas.microsoft.com/office/drawing/2014/main" id="{0EAF96F8-00E7-4EBE-BE14-E70F2E9E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44" y="532470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00" y="2155052"/>
            <a:ext cx="2007927" cy="13386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4" y="1693222"/>
            <a:ext cx="1469940" cy="11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90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      RO PRES </a:t>
            </a:r>
            <a:br>
              <a:rPr lang="cs-CZ" dirty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Priority v oblasti ŽP: </a:t>
            </a:r>
          </a:p>
          <a:p>
            <a:r>
              <a:rPr lang="cs-CZ" dirty="0"/>
              <a:t>Klima a dekarbonizace</a:t>
            </a:r>
          </a:p>
          <a:p>
            <a:r>
              <a:rPr lang="cs-CZ" dirty="0"/>
              <a:t>Dlouhodobá strategie snižování emisí skleníkových plynů</a:t>
            </a:r>
          </a:p>
          <a:p>
            <a:r>
              <a:rPr lang="cs-CZ" dirty="0"/>
              <a:t>Snižování emisí CO2 u HDV</a:t>
            </a:r>
          </a:p>
          <a:p>
            <a:r>
              <a:rPr lang="cs-CZ" dirty="0"/>
              <a:t>Pitná voda </a:t>
            </a:r>
          </a:p>
          <a:p>
            <a:r>
              <a:rPr lang="cs-CZ" dirty="0"/>
              <a:t>Opětovné využívání vody </a:t>
            </a:r>
          </a:p>
          <a:p>
            <a:r>
              <a:rPr lang="cs-CZ" dirty="0"/>
              <a:t>Implementace 2030</a:t>
            </a:r>
          </a:p>
          <a:p>
            <a:r>
              <a:rPr lang="cs-CZ" dirty="0"/>
              <a:t>Biodiverzita</a:t>
            </a:r>
          </a:p>
          <a:p>
            <a:r>
              <a:rPr lang="cs-CZ" dirty="0"/>
              <a:t>Volby do EP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1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999" y="292664"/>
            <a:ext cx="4342629" cy="22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76" y="4300736"/>
            <a:ext cx="3672411" cy="18888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12" y="6110889"/>
            <a:ext cx="3089920" cy="17380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32" y="1831254"/>
            <a:ext cx="243027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47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5856" y="4588768"/>
            <a:ext cx="10390832" cy="144016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r>
              <a:rPr lang="cs-CZ" altLang="cs-CZ" sz="2800" kern="0" dirty="0"/>
              <a:t>Děkuji za pozornost.</a:t>
            </a:r>
          </a:p>
          <a:p>
            <a:r>
              <a:rPr lang="cs-CZ" altLang="cs-CZ" sz="2800" kern="0" dirty="0"/>
              <a:t>Prostor pro Vaše dotazy….</a:t>
            </a:r>
          </a:p>
          <a:p>
            <a:pPr algn="l"/>
            <a:endParaRPr lang="cs-CZ" sz="1600" dirty="0"/>
          </a:p>
          <a:p>
            <a:pPr algn="l"/>
            <a:r>
              <a:rPr lang="cs-CZ" sz="1600" b="0" dirty="0">
                <a:solidFill>
                  <a:schemeClr val="tx1"/>
                </a:solidFill>
              </a:rPr>
              <a:t>Jana Ponocná</a:t>
            </a:r>
          </a:p>
          <a:p>
            <a:pPr algn="l"/>
            <a:r>
              <a:rPr lang="cs-CZ" sz="1600" b="0" dirty="0">
                <a:solidFill>
                  <a:schemeClr val="tx1"/>
                </a:solidFill>
              </a:rPr>
              <a:t>Oddělení EU/ </a:t>
            </a:r>
            <a:r>
              <a:rPr lang="en-US" sz="1600" b="0" dirty="0" err="1">
                <a:solidFill>
                  <a:schemeClr val="tx1"/>
                </a:solidFill>
              </a:rPr>
              <a:t>Odbor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mezinárodních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vztahů</a:t>
            </a:r>
            <a:endParaRPr lang="cs-CZ" sz="1600" b="0" dirty="0">
              <a:solidFill>
                <a:schemeClr val="tx1"/>
              </a:solidFill>
            </a:endParaRPr>
          </a:p>
          <a:p>
            <a:pPr algn="l"/>
            <a:r>
              <a:rPr lang="en-US" sz="1600" b="0" dirty="0" err="1">
                <a:solidFill>
                  <a:schemeClr val="tx1"/>
                </a:solidFill>
              </a:rPr>
              <a:t>Ministerstvo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životního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prostředí</a:t>
            </a:r>
            <a:endParaRPr lang="de-DE" sz="1600" b="0" dirty="0">
              <a:solidFill>
                <a:schemeClr val="tx1"/>
              </a:solidFill>
            </a:endParaRPr>
          </a:p>
          <a:p>
            <a:pPr algn="l"/>
            <a:r>
              <a:rPr lang="cs-CZ" sz="1600" b="0" dirty="0">
                <a:solidFill>
                  <a:schemeClr val="tx1"/>
                </a:solidFill>
              </a:rPr>
              <a:t>e-mail: jana.ponocna@mzp.cz </a:t>
            </a:r>
            <a:endParaRPr lang="cs-CZ" sz="5400" b="0" dirty="0"/>
          </a:p>
          <a:p>
            <a:r>
              <a:rPr lang="cs-CZ" sz="5400" b="0" dirty="0"/>
              <a:t> </a:t>
            </a:r>
            <a:endParaRPr lang="cs-CZ" altLang="cs-CZ" sz="5400" kern="0" dirty="0"/>
          </a:p>
        </p:txBody>
      </p:sp>
    </p:spTree>
    <p:extLst>
      <p:ext uri="{BB962C8B-B14F-4D97-AF65-F5344CB8AC3E}">
        <p14:creationId xmlns:p14="http://schemas.microsoft.com/office/powerpoint/2010/main" val="267778995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MŽP_čj_new.pptx" id="{09A7FC06-68CF-4403-A956-597BCCA30FE1}" vid="{91F8BF33-444B-4C6E-AEAD-75163C87C836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1393</TotalTime>
  <Pages>0</Pages>
  <Words>362</Words>
  <Characters>0</Characters>
  <Application>Microsoft Office PowerPoint</Application>
  <PresentationFormat>Vlastní</PresentationFormat>
  <Lines>0</Lines>
  <Paragraphs>94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Myriad Pro</vt:lpstr>
      <vt:lpstr>Myriad Pro Bold Cond</vt:lpstr>
      <vt:lpstr>Times New Roman</vt:lpstr>
      <vt:lpstr>Verdana</vt:lpstr>
      <vt:lpstr>Wingdings</vt:lpstr>
      <vt:lpstr>ヒラギノ角ゴ ProN W3</vt:lpstr>
      <vt:lpstr>ヒラギノ角ゴ ProN W6</vt:lpstr>
      <vt:lpstr>Blank</vt:lpstr>
      <vt:lpstr>Prezentace aplikace PowerPoint</vt:lpstr>
      <vt:lpstr>Prezentace aplikace PowerPoint</vt:lpstr>
      <vt:lpstr>Prezentace aplikace PowerPoint</vt:lpstr>
      <vt:lpstr>Mezinárodní akce 2018 - EU</vt:lpstr>
      <vt:lpstr>AT PRES</vt:lpstr>
      <vt:lpstr>Aktuálně projednávané legislativní návrhy </vt:lpstr>
      <vt:lpstr>      RO PRES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Libor Ponocny</cp:lastModifiedBy>
  <cp:revision>31</cp:revision>
  <cp:lastPrinted>2012-11-29T12:41:50Z</cp:lastPrinted>
  <dcterms:created xsi:type="dcterms:W3CDTF">2018-11-27T12:39:54Z</dcterms:created>
  <dcterms:modified xsi:type="dcterms:W3CDTF">2018-11-29T07:20:35Z</dcterms:modified>
</cp:coreProperties>
</file>