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267" r:id="rId9"/>
    <p:sldId id="300" r:id="rId10"/>
    <p:sldId id="314" r:id="rId11"/>
    <p:sldId id="276" r:id="rId12"/>
    <p:sldId id="302" r:id="rId13"/>
    <p:sldId id="277" r:id="rId14"/>
    <p:sldId id="297" r:id="rId15"/>
    <p:sldId id="303" r:id="rId16"/>
    <p:sldId id="315" r:id="rId17"/>
    <p:sldId id="316" r:id="rId18"/>
    <p:sldId id="324" r:id="rId19"/>
    <p:sldId id="325" r:id="rId20"/>
    <p:sldId id="326" r:id="rId21"/>
    <p:sldId id="327" r:id="rId2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93" autoAdjust="0"/>
    <p:restoredTop sz="94660"/>
  </p:normalViewPr>
  <p:slideViewPr>
    <p:cSldViewPr>
      <p:cViewPr varScale="1">
        <p:scale>
          <a:sx n="69" d="100"/>
          <a:sy n="69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64D09-E53A-4EBF-8519-AAE7E92D5DE0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44457-7B81-46D9-82B8-388EAA4E0F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532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9848"/>
            <a:ext cx="9144000" cy="66858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916832"/>
            <a:ext cx="77724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7301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autora</a:t>
            </a:r>
          </a:p>
          <a:p>
            <a:r>
              <a:rPr lang="cs-CZ" dirty="0"/>
              <a:t>1. 1. 2017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A1879D-9C3B-4F0E-9BC0-20627C24E104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3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0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0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2D050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596336" y="6237312"/>
            <a:ext cx="1090464" cy="365125"/>
          </a:xfrm>
          <a:prstGeom prst="rect">
            <a:avLst/>
          </a:prstGeom>
        </p:spPr>
        <p:txBody>
          <a:bodyPr/>
          <a:lstStyle/>
          <a:p>
            <a:pPr algn="r"/>
            <a:fld id="{7CA1879D-9C3B-4F0E-9BC0-20627C24E104}" type="slidenum">
              <a:rPr lang="cs-CZ" smtClean="0"/>
              <a:pPr algn="r"/>
              <a:t>‹#›</a:t>
            </a:fld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1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3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79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9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6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8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46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112796"/>
            <a:ext cx="7452320" cy="17725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ln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2366392" y="6232227"/>
            <a:ext cx="2133600" cy="365125"/>
          </a:xfrm>
          <a:prstGeom prst="rect">
            <a:avLst/>
          </a:prstGeom>
        </p:spPr>
        <p:txBody>
          <a:bodyPr/>
          <a:lstStyle/>
          <a:p>
            <a:fld id="{A9E05636-4D69-4126-AC68-3E7B43E5B8A9}" type="datetimeFigureOut">
              <a:rPr lang="cs-CZ" smtClean="0"/>
              <a:t>3.5.2019</a:t>
            </a:fld>
            <a:endParaRPr lang="cs-CZ" dirty="0"/>
          </a:p>
        </p:txBody>
      </p:sp>
      <p:sp>
        <p:nvSpPr>
          <p:cNvPr id="1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628728" y="623731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pic>
        <p:nvPicPr>
          <p:cNvPr id="11" name="Zástupný symbol pro obsah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05264"/>
            <a:ext cx="1152128" cy="69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7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808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8960"/>
            <a:ext cx="9144000" cy="668585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12" y="476672"/>
            <a:ext cx="2855976" cy="10698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Výsledky činnosti ČIŽP za rok 2018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3681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Oblastní inspektorát Hradec Králové</a:t>
            </a:r>
          </a:p>
          <a:p>
            <a:pPr>
              <a:lnSpc>
                <a:spcPct val="16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9. 5. 2019 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4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47511"/>
              </p:ext>
            </p:extLst>
          </p:nvPr>
        </p:nvGraphicFramePr>
        <p:xfrm>
          <a:off x="1223629" y="3861048"/>
          <a:ext cx="69847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55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27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24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35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41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51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49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216391"/>
              </p:ext>
            </p:extLst>
          </p:nvPr>
        </p:nvGraphicFramePr>
        <p:xfrm>
          <a:off x="1907704" y="908720"/>
          <a:ext cx="5616624" cy="263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138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provedených kontrol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pravomocných 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913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810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106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831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150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623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133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722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116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571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109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1"/>
          <p:cNvSpPr>
            <a:spLocks noChangeArrowheads="1"/>
          </p:cNvSpPr>
          <p:nvPr/>
        </p:nvSpPr>
        <p:spPr bwMode="auto">
          <a:xfrm>
            <a:off x="683568" y="3491716"/>
            <a:ext cx="4126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chemeClr val="tx2"/>
                </a:solidFill>
              </a:rPr>
              <a:t>Uložené pravomocné </a:t>
            </a:r>
            <a:r>
              <a:rPr lang="cs-CZ" altLang="cs-CZ" sz="1800" dirty="0">
                <a:solidFill>
                  <a:schemeClr val="tx2"/>
                </a:solidFill>
              </a:rPr>
              <a:t>pokuty dle zaměření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30907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Činnost OI Hradec Králové (Pardubický kraj)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8901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Královéhradecký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AVON AUTOMOTIVE, a.s., Rudník –</a:t>
            </a:r>
          </a:p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- 200 000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Výrobce gumových dílů (chladicí/palivové hadice, technická pryž, úchytky, nárazníky, autokoberce…).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Vypouštění odpadních vod z areálové ČOV do toku Čistá v rozporu s platným povolením.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Překročení maximálních povolených limitů v ukazatelích biologická spotřeba kyslíku - 20x, chemická spotřeba kyslíku a nerozpuštěné látky - 5x.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Bez úhynu ryb a vodních živočichů.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1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Královéhradecký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693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AVON AUTOMOTIVE, a.s., Rudník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24645"/>
            <a:ext cx="4505236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24645"/>
            <a:ext cx="3071813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1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 </a:t>
            </a:r>
            <a:br>
              <a:rPr lang="cs-CZ" altLang="cs-CZ" sz="3200" dirty="0" smtClean="0"/>
            </a:br>
            <a:r>
              <a:rPr lang="cs-CZ" altLang="cs-CZ" sz="3200" dirty="0" smtClean="0"/>
              <a:t>další případy – Královéhradecký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APA Hradec Králové s.r.o. – 200 000 Kč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Zařízení ke sběru a zpracování autovraků.</a:t>
            </a:r>
          </a:p>
          <a:p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Porušení zákona o integrované prevenci - umístění autovraků na dvou plochách k tomu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neurčených mimo areál,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umístění autovraků s provozními náplněmi mimo demontážní halu.</a:t>
            </a:r>
          </a:p>
          <a:p>
            <a:pPr marL="0" indent="0">
              <a:buNone/>
            </a:pPr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703"/>
            <a:ext cx="3445340" cy="177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Chrudim IRON &amp; STEEL, s.r.o. – 450 000 Kč</a:t>
            </a:r>
          </a:p>
          <a:p>
            <a:r>
              <a:rPr lang="cs-CZ" altLang="cs-CZ" sz="27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ýroba litinových a ocelových odlitků.</a:t>
            </a:r>
          </a:p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Porušení zákona o integrované prevenci - nebylo udržováno funkční zařízení k omezování emisí do ovzduší a v provozních denících byly vedeny nepravdivé záznamy.</a:t>
            </a:r>
          </a:p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Obdobný prohřešek již v roce 2016. Uložena sankce 150 000 Kč.</a:t>
            </a:r>
          </a:p>
        </p:txBody>
      </p:sp>
    </p:spTree>
    <p:extLst>
      <p:ext uri="{BB962C8B-B14F-4D97-AF65-F5344CB8AC3E}">
        <p14:creationId xmlns:p14="http://schemas.microsoft.com/office/powerpoint/2010/main" val="7568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353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Chrudim IRON &amp; STEEL,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s.r.o.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400600" cy="34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92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MIROS MAJETKOVÁ a.s. – 400 000 Kč</a:t>
            </a:r>
          </a:p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Stavební společnost.</a:t>
            </a:r>
          </a:p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Nakládání s odpady na místech k tomu neurčených.</a:t>
            </a:r>
          </a:p>
          <a:p>
            <a:r>
              <a:rPr lang="cs-CZ" altLang="cs-CZ" sz="2700" dirty="0" smtClean="0">
                <a:latin typeface="Times New Roman" pitchFamily="18" charset="0"/>
                <a:cs typeface="Times New Roman" pitchFamily="18" charset="0"/>
              </a:rPr>
              <a:t>Odpady z rekonstrukce železniční tratě (lokalita Oplatil), vlastní produkce a převzaté - kamenivo, beton, odpadní zemina (lokalita Čeperka, Veská).</a:t>
            </a:r>
          </a:p>
        </p:txBody>
      </p:sp>
    </p:spTree>
    <p:extLst>
      <p:ext uri="{BB962C8B-B14F-4D97-AF65-F5344CB8AC3E}">
        <p14:creationId xmlns:p14="http://schemas.microsoft.com/office/powerpoint/2010/main" val="26189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</a:t>
            </a:r>
            <a:br>
              <a:rPr lang="cs-CZ" altLang="cs-CZ" sz="3200" dirty="0" smtClean="0"/>
            </a:br>
            <a:r>
              <a:rPr lang="cs-CZ" altLang="cs-CZ" sz="3200" dirty="0" smtClean="0"/>
              <a:t>nejvyšší pokuty – Pardubický kraj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253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MIROS MAJETKOVÁ a.s.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92" y="2407874"/>
            <a:ext cx="5676303" cy="375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6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5112569"/>
          </a:xfrm>
        </p:spPr>
        <p:txBody>
          <a:bodyPr>
            <a:noAutofit/>
          </a:bodyPr>
          <a:lstStyle/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Inspektoři provedli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593 kontrol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podle zákona o obchodování s ohroženými druhy rostlin a živočichů (CITES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206 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pokutových řízení, uloženy pokuty ve výši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649 400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korun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Zabaveno bylo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163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ohrožených živočichů a rostlin a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2045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300" b="1" dirty="0">
                <a:latin typeface="Times New Roman" pitchFamily="18" charset="0"/>
                <a:cs typeface="Times New Roman" pitchFamily="18" charset="0"/>
              </a:rPr>
              <a:t>neživých</a:t>
            </a:r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 exemplářů (výrobky).</a:t>
            </a:r>
          </a:p>
          <a:p>
            <a:r>
              <a:rPr lang="cs-CZ" altLang="cs-CZ" sz="2300" dirty="0">
                <a:latin typeface="Times New Roman" pitchFamily="18" charset="0"/>
                <a:cs typeface="Times New Roman" pitchFamily="18" charset="0"/>
              </a:rPr>
              <a:t>Nejvíce zásilek s živočichy, rostlinami a produkty z nich pochází z Asie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Složkový úkol 2018 – kontroly vzácných druhů papoušků, celkem cca 60 kontrol, z toho přibližně 40 se již uskutečnilo, zbytek letos.</a:t>
            </a:r>
            <a:endParaRPr lang="cs-CZ" altLang="cs-CZ" sz="23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Nejvýznamnější akce: </a:t>
            </a:r>
            <a:r>
              <a:rPr lang="cs-CZ" altLang="cs-CZ" sz="2300" b="1" dirty="0" smtClean="0">
                <a:latin typeface="Times New Roman" pitchFamily="18" charset="0"/>
                <a:cs typeface="Times New Roman" pitchFamily="18" charset="0"/>
              </a:rPr>
              <a:t>operace Trophy </a:t>
            </a:r>
            <a:r>
              <a:rPr lang="cs-CZ" altLang="cs-CZ" sz="2300" dirty="0" smtClean="0">
                <a:latin typeface="Times New Roman" pitchFamily="18" charset="0"/>
                <a:cs typeface="Times New Roman" pitchFamily="18" charset="0"/>
              </a:rPr>
              <a:t>ve spolupráci s Celní správou a Policií ČR</a:t>
            </a:r>
          </a:p>
        </p:txBody>
      </p:sp>
    </p:spTree>
    <p:extLst>
      <p:ext uri="{BB962C8B-B14F-4D97-AF65-F5344CB8AC3E}">
        <p14:creationId xmlns:p14="http://schemas.microsoft.com/office/powerpoint/2010/main" val="136105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8052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Duben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88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korejských kosmetických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přípravků s obsahem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orchidejí a aloe.</a:t>
            </a: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</a:t>
            </a:r>
            <a:endParaRPr lang="cs-C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 balení sahlepu – nápoje obsahujícího orchideje.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Červenec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ČIŽP se podílela na akci Trophy, kde s orgány činnými v trestním řízení rozkryla nelegální nakládání s tygry a jinými ohroženými druhy zvířat. 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ČIŽP zabavila na Letišti V.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Havla Praha šupiny chráněné ryby arapaimy velké. Ta patří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největší sladkovodní ryby. Dorůstá délky až přes tři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metry.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Žije ve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vodách Amazonky a 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jejích 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přítoků.</a:t>
            </a:r>
          </a:p>
          <a:p>
            <a:pPr marL="0" indent="0">
              <a:buNone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Průběžně během celého roku: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asijská medicína s obsahem chráněných rostlin i živočichů</a:t>
            </a:r>
          </a:p>
          <a:p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Tvrdé korály dovezené jako suvenýry z moře</a:t>
            </a: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4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 ČIŽP v roce </a:t>
            </a:r>
            <a:r>
              <a:rPr 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2018, plán pro rok 2019, </a:t>
            </a:r>
            <a:r>
              <a:rPr 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shrnutí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Celkové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počty kontrol a pokut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  <a:endParaRPr lang="cs-CZ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uložené pokuty v 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– TOP10</a:t>
            </a:r>
          </a:p>
          <a:p>
            <a:pPr>
              <a:defRPr/>
            </a:pP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Počty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kontrol, počty pokut a jejich výše za rok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v rámci Královéhradeckého a Pardubického kraje, </a:t>
            </a: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nejzávažnější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případy</a:t>
            </a:r>
          </a:p>
          <a:p>
            <a:pPr>
              <a:defRPr/>
            </a:pPr>
            <a:r>
              <a:rPr lang="cs-CZ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CITES – „exkluzivní záchyty“ v roce </a:t>
            </a:r>
            <a:r>
              <a:rPr lang="cs-CZ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9627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 smtClean="0"/>
              <a:t>CITES v roce 2018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39248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Operace Trophy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postupné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rozkrývání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  </a:t>
            </a:r>
            <a:r>
              <a:rPr lang="cs-CZ" sz="2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organizované </a:t>
            </a:r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 zabývající se zabíjením tygrů a výrobou tygřích produktů v ČR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realizace 16. 7. 2018</a:t>
            </a:r>
          </a:p>
          <a:p>
            <a:r>
              <a:rPr lang="cs-CZ" sz="21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Inspektoři ČIŽP – odborná asistence, 			        zpracování odborného vyjádření </a:t>
            </a:r>
            <a:endParaRPr lang="cs-CZ" sz="2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r="6696"/>
          <a:stretch/>
        </p:blipFill>
        <p:spPr>
          <a:xfrm>
            <a:off x="5580112" y="2564904"/>
            <a:ext cx="1911883" cy="3429000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645691"/>
            <a:ext cx="3130950" cy="234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4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9248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endParaRPr lang="cs-CZ" altLang="cs-CZ" b="1" dirty="0"/>
          </a:p>
          <a:p>
            <a:pPr marL="0" indent="0" algn="r">
              <a:buNone/>
            </a:pPr>
            <a:r>
              <a:rPr lang="cs-CZ" altLang="cs-CZ" b="1" dirty="0" smtClean="0"/>
              <a:t>Děkujeme </a:t>
            </a:r>
            <a:r>
              <a:rPr lang="cs-CZ" altLang="cs-CZ" b="1" dirty="0"/>
              <a:t>vám za </a:t>
            </a:r>
            <a:r>
              <a:rPr lang="cs-CZ" altLang="cs-CZ" b="1" dirty="0" smtClean="0"/>
              <a:t>pozornost.</a:t>
            </a:r>
          </a:p>
          <a:p>
            <a:pPr marL="0" indent="0" algn="r">
              <a:buNone/>
            </a:pPr>
            <a:endParaRPr lang="cs-CZ" altLang="cs-CZ" b="1" dirty="0" smtClean="0"/>
          </a:p>
          <a:p>
            <a:pPr marL="0" indent="0" algn="r">
              <a:buNone/>
            </a:pPr>
            <a:r>
              <a:rPr lang="cs-CZ" altLang="cs-CZ" b="1" dirty="0" smtClean="0"/>
              <a:t>www.cizp.cz</a:t>
            </a:r>
            <a:endParaRPr lang="cs-CZ" altLang="cs-CZ" b="1" dirty="0"/>
          </a:p>
        </p:txBody>
      </p:sp>
    </p:spTree>
    <p:extLst>
      <p:ext uri="{BB962C8B-B14F-4D97-AF65-F5344CB8AC3E}">
        <p14:creationId xmlns:p14="http://schemas.microsoft.com/office/powerpoint/2010/main" val="12678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Kontroly v roce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provedla loni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16 572 kontrol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ve srovnání s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rokem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 nárůst o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708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Na jednoho inspektora připadlo v průměru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41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kontrol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(stejně jako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 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2017).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Celkem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uděleny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pokuty v právní moci ve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výši přes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 100 milionů Kč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o cca 12,7 mil. méně než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v roce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2017.</a:t>
            </a: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Počet rozhodnutí o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opatření k nápravě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v právní moci – 229 (v roce 2017 – 252) a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pravomocně uložených návrhů k zastavení nebo omezení činnosti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- celkem 38 rozhodnutí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(v roce 2017 – 22).</a:t>
            </a:r>
          </a:p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Plán pro rok 2019 -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provést cca 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16 tisíc kontrol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 - s přehledem splněn.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65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Pokuty za rok 2018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ČIŽP uložila vloni celkem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2547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pravomocných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pokut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(v roce 2017 – 2655).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Celková výše uložených pokut v právní moci činila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100 274 621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(2017 - 113 051 685).</a:t>
            </a:r>
            <a:endParaRPr lang="cs-CZ" altLang="cs-CZ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Oproti roku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klesla celková výše pokut o zhruba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milionů korun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(trend větší kázně provozovatelů).</a:t>
            </a:r>
            <a:endParaRPr lang="cs-CZ" altLang="cs-C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Nejvíce pokut padlo za odpady 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cs-CZ" sz="2800" b="1" dirty="0" smtClean="0">
                <a:latin typeface="Times New Roman" pitchFamily="18" charset="0"/>
                <a:cs typeface="Times New Roman" pitchFamily="18" charset="0"/>
              </a:rPr>
              <a:t>855)</a:t>
            </a:r>
            <a:r>
              <a:rPr lang="cs-CZ" altLang="cs-CZ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z="2800" dirty="0">
                <a:latin typeface="Times New Roman" pitchFamily="18" charset="0"/>
                <a:cs typeface="Times New Roman" pitchFamily="18" charset="0"/>
              </a:rPr>
              <a:t>což je několikaletý trend.</a:t>
            </a:r>
          </a:p>
        </p:txBody>
      </p:sp>
    </p:spTree>
    <p:extLst>
      <p:ext uri="{BB962C8B-B14F-4D97-AF65-F5344CB8AC3E}">
        <p14:creationId xmlns:p14="http://schemas.microsoft.com/office/powerpoint/2010/main" val="304404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800" dirty="0" smtClean="0"/>
              <a:t>Nejvyšší pokuty za rok 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Kalibo s.r.o. - 5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 </a:t>
            </a: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Kč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Firma převzala velké množství (7708 tun) odpadů, aniž by byla k převzetí odpadů oprávněna.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Jednalo se celkem o 111 druhů odpadů kategorií nebezpečný a ostatní. Například louhy, strusky, kaly z fosfátování, kaly čištění komunálních odpadních vod…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Není jasné, co se s přijatými odpady skutečně stalo.</a:t>
            </a:r>
          </a:p>
          <a:p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Společnosti byla také uložena pokuta 300 tisíc korun za nesoučinnost.</a:t>
            </a:r>
          </a:p>
          <a:p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2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Lesy ČR – 3 500 000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Pokuta za to, že Lesy ČR neprováděly včasná a dostatečná opatření proti šíření  kalamitních škůdců – kůrovců. </a:t>
            </a:r>
            <a:endParaRPr lang="cs-CZ" altLang="cs-CZ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Kontrola probíhala na 6 lesních správách -  </a:t>
            </a:r>
            <a:r>
              <a:rPr lang="cs-CZ" altLang="cs-CZ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runtál, Jablunkov, Město Albrechtice, Jeseník, Šternberk, Rožnov pod Radhoštěm.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ČIŽP v těchto porostech zjistila stromy, které byly napadeny kůrovcem, ovšem nebyly včas vytěženy a asanovány.</a:t>
            </a: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3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800" dirty="0">
                <a:cs typeface="Times New Roman" pitchFamily="18" charset="0"/>
              </a:rPr>
              <a:t>Nejvyšší pokuty za rok </a:t>
            </a:r>
            <a:r>
              <a:rPr lang="cs-CZ" altLang="cs-CZ" sz="3800" dirty="0" smtClean="0">
                <a:cs typeface="Times New Roman" pitchFamily="18" charset="0"/>
              </a:rPr>
              <a:t>2018 - ČR</a:t>
            </a:r>
            <a:endParaRPr lang="cs-CZ" sz="3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JT Company s.r.o. – 2 </a:t>
            </a:r>
            <a:r>
              <a:rPr lang="cs-CZ" altLang="cs-CZ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altLang="cs-CZ" b="1" dirty="0" smtClean="0">
                <a:latin typeface="Times New Roman" pitchFamily="18" charset="0"/>
                <a:cs typeface="Times New Roman" pitchFamily="18" charset="0"/>
              </a:rPr>
              <a:t>00 000 Kč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Firma v zákonné lhůtě dvou let nezalesnila cca 1,85 hektaru vytěžených holin v katastru obce Krásná v Beskydech na Frýdecko-Místecku. Ohrozila tím životní prostředí v lesích.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Při kontrolách plnění opatření k nápravě ČIŽP zjistila, že naprosto žádná opatření v ochraně a obnově lesa firma neprovedla.</a:t>
            </a:r>
          </a:p>
          <a:p>
            <a:r>
              <a:rPr lang="cs-CZ" altLang="cs-CZ" dirty="0" smtClean="0">
                <a:latin typeface="Times New Roman" pitchFamily="18" charset="0"/>
                <a:cs typeface="Times New Roman" pitchFamily="18" charset="0"/>
              </a:rPr>
              <a:t>Ani po několikerých výzvách s inspektory nekomunikovala.</a:t>
            </a:r>
          </a:p>
          <a:p>
            <a:pPr marL="0" indent="0">
              <a:buNone/>
            </a:pPr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altLang="cs-CZ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3200" dirty="0"/>
              <a:t>Činnost OI </a:t>
            </a:r>
            <a:r>
              <a:rPr lang="cs-CZ" altLang="cs-CZ" sz="3200" dirty="0" smtClean="0"/>
              <a:t>Hradec Králové </a:t>
            </a:r>
            <a:br>
              <a:rPr lang="cs-CZ" altLang="cs-CZ" sz="3200" dirty="0" smtClean="0"/>
            </a:br>
            <a:r>
              <a:rPr lang="cs-CZ" altLang="cs-CZ" sz="3200" dirty="0" smtClean="0"/>
              <a:t>počty kontrol, pokut a uložené sankce</a:t>
            </a:r>
            <a:endParaRPr lang="cs-CZ" sz="3200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875861"/>
              </p:ext>
            </p:extLst>
          </p:nvPr>
        </p:nvGraphicFramePr>
        <p:xfrm>
          <a:off x="1475656" y="1484784"/>
          <a:ext cx="6048671" cy="4392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511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457511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60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856">
                <a:tc>
                  <a:txBody>
                    <a:bodyPr/>
                    <a:lstStyle/>
                    <a:p>
                      <a:r>
                        <a:rPr lang="en-US" sz="1500" baseline="0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provedených kontrol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pravomocných 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Celková výše  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1782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314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1" dirty="0" smtClean="0">
                          <a:solidFill>
                            <a:schemeClr val="tx2"/>
                          </a:solidFill>
                        </a:rPr>
                        <a:t>9 097 430 Kč</a:t>
                      </a:r>
                      <a:endParaRPr lang="cs-CZ" sz="15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1682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303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9 966 062 Kč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1602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263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10 426 318 Kč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1491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261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tx2"/>
                          </a:solidFill>
                        </a:rPr>
                        <a:t>9 932 450 Kč</a:t>
                      </a:r>
                      <a:endParaRPr lang="cs-CZ" sz="15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1427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273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12 870 080 Kč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105">
                <a:tc>
                  <a:txBody>
                    <a:bodyPr/>
                    <a:lstStyle/>
                    <a:p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2013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1182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214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b="0" dirty="0" smtClean="0">
                          <a:solidFill>
                            <a:schemeClr val="tx2"/>
                          </a:solidFill>
                        </a:rPr>
                        <a:t>10 159 000 Kč</a:t>
                      </a:r>
                      <a:endParaRPr lang="cs-CZ" sz="15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546946"/>
              </p:ext>
            </p:extLst>
          </p:nvPr>
        </p:nvGraphicFramePr>
        <p:xfrm>
          <a:off x="1223629" y="3861048"/>
          <a:ext cx="698477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129">
                  <a:extLst>
                    <a:ext uri="{9D8B030D-6E8A-4147-A177-3AD203B41FA5}">
                      <a16:colId xmlns:a16="http://schemas.microsoft.com/office/drawing/2014/main" val="2793591290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98206696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3284438363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4129">
                  <a:extLst>
                    <a:ext uri="{9D8B030D-6E8A-4147-A177-3AD203B41FA5}">
                      <a16:colId xmlns:a16="http://schemas.microsoft.com/office/drawing/2014/main" val="2645432643"/>
                    </a:ext>
                  </a:extLst>
                </a:gridCol>
              </a:tblGrid>
              <a:tr h="348039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OOH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OOV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OOO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OOP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OOL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3866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52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22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34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36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49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56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0853835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45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29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23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30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61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44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16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2779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62320"/>
              </p:ext>
            </p:extLst>
          </p:nvPr>
        </p:nvGraphicFramePr>
        <p:xfrm>
          <a:off x="1907704" y="908720"/>
          <a:ext cx="5616624" cy="2632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0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0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4138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ROK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 provedených kontrol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Počet</a:t>
                      </a:r>
                      <a:r>
                        <a:rPr lang="cs-CZ" sz="1500" baseline="0" dirty="0" smtClean="0">
                          <a:solidFill>
                            <a:schemeClr val="bg1"/>
                          </a:solidFill>
                        </a:rPr>
                        <a:t> pravomocných </a:t>
                      </a:r>
                      <a:r>
                        <a:rPr lang="cs-CZ" sz="1500" dirty="0" smtClean="0">
                          <a:solidFill>
                            <a:schemeClr val="bg1"/>
                          </a:solidFill>
                        </a:rPr>
                        <a:t>pokut</a:t>
                      </a:r>
                      <a:endParaRPr lang="cs-CZ" sz="1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869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 smtClean="0">
                          <a:solidFill>
                            <a:schemeClr val="tx2"/>
                          </a:solidFill>
                        </a:rPr>
                        <a:t>164</a:t>
                      </a:r>
                      <a:endParaRPr lang="cs-CZ" sz="14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872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197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771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0" dirty="0" smtClean="0">
                          <a:solidFill>
                            <a:schemeClr val="tx2"/>
                          </a:solidFill>
                        </a:rPr>
                        <a:t>113</a:t>
                      </a:r>
                      <a:endParaRPr lang="cs-CZ" sz="1400" b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868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128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705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 smtClean="0">
                          <a:solidFill>
                            <a:schemeClr val="tx2"/>
                          </a:solidFill>
                        </a:rPr>
                        <a:t>157</a:t>
                      </a:r>
                      <a:endParaRPr lang="cs-CZ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940">
                <a:tc>
                  <a:txBody>
                    <a:bodyPr/>
                    <a:lstStyle/>
                    <a:p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cs-CZ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611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cs-CZ" sz="14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105</a:t>
                      </a:r>
                      <a:endParaRPr lang="cs-CZ" sz="140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délník 1"/>
          <p:cNvSpPr>
            <a:spLocks noChangeArrowheads="1"/>
          </p:cNvSpPr>
          <p:nvPr/>
        </p:nvSpPr>
        <p:spPr bwMode="auto">
          <a:xfrm>
            <a:off x="683568" y="3491716"/>
            <a:ext cx="4126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dirty="0" smtClean="0">
                <a:solidFill>
                  <a:schemeClr val="tx2"/>
                </a:solidFill>
              </a:rPr>
              <a:t>Uložené pravomocné </a:t>
            </a:r>
            <a:r>
              <a:rPr lang="cs-CZ" altLang="cs-CZ" sz="1800" dirty="0">
                <a:solidFill>
                  <a:schemeClr val="tx2"/>
                </a:solidFill>
              </a:rPr>
              <a:t>pokuty dle zaměření</a:t>
            </a:r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67544" y="30907"/>
            <a:ext cx="8229600" cy="1143000"/>
          </a:xfrm>
        </p:spPr>
        <p:txBody>
          <a:bodyPr>
            <a:normAutofit/>
          </a:bodyPr>
          <a:lstStyle/>
          <a:p>
            <a:r>
              <a:rPr lang="cs-CZ" altLang="cs-CZ" sz="2800" dirty="0"/>
              <a:t>Činnost OI </a:t>
            </a:r>
            <a:r>
              <a:rPr lang="cs-CZ" altLang="cs-CZ" sz="2800" dirty="0" smtClean="0"/>
              <a:t>Hradec Králové (Královéhradecký kraj)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354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ČIŽP">
      <a:dk1>
        <a:srgbClr val="99C100"/>
      </a:dk1>
      <a:lt1>
        <a:sysClr val="window" lastClr="FFFFFF"/>
      </a:lt1>
      <a:dk2>
        <a:srgbClr val="004089"/>
      </a:dk2>
      <a:lt2>
        <a:srgbClr val="EEECE1"/>
      </a:lt2>
      <a:accent1>
        <a:srgbClr val="00408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</TotalTime>
  <Words>1123</Words>
  <Application>Microsoft Office PowerPoint</Application>
  <PresentationFormat>Předvádění na obrazovce (4:3)</PresentationFormat>
  <Paragraphs>252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Motiv systému Office</vt:lpstr>
      <vt:lpstr>Výsledky činnosti ČIŽP za rok 2018</vt:lpstr>
      <vt:lpstr>Činnost ČIŽP v roce 2018, plán pro rok 2019, základní shrnutí</vt:lpstr>
      <vt:lpstr>Kontroly v roce 2018</vt:lpstr>
      <vt:lpstr>Pokuty za rok 2018</vt:lpstr>
      <vt:lpstr>Nejvyšší pokuty za rok 2018 - ČR</vt:lpstr>
      <vt:lpstr>Nejvyšší pokuty za rok 2018 - ČR</vt:lpstr>
      <vt:lpstr>Nejvyšší pokuty za rok 2018 - ČR</vt:lpstr>
      <vt:lpstr>Činnost OI Hradec Králové  počty kontrol, pokut a uložené sankce</vt:lpstr>
      <vt:lpstr>Činnost OI Hradec Králové (Královéhradecký kraj)</vt:lpstr>
      <vt:lpstr>Činnost OI Hradec Králové (Pardubický kraj)</vt:lpstr>
      <vt:lpstr>Činnost OI Hradec Králové nejvyšší pokuty – Královéhradecký kraj</vt:lpstr>
      <vt:lpstr>Činnost OI Hradec Králové nejvyšší pokuty – Královéhradecký kraj</vt:lpstr>
      <vt:lpstr>Činnost OI Hradec Králové  další případy – Královéhradecký kraj</vt:lpstr>
      <vt:lpstr>Činnost OI Hradec Králové nejvyšší pokuty – Pardubický kraj</vt:lpstr>
      <vt:lpstr>Činnost OI Hradec Králové nejvyšší pokuty – Pardubický kraj</vt:lpstr>
      <vt:lpstr>Činnost OI Hradec Králové nejvyšší pokuty – Pardubický kraj</vt:lpstr>
      <vt:lpstr>Činnost OI Hradec Králové nejvyšší pokuty – Pardubický kraj</vt:lpstr>
      <vt:lpstr>CITES v roce 2018</vt:lpstr>
      <vt:lpstr>CITES v roce 2018</vt:lpstr>
      <vt:lpstr>CITES v roce 2018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Mail</dc:creator>
  <cp:lastModifiedBy>Jandová Jana</cp:lastModifiedBy>
  <cp:revision>160</cp:revision>
  <cp:lastPrinted>2018-07-20T05:49:49Z</cp:lastPrinted>
  <dcterms:created xsi:type="dcterms:W3CDTF">2016-12-06T12:06:40Z</dcterms:created>
  <dcterms:modified xsi:type="dcterms:W3CDTF">2019-05-03T11:26:17Z</dcterms:modified>
</cp:coreProperties>
</file>