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7" r:id="rId3"/>
    <p:sldId id="262" r:id="rId4"/>
    <p:sldId id="266" r:id="rId5"/>
    <p:sldId id="268" r:id="rId6"/>
    <p:sldId id="280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r>
            <a:rPr lang="cs-CZ" dirty="0" smtClean="0"/>
            <a:t>Lenka Němcová 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6876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689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  <dgm:extLst/>
    </dgm:pt>
  </dgm:ptLst>
  <dgm:cxnLst>
    <dgm:cxn modelId="{43629F6D-2AFB-406E-A442-B669736EA577}" type="presOf" srcId="{CE3F3DD9-69C0-4151-B78D-4898C9A04592}" destId="{9C48212D-8BF0-49CA-865B-CD81FA241990}" srcOrd="0" destOrd="0" presId="urn:microsoft.com/office/officeart/2008/layout/PictureGrid"/>
    <dgm:cxn modelId="{1F40DB1F-554A-45F9-9786-3252BE6A3B57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93F16BB2-D238-4717-8170-412213C75F70}" type="presParOf" srcId="{6D92812F-F08E-4FA7-A78F-400D1181E5DD}" destId="{8ABE9BE6-AD54-4A42-B49C-D1D31EC5A672}" srcOrd="0" destOrd="0" presId="urn:microsoft.com/office/officeart/2008/layout/PictureGrid"/>
    <dgm:cxn modelId="{B4DCE20D-A91F-4184-ADCB-F6DA11147961}" type="presParOf" srcId="{8ABE9BE6-AD54-4A42-B49C-D1D31EC5A672}" destId="{9C48212D-8BF0-49CA-865B-CD81FA241990}" srcOrd="0" destOrd="0" presId="urn:microsoft.com/office/officeart/2008/layout/PictureGrid"/>
    <dgm:cxn modelId="{C935F03B-F63E-47FC-8EC2-D0D498F8A0F6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2100458" y="185889"/>
          <a:ext cx="2076010" cy="45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0010" rIns="80010" bIns="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Lenka Němcová </a:t>
          </a:r>
          <a:endParaRPr lang="cs-CZ" sz="2100" kern="1200" dirty="0"/>
        </a:p>
      </dsp:txBody>
      <dsp:txXfrm>
        <a:off x="2100458" y="185889"/>
        <a:ext cx="2076010" cy="452835"/>
      </dsp:txXfrm>
    </dsp:sp>
    <dsp:sp modelId="{5DC3E299-A67C-4F6A-B8F8-E4F4C4B4F9DA}">
      <dsp:nvSpPr>
        <dsp:cNvPr id="0" name=""/>
        <dsp:cNvSpPr/>
      </dsp:nvSpPr>
      <dsp:spPr>
        <a:xfrm>
          <a:off x="588289" y="784245"/>
          <a:ext cx="5100348" cy="30189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Lenka Němcová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29. 11. 2018 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2. den 11.12.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cs-CZ" dirty="0" smtClean="0"/>
              <a:t>Informace ze sekretariátu IMPEL</a:t>
            </a:r>
          </a:p>
          <a:p>
            <a:pPr marL="514350" indent="-457200"/>
            <a:r>
              <a:rPr lang="cs-CZ" dirty="0" smtClean="0"/>
              <a:t>Výroční zpráva IMPEL 2018</a:t>
            </a:r>
          </a:p>
          <a:p>
            <a:pPr marL="514350" indent="-457200"/>
            <a:r>
              <a:rPr lang="cs-CZ" dirty="0" smtClean="0"/>
              <a:t>Personální změny sekretariátu IMPEL</a:t>
            </a:r>
          </a:p>
          <a:p>
            <a:pPr marL="514350" indent="-457200"/>
            <a:r>
              <a:rPr lang="cs-CZ" dirty="0" smtClean="0"/>
              <a:t>Finanční záležitosti</a:t>
            </a:r>
          </a:p>
          <a:p>
            <a:pPr marL="514350" indent="-457200"/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4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3. den 12.12.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cs-CZ" dirty="0" smtClean="0"/>
              <a:t>Implementační výzvy 2018</a:t>
            </a:r>
          </a:p>
          <a:p>
            <a:pPr marL="514350" indent="-457200"/>
            <a:r>
              <a:rPr lang="cs-CZ" dirty="0" smtClean="0"/>
              <a:t>Pracovní </a:t>
            </a:r>
            <a:r>
              <a:rPr lang="cs-CZ" dirty="0" smtClean="0"/>
              <a:t>program IMPEL 2018 – existující nebo nové financování?</a:t>
            </a:r>
          </a:p>
          <a:p>
            <a:pPr marL="514350" indent="-457200"/>
            <a:r>
              <a:rPr lang="cs-CZ" dirty="0" smtClean="0"/>
              <a:t>Návrh rozpočtu IMPEL na 2019</a:t>
            </a:r>
          </a:p>
          <a:p>
            <a:pPr marL="514350" indent="-457200"/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7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 projektu – Expertní skupina pro přesahové přístupy a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cs-CZ" dirty="0" smtClean="0"/>
              <a:t>Kritéria pro hodnocení ekologické újmy </a:t>
            </a:r>
          </a:p>
          <a:p>
            <a:pPr marL="514350" indent="-457200"/>
            <a:r>
              <a:rPr lang="cs-CZ" dirty="0" smtClean="0"/>
              <a:t>Mini konference o technologiích 2019 </a:t>
            </a:r>
          </a:p>
          <a:p>
            <a:pPr marL="514350" indent="-457200"/>
            <a:r>
              <a:rPr lang="cs-CZ" dirty="0" smtClean="0"/>
              <a:t>Komunikace v případě havárií </a:t>
            </a:r>
          </a:p>
          <a:p>
            <a:pPr marL="514350" indent="-457200"/>
            <a:r>
              <a:rPr lang="cs-CZ" dirty="0" smtClean="0"/>
              <a:t>IRI šablona 2019</a:t>
            </a:r>
          </a:p>
          <a:p>
            <a:pPr marL="514350" indent="-457200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2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Návrh projektů – Expertní skupina pro odpady a přeshraniční přepravu odpadů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cs-CZ" dirty="0" smtClean="0"/>
              <a:t>NCP Nejlepší praxe a konference 2019</a:t>
            </a:r>
          </a:p>
          <a:p>
            <a:pPr marL="514350" indent="-457200"/>
            <a:r>
              <a:rPr lang="cs-CZ" dirty="0" smtClean="0"/>
              <a:t>Odpadové hospodářství a oběhová ekonomika</a:t>
            </a:r>
          </a:p>
          <a:p>
            <a:pPr marL="514350" indent="-457200"/>
            <a:r>
              <a:rPr lang="cs-CZ" dirty="0" smtClean="0"/>
              <a:t>Plasty a „Čínský zákaz“</a:t>
            </a:r>
          </a:p>
          <a:p>
            <a:pPr marL="514350" indent="-457200"/>
            <a:r>
              <a:rPr lang="cs-CZ" dirty="0" smtClean="0"/>
              <a:t>Recyklace lodí</a:t>
            </a:r>
          </a:p>
          <a:p>
            <a:pPr marL="514350" indent="-457200"/>
            <a:r>
              <a:rPr lang="cs-CZ" dirty="0" smtClean="0"/>
              <a:t>EWEN – evropská WEEE </a:t>
            </a:r>
            <a:r>
              <a:rPr lang="cs-CZ" dirty="0" err="1" smtClean="0"/>
              <a:t>prosazovací</a:t>
            </a:r>
            <a:r>
              <a:rPr lang="cs-CZ" dirty="0" smtClean="0"/>
              <a:t> síť</a:t>
            </a:r>
          </a:p>
          <a:p>
            <a:pPr marL="514350" indent="-457200"/>
            <a:endParaRPr lang="cs-CZ" dirty="0" smtClean="0"/>
          </a:p>
          <a:p>
            <a:pPr marL="514350" indent="-457200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2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 projektu – Expertní skupina pro průmysl a ovzduší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endParaRPr lang="cs-CZ" dirty="0" smtClean="0"/>
          </a:p>
          <a:p>
            <a:pPr marL="514350" indent="-457200"/>
            <a:r>
              <a:rPr lang="cs-CZ" dirty="0" smtClean="0"/>
              <a:t>Podpora implementace směrnice o průmyslových emisích a BAT závěry 2019</a:t>
            </a:r>
          </a:p>
          <a:p>
            <a:pPr marL="514350" indent="-457200"/>
            <a:r>
              <a:rPr lang="cs-CZ" dirty="0" smtClean="0"/>
              <a:t>Poučení z průmyslových havárií</a:t>
            </a:r>
          </a:p>
          <a:p>
            <a:pPr marL="514350" indent="-457200"/>
            <a:r>
              <a:rPr lang="cs-CZ" dirty="0" smtClean="0"/>
              <a:t>Nařízení k suchozemské těžbě ropy a plynu</a:t>
            </a:r>
          </a:p>
          <a:p>
            <a:pPr marL="514350" indent="-457200"/>
            <a:endParaRPr lang="cs-CZ" dirty="0" smtClean="0"/>
          </a:p>
          <a:p>
            <a:pPr marL="514350" indent="-457200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94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 projektu – Expertní skupina pro vodu a půdu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cs-CZ" dirty="0" smtClean="0"/>
              <a:t>SWETE – ochrana vod v Evropě</a:t>
            </a:r>
          </a:p>
          <a:p>
            <a:pPr marL="514350" indent="-457200"/>
            <a:r>
              <a:rPr lang="cs-CZ" dirty="0" smtClean="0"/>
              <a:t>Integrovaný přístup k ochraně vod a znovu využití městské vody</a:t>
            </a:r>
          </a:p>
          <a:p>
            <a:pPr marL="514350" indent="-457200"/>
            <a:r>
              <a:rPr lang="cs-CZ" dirty="0" smtClean="0"/>
              <a:t>Kriminální činy v oblasti vod</a:t>
            </a:r>
          </a:p>
          <a:p>
            <a:pPr marL="514350" indent="-457200"/>
            <a:r>
              <a:rPr lang="cs-CZ" dirty="0" smtClean="0"/>
              <a:t>Znečištění důlních vod a jeho dopad  </a:t>
            </a:r>
          </a:p>
          <a:p>
            <a:pPr marL="514350" indent="-457200"/>
            <a:r>
              <a:rPr lang="cs-CZ" dirty="0" smtClean="0"/>
              <a:t>Rozložení půdy a Kontaminace půdy</a:t>
            </a:r>
          </a:p>
          <a:p>
            <a:pPr marL="514350" indent="-457200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2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 projektu – Expertní skupina pro vodu a půdu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cs-CZ" dirty="0" err="1" smtClean="0"/>
              <a:t>Prioritizace</a:t>
            </a:r>
            <a:r>
              <a:rPr lang="cs-CZ" dirty="0" smtClean="0"/>
              <a:t> inspekcí v zemědělství</a:t>
            </a:r>
          </a:p>
          <a:p>
            <a:pPr marL="514350" indent="-457200"/>
            <a:r>
              <a:rPr lang="cs-CZ" dirty="0" smtClean="0"/>
              <a:t>Konference o půdě a vodě spojená s jednáním expertní skupiny</a:t>
            </a:r>
          </a:p>
          <a:p>
            <a:pPr marL="514350" indent="-457200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9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 projektů – Expertní skupina pro přírodu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cs-CZ" dirty="0" smtClean="0"/>
              <a:t>IKB výměna informací (IMPEL ESIX)</a:t>
            </a:r>
          </a:p>
          <a:p>
            <a:pPr marL="514350" indent="-457200"/>
            <a:r>
              <a:rPr lang="cs-CZ" dirty="0" smtClean="0"/>
              <a:t>Turismus za účelem lovu</a:t>
            </a:r>
          </a:p>
          <a:p>
            <a:pPr marL="514350" indent="-457200"/>
            <a:r>
              <a:rPr lang="cs-CZ" dirty="0" smtClean="0"/>
              <a:t>Vývoj plánovacího nástroje pro inspekce v rámci Natura 2000</a:t>
            </a:r>
          </a:p>
          <a:p>
            <a:pPr marL="514350" indent="-457200"/>
            <a:r>
              <a:rPr lang="cs-CZ" dirty="0" smtClean="0"/>
              <a:t>Jednání expertního týmu a aktivity sítě</a:t>
            </a:r>
          </a:p>
          <a:p>
            <a:pPr marL="514350" indent="-457200"/>
            <a:r>
              <a:rPr lang="cs-CZ" dirty="0" smtClean="0"/>
              <a:t>EU </a:t>
            </a:r>
            <a:r>
              <a:rPr lang="cs-CZ" dirty="0" smtClean="0"/>
              <a:t>plán o nelegálním obchodu s ohroženými druhy živočichů a rostlin</a:t>
            </a:r>
          </a:p>
          <a:p>
            <a:pPr marL="57150" indent="0">
              <a:buNone/>
            </a:pPr>
            <a:endParaRPr lang="cs-CZ" dirty="0" smtClean="0"/>
          </a:p>
          <a:p>
            <a:pPr marL="514350" indent="-457200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677304"/>
              </p:ext>
            </p:extLst>
          </p:nvPr>
        </p:nvGraphicFramePr>
        <p:xfrm>
          <a:off x="1175392" y="1600200"/>
          <a:ext cx="6276928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1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Valné shromáždění ve Vídni </a:t>
            </a:r>
            <a:br>
              <a:rPr lang="cs-CZ" dirty="0" smtClean="0"/>
            </a:br>
            <a:r>
              <a:rPr lang="cs-CZ" dirty="0" smtClean="0"/>
              <a:t> 10. – 12. 12.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Uvítání za předsednictví – </a:t>
            </a:r>
            <a:r>
              <a:rPr lang="cs-CZ" dirty="0" err="1" smtClean="0"/>
              <a:t>Waltred</a:t>
            </a:r>
            <a:r>
              <a:rPr lang="cs-CZ" dirty="0" smtClean="0"/>
              <a:t> Petek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529681"/>
            <a:ext cx="5676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Compliance</a:t>
            </a:r>
            <a:r>
              <a:rPr lang="cs-CZ" dirty="0" smtClean="0"/>
              <a:t> </a:t>
            </a:r>
            <a:r>
              <a:rPr lang="cs-CZ" dirty="0" err="1" smtClean="0"/>
              <a:t>Assurence</a:t>
            </a:r>
            <a:r>
              <a:rPr lang="cs-CZ" dirty="0" smtClean="0"/>
              <a:t> (ECA) </a:t>
            </a:r>
            <a:r>
              <a:rPr lang="cs-CZ" dirty="0" err="1" smtClean="0"/>
              <a:t>Initiative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Přehled aktivit ECA a jejich návaznost na poziční dokument „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Generation</a:t>
            </a:r>
            <a:r>
              <a:rPr lang="cs-CZ" dirty="0" smtClean="0"/>
              <a:t> IMPEL“ – Chris Dijkens + Ana Garcia</a:t>
            </a:r>
            <a:endParaRPr lang="cs-CZ" dirty="0"/>
          </a:p>
          <a:p>
            <a:r>
              <a:rPr lang="cs-CZ" dirty="0" smtClean="0"/>
              <a:t>Zpráva prezentovaná na Fóru ECA – Ana Garcia</a:t>
            </a:r>
            <a:endParaRPr lang="cs-CZ" dirty="0"/>
          </a:p>
          <a:p>
            <a:r>
              <a:rPr lang="cs-CZ" dirty="0" smtClean="0"/>
              <a:t>Poziční dokument „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Generation</a:t>
            </a:r>
            <a:r>
              <a:rPr lang="cs-CZ" dirty="0" smtClean="0"/>
              <a:t> IMPEL“ – Ana Garcia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Budoucí financování IMPEL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Informace o setkání Výboru IMPEL s EK, které se týkalo budoucího financování IMPEL – Michael Nicholson</a:t>
            </a:r>
          </a:p>
          <a:p>
            <a:r>
              <a:rPr lang="cs-CZ" dirty="0" smtClean="0"/>
              <a:t>Diskuse</a:t>
            </a:r>
          </a:p>
          <a:p>
            <a:endParaRPr lang="cs-CZ" dirty="0" smtClean="0"/>
          </a:p>
          <a:p>
            <a:r>
              <a:rPr lang="cs-CZ" dirty="0" smtClean="0"/>
              <a:t>Rozhodnutí o budoucím financování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780928"/>
            <a:ext cx="1485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2. den 11.12.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Prezentace projektů z roku 2018</a:t>
            </a:r>
          </a:p>
          <a:p>
            <a:r>
              <a:rPr lang="cs-CZ" dirty="0" smtClean="0"/>
              <a:t>Závěrečné zprávy k projektům:</a:t>
            </a:r>
          </a:p>
          <a:p>
            <a:pPr lvl="1"/>
            <a:r>
              <a:rPr lang="cs-CZ" dirty="0" smtClean="0"/>
              <a:t>Implementace IED a Dělání správných věcí pro povolování podle IED</a:t>
            </a:r>
          </a:p>
          <a:p>
            <a:pPr lvl="1"/>
            <a:r>
              <a:rPr lang="cs-CZ" dirty="0" err="1" smtClean="0"/>
              <a:t>Prosazovací</a:t>
            </a:r>
            <a:r>
              <a:rPr lang="cs-CZ" dirty="0" smtClean="0"/>
              <a:t> akce (včetně Konference o odpadech a přeshraniční přepravě odpadů)</a:t>
            </a:r>
          </a:p>
          <a:p>
            <a:pPr lvl="1"/>
            <a:r>
              <a:rPr lang="cs-CZ" dirty="0" smtClean="0"/>
              <a:t>Znovu využití městských vod</a:t>
            </a:r>
          </a:p>
          <a:p>
            <a:pPr lvl="1"/>
            <a:r>
              <a:rPr lang="cs-CZ" dirty="0" smtClean="0"/>
              <a:t>Povolování a inspekce podle čl. 6.3 směrnice o stanovištích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8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2. den 11.12.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Závěrečné zprávy k projektům:</a:t>
            </a:r>
          </a:p>
          <a:p>
            <a:pPr lvl="1"/>
            <a:r>
              <a:rPr lang="cs-CZ" dirty="0" smtClean="0"/>
              <a:t>Nástroj: Kombinovaná příručka pro Dělání správných věcí</a:t>
            </a:r>
          </a:p>
          <a:p>
            <a:pPr lvl="1"/>
            <a:r>
              <a:rPr lang="cs-CZ" dirty="0" smtClean="0"/>
              <a:t>Zpráva a příručka  projektu plánování rozvoje  řek</a:t>
            </a:r>
          </a:p>
          <a:p>
            <a:pPr lvl="1"/>
            <a:r>
              <a:rPr lang="cs-CZ" dirty="0" smtClean="0"/>
              <a:t>Kriminalita v oblasti vod</a:t>
            </a:r>
          </a:p>
          <a:p>
            <a:pPr lvl="1"/>
            <a:r>
              <a:rPr lang="cs-CZ" dirty="0" smtClean="0"/>
              <a:t>Finanční závazky pro ekologickou újmu – praktický průvodce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2. den 11.12.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Finanční závazky </a:t>
            </a:r>
          </a:p>
          <a:p>
            <a:pPr lvl="1"/>
            <a:r>
              <a:rPr lang="cs-CZ" dirty="0" smtClean="0"/>
              <a:t>IRI program (včetně zpráv z IRI na Azorských ostrovech a ve Slovinsku)</a:t>
            </a:r>
          </a:p>
          <a:p>
            <a:r>
              <a:rPr lang="cs-CZ" dirty="0" smtClean="0"/>
              <a:t>Informace o projektech:</a:t>
            </a:r>
          </a:p>
          <a:p>
            <a:pPr lvl="1"/>
            <a:r>
              <a:rPr lang="cs-CZ" dirty="0"/>
              <a:t>GIZ </a:t>
            </a:r>
            <a:r>
              <a:rPr lang="cs-CZ" dirty="0" err="1"/>
              <a:t>Balkans</a:t>
            </a:r>
            <a:r>
              <a:rPr lang="cs-CZ" dirty="0"/>
              <a:t> – kriminalita v oblasti odpadů a přírody </a:t>
            </a:r>
            <a:r>
              <a:rPr lang="cs-CZ" dirty="0" smtClean="0"/>
              <a:t>na západním Balkáně</a:t>
            </a:r>
          </a:p>
          <a:p>
            <a:pPr lvl="1"/>
            <a:r>
              <a:rPr lang="cs-CZ" dirty="0" err="1" smtClean="0"/>
              <a:t>Waste</a:t>
            </a:r>
            <a:r>
              <a:rPr lang="cs-CZ" dirty="0" smtClean="0"/>
              <a:t> </a:t>
            </a:r>
            <a:r>
              <a:rPr lang="cs-CZ" dirty="0" err="1" smtClean="0"/>
              <a:t>force</a:t>
            </a:r>
            <a:endParaRPr lang="cs-CZ" dirty="0" smtClean="0"/>
          </a:p>
          <a:p>
            <a:pPr lvl="1"/>
            <a:r>
              <a:rPr lang="cs-CZ" dirty="0" smtClean="0"/>
              <a:t>SWEAP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6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den 11.12. 2018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Návrh na zvýšení rezervního fondu</a:t>
            </a:r>
          </a:p>
          <a:p>
            <a:r>
              <a:rPr lang="cs-CZ" dirty="0" smtClean="0"/>
              <a:t>Členství v IMPEL</a:t>
            </a:r>
            <a:endParaRPr lang="cs-CZ" dirty="0" smtClean="0"/>
          </a:p>
          <a:p>
            <a:r>
              <a:rPr lang="cs-CZ" dirty="0" smtClean="0"/>
              <a:t>Projekt „Mapování agentur ŽP“</a:t>
            </a:r>
          </a:p>
          <a:p>
            <a:r>
              <a:rPr lang="cs-CZ" dirty="0" smtClean="0"/>
              <a:t>Členství VB po </a:t>
            </a:r>
            <a:r>
              <a:rPr lang="cs-CZ" dirty="0" err="1" smtClean="0"/>
              <a:t>brexitu</a:t>
            </a:r>
            <a:r>
              <a:rPr lang="cs-CZ" dirty="0" smtClean="0"/>
              <a:t> – Rob Hayes</a:t>
            </a:r>
          </a:p>
          <a:p>
            <a:r>
              <a:rPr lang="cs-CZ" dirty="0" smtClean="0"/>
              <a:t>Rozšiřování členství IMPEL</a:t>
            </a:r>
          </a:p>
          <a:p>
            <a:r>
              <a:rPr lang="cs-CZ" dirty="0" smtClean="0"/>
              <a:t>Volba předsedy a místopředsedy IMPEL 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Volba vedoucích expertních skupin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7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2. den 11.12.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Setkání Výboru IMPEL s EK</a:t>
            </a:r>
          </a:p>
          <a:p>
            <a:r>
              <a:rPr lang="cs-CZ" dirty="0" smtClean="0"/>
              <a:t>Spolupráce s ostatními sítěmi</a:t>
            </a:r>
          </a:p>
          <a:p>
            <a:r>
              <a:rPr lang="cs-CZ" dirty="0" smtClean="0"/>
              <a:t> uvítání nových IMPEL koordinátorů (Turecko, Malta)</a:t>
            </a:r>
          </a:p>
          <a:p>
            <a:r>
              <a:rPr lang="cs-CZ" dirty="0" smtClean="0"/>
              <a:t>Setkání Výboru IMPEL s členskými organizacemi:</a:t>
            </a:r>
          </a:p>
          <a:p>
            <a:pPr lvl="1"/>
            <a:r>
              <a:rPr lang="cs-CZ" dirty="0" smtClean="0"/>
              <a:t>Řecké ministerstvo ŽP a dalšími agenturami</a:t>
            </a:r>
          </a:p>
          <a:p>
            <a:pPr lvl="1"/>
            <a:r>
              <a:rPr lang="cs-CZ" dirty="0" smtClean="0"/>
              <a:t>Srbské ministerstvo zemědělství a ochrany ŽP</a:t>
            </a:r>
          </a:p>
          <a:p>
            <a:pPr lvl="1"/>
            <a:r>
              <a:rPr lang="cs-CZ" dirty="0" smtClean="0"/>
              <a:t>Regionální sekretariát Azorských ostrovů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2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557</Words>
  <Application>Microsoft Office PowerPoint</Application>
  <PresentationFormat>Předvádění na obrazovce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Název prezentace</vt:lpstr>
      <vt:lpstr>Valné shromáždění ve Vídni   10. – 12. 12. 2018</vt:lpstr>
      <vt:lpstr>European Compliance Assurence (ECA) Initiative</vt:lpstr>
      <vt:lpstr>Budoucí financování IMPEL</vt:lpstr>
      <vt:lpstr>2. den 11.12. 2018</vt:lpstr>
      <vt:lpstr>2. den 11.12. 2018</vt:lpstr>
      <vt:lpstr>2. den 11.12. 2018</vt:lpstr>
      <vt:lpstr>2. den 11.12. 2018</vt:lpstr>
      <vt:lpstr>2. den 11.12. 2018</vt:lpstr>
      <vt:lpstr>2. den 11.12. 2018</vt:lpstr>
      <vt:lpstr>3. den 12.12. 2018</vt:lpstr>
      <vt:lpstr>Návrh projektu – Expertní skupina pro přesahové přístupy a nástroje</vt:lpstr>
      <vt:lpstr>Návrh projektů – Expertní skupina pro odpady a přeshraniční přepravu odpadů</vt:lpstr>
      <vt:lpstr>Návrh projektu – Expertní skupina pro průmysl a ovzduší</vt:lpstr>
      <vt:lpstr>Návrh projektu – Expertní skupina pro vodu a půdu</vt:lpstr>
      <vt:lpstr>Návrh projektu – Expertní skupina pro vodu a půdu</vt:lpstr>
      <vt:lpstr>Návrh projektů – Expertní skupina pro přírodu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Němcová Lenka</cp:lastModifiedBy>
  <cp:revision>50</cp:revision>
  <dcterms:created xsi:type="dcterms:W3CDTF">2016-12-06T12:06:40Z</dcterms:created>
  <dcterms:modified xsi:type="dcterms:W3CDTF">2018-11-27T07:18:11Z</dcterms:modified>
</cp:coreProperties>
</file>