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3" r:id="rId4"/>
    <p:sldId id="261" r:id="rId5"/>
    <p:sldId id="281" r:id="rId6"/>
    <p:sldId id="287" r:id="rId7"/>
    <p:sldId id="288" r:id="rId8"/>
    <p:sldId id="300" r:id="rId9"/>
    <p:sldId id="289" r:id="rId10"/>
    <p:sldId id="290" r:id="rId11"/>
    <p:sldId id="267" r:id="rId12"/>
    <p:sldId id="268" r:id="rId13"/>
    <p:sldId id="269" r:id="rId14"/>
    <p:sldId id="301" r:id="rId15"/>
    <p:sldId id="302" r:id="rId16"/>
    <p:sldId id="303" r:id="rId17"/>
    <p:sldId id="293" r:id="rId18"/>
    <p:sldId id="305" r:id="rId19"/>
    <p:sldId id="304" r:id="rId20"/>
    <p:sldId id="294" r:id="rId21"/>
    <p:sldId id="296" r:id="rId22"/>
    <p:sldId id="297" r:id="rId23"/>
    <p:sldId id="298" r:id="rId24"/>
    <p:sldId id="299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>
      <p:cViewPr>
        <p:scale>
          <a:sx n="80" d="100"/>
          <a:sy n="80" d="100"/>
        </p:scale>
        <p:origin x="-1224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17A31732-93B2-4AD4-915D-1787BD9FA345}" type="presOf" srcId="{CE3F3DD9-69C0-4151-B78D-4898C9A04592}" destId="{9C48212D-8BF0-49CA-865B-CD81FA241990}" srcOrd="0" destOrd="0" presId="urn:microsoft.com/office/officeart/2008/layout/PictureGrid"/>
    <dgm:cxn modelId="{E72DCB73-4CC9-4B0F-AAFB-CD8EFBC59F54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4ED6A934-1DB2-417B-A33F-FE37F2513951}" type="presParOf" srcId="{6D92812F-F08E-4FA7-A78F-400D1181E5DD}" destId="{8ABE9BE6-AD54-4A42-B49C-D1D31EC5A672}" srcOrd="0" destOrd="0" presId="urn:microsoft.com/office/officeart/2008/layout/PictureGrid"/>
    <dgm:cxn modelId="{9125D76E-130C-4116-9596-B04B98C0BBAA}" type="presParOf" srcId="{8ABE9BE6-AD54-4A42-B49C-D1D31EC5A672}" destId="{9C48212D-8BF0-49CA-865B-CD81FA241990}" srcOrd="0" destOrd="0" presId="urn:microsoft.com/office/officeart/2008/layout/PictureGrid"/>
    <dgm:cxn modelId="{1B52EFED-3BEF-4E47-AEC9-3A9741F0FD97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3939B7EC-A8A8-4092-8EDB-A0BFDB0B45C7}" type="presOf" srcId="{CE3F3DD9-69C0-4151-B78D-4898C9A04592}" destId="{9C48212D-8BF0-49CA-865B-CD81FA241990}" srcOrd="0" destOrd="0" presId="urn:microsoft.com/office/officeart/2008/layout/PictureGrid"/>
    <dgm:cxn modelId="{8934D36F-2438-4512-B455-89E8AEE5A1C0}" type="presOf" srcId="{8F523809-64E2-4E10-A1FB-B05E10B8FD10}" destId="{6D92812F-F08E-4FA7-A78F-400D1181E5DD}" srcOrd="0" destOrd="0" presId="urn:microsoft.com/office/officeart/2008/layout/PictureGrid"/>
    <dgm:cxn modelId="{127FBD1C-8A7C-4A3C-942F-EBC962ABCFB3}" type="presParOf" srcId="{6D92812F-F08E-4FA7-A78F-400D1181E5DD}" destId="{8ABE9BE6-AD54-4A42-B49C-D1D31EC5A672}" srcOrd="0" destOrd="0" presId="urn:microsoft.com/office/officeart/2008/layout/PictureGrid"/>
    <dgm:cxn modelId="{C15A18F4-2C21-4330-9E4C-310B8A6EBEA5}" type="presParOf" srcId="{8ABE9BE6-AD54-4A42-B49C-D1D31EC5A672}" destId="{9C48212D-8BF0-49CA-865B-CD81FA241990}" srcOrd="0" destOrd="0" presId="urn:microsoft.com/office/officeart/2008/layout/PictureGrid"/>
    <dgm:cxn modelId="{7C6506B6-30FB-4023-B794-437F7F7174D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58EFF-04AB-4B9F-877B-7D04C3A94014}" type="datetimeFigureOut">
              <a:rPr lang="cs-CZ" smtClean="0"/>
              <a:t>20.6.2018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D78C-B1DA-49DD-8B93-57AC532BF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9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D78C-B1DA-49DD-8B93-57AC532BFA1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02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20. 6. 2018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Podnikatel Jiří Čížek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0116"/>
            <a:ext cx="4188973" cy="31417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1" y="2313174"/>
            <a:ext cx="4211563" cy="31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Praha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95588"/>
              </p:ext>
            </p:extLst>
          </p:nvPr>
        </p:nvGraphicFramePr>
        <p:xfrm>
          <a:off x="2051720" y="162880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Praha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cs-CZ" sz="1800" b="0" baseline="0" dirty="0" smtClean="0">
                          <a:solidFill>
                            <a:schemeClr val="tx2"/>
                          </a:solidFill>
                        </a:rPr>
                        <a:t> 200</a:t>
                      </a:r>
                      <a:endParaRPr lang="cs-CZ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2 169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2 279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2 057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2 195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2 413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</a:t>
            </a:r>
            <a:r>
              <a:rPr lang="cs-CZ" altLang="cs-CZ" sz="3200" dirty="0">
                <a:solidFill>
                  <a:schemeClr val="tx1"/>
                </a:solidFill>
              </a:rPr>
              <a:t>– 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86951"/>
              </p:ext>
            </p:extLst>
          </p:nvPr>
        </p:nvGraphicFramePr>
        <p:xfrm>
          <a:off x="1043608" y="1988840"/>
          <a:ext cx="651571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1164129"/>
                <a:gridCol w="1092123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451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576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161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572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665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480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476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138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574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710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553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563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129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695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612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346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479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583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600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374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587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635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428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560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142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07466"/>
              </p:ext>
            </p:extLst>
          </p:nvPr>
        </p:nvGraphicFramePr>
        <p:xfrm>
          <a:off x="1547664" y="1556792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246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239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16 709 550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323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271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25 521 820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280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27 262 395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354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329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23 512 095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299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281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19 792 500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257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268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20 714 875</a:t>
                      </a:r>
                      <a:endParaRPr lang="cs-CZ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Praha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AVE CZ odpadové hospodářství s.r.o</a:t>
            </a:r>
            <a:r>
              <a:rPr lang="cs-CZ" b="1" dirty="0" smtClean="0"/>
              <a:t>. – 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  dvě pokuty po 1 milionu korun</a:t>
            </a:r>
          </a:p>
          <a:p>
            <a:r>
              <a:rPr lang="cs-CZ" dirty="0" smtClean="0"/>
              <a:t>První pokuta byla uložena za ohlášení nepravdivých a neúplných údajů v hlášení o produkci a nakládání s odpady za roky 2014 a 2015 na skládce v Benátkách nad Jizerou.</a:t>
            </a:r>
          </a:p>
          <a:p>
            <a:r>
              <a:rPr lang="pl-PL" dirty="0" smtClean="0"/>
              <a:t>Druhá pokuta za stejný delikt na skládce nebezpečných odpadů umístěné v rámci Centra komplexního nakládání s odpady Čáslav.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78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Praha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cs-CZ" b="1" dirty="0"/>
              <a:t>HERTA s.r.o</a:t>
            </a:r>
            <a:r>
              <a:rPr lang="cs-CZ" b="1" dirty="0" smtClean="0"/>
              <a:t>. – pokuta 500 000 Kč</a:t>
            </a:r>
            <a:endParaRPr lang="cs-CZ" dirty="0"/>
          </a:p>
          <a:p>
            <a:r>
              <a:rPr lang="cs-CZ" dirty="0" smtClean="0"/>
              <a:t>Společnost soustřeďovala odpady (např. komunální a směsné stavební a demoliční odpady) </a:t>
            </a:r>
            <a:r>
              <a:rPr lang="cs-CZ" dirty="0"/>
              <a:t>v nepovoleném </a:t>
            </a:r>
            <a:r>
              <a:rPr lang="cs-CZ" dirty="0" smtClean="0"/>
              <a:t>zařízení na pozemcích v katastru obce Jeneč u Prahy.</a:t>
            </a:r>
          </a:p>
          <a:p>
            <a:r>
              <a:rPr lang="pl-PL" dirty="0"/>
              <a:t>Porušení </a:t>
            </a:r>
            <a:r>
              <a:rPr lang="pl-PL" dirty="0" smtClean="0"/>
              <a:t>zákona </a:t>
            </a:r>
            <a:r>
              <a:rPr lang="pl-PL" dirty="0"/>
              <a:t>o </a:t>
            </a:r>
            <a:r>
              <a:rPr lang="pl-PL" dirty="0" smtClean="0"/>
              <a:t>odpadech.</a:t>
            </a:r>
            <a:endParaRPr lang="cs-CZ" dirty="0" smtClean="0"/>
          </a:p>
          <a:p>
            <a:r>
              <a:rPr lang="cs-CZ" dirty="0" smtClean="0"/>
              <a:t>25. 8. 2017 rozhodnutí nabylo právní moci,</a:t>
            </a:r>
            <a:r>
              <a:rPr lang="pl-PL" dirty="0"/>
              <a:t> po odvolání k </a:t>
            </a:r>
            <a:r>
              <a:rPr lang="pl-PL" dirty="0" smtClean="0"/>
              <a:t>MŽP.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30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Praha – </a:t>
            </a:r>
            <a:r>
              <a:rPr lang="cs-CZ" altLang="cs-CZ" sz="3200" dirty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7416824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DUMP </a:t>
            </a:r>
            <a:r>
              <a:rPr lang="cs-CZ" b="1" dirty="0"/>
              <a:t>– Stavební s.r.o</a:t>
            </a:r>
            <a:r>
              <a:rPr lang="cs-CZ" b="1" dirty="0" smtClean="0"/>
              <a:t>. – pokuta  </a:t>
            </a:r>
            <a:br>
              <a:rPr lang="cs-CZ" b="1" dirty="0" smtClean="0"/>
            </a:br>
            <a:r>
              <a:rPr lang="cs-CZ" b="1" dirty="0" smtClean="0"/>
              <a:t>300 000 Kč</a:t>
            </a:r>
            <a:endParaRPr lang="cs-CZ" dirty="0"/>
          </a:p>
          <a:p>
            <a:r>
              <a:rPr lang="cs-CZ" dirty="0" smtClean="0"/>
              <a:t>Při revitalizaci kalových polí v areálu bývalé ČOV cukrovaru Mělník využívala firma odpady o nevyhovují kvalitě nebo bez znalosti jejich složení.</a:t>
            </a:r>
          </a:p>
          <a:p>
            <a:r>
              <a:rPr lang="cs-CZ" dirty="0"/>
              <a:t>Porušení podmínek ukládání odpadů na skládky a jejich využívání na povrchu </a:t>
            </a:r>
            <a:r>
              <a:rPr lang="cs-CZ" dirty="0" smtClean="0"/>
              <a:t>terénu.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50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– </a:t>
            </a:r>
            <a:r>
              <a:rPr lang="cs-CZ" altLang="cs-CZ" sz="3200" dirty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Znečištění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Dřetovického</a:t>
            </a:r>
            <a:r>
              <a:rPr lang="cs-CZ" altLang="cs-C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potoka </a:t>
            </a:r>
          </a:p>
          <a:p>
            <a:pPr algn="just"/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U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kládání </a:t>
            </a:r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čistírenských kalů do dešťové retenční nádrže 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„</a:t>
            </a:r>
            <a:r>
              <a:rPr lang="cs-CZ" sz="24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Dříň</a:t>
            </a:r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“ na 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pozemku k. </a:t>
            </a:r>
            <a:r>
              <a:rPr lang="cs-CZ" sz="24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ú.</a:t>
            </a:r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Vrapice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na Kladensku</a:t>
            </a:r>
          </a:p>
          <a:p>
            <a:pPr algn="just"/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Statutární město 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Kladno z</a:t>
            </a:r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 ČOV </a:t>
            </a:r>
            <a:r>
              <a:rPr lang="cs-CZ" sz="24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Švermov</a:t>
            </a:r>
            <a:endParaRPr lang="cs-CZ" sz="24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Technické </a:t>
            </a:r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služby 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Hostivice z ČOV Hostivice</a:t>
            </a:r>
          </a:p>
          <a:p>
            <a:pPr algn="just"/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V</a:t>
            </a:r>
            <a:r>
              <a:rPr lang="cs-CZ" sz="2400" dirty="0">
                <a:solidFill>
                  <a:schemeClr val="tx2"/>
                </a:solidFill>
                <a:cs typeface="Times New Roman" panose="02020603050405020304" pitchFamily="18" charset="0"/>
              </a:rPr>
              <a:t> retenční nádrži bylo uloženo cca 330 </a:t>
            </a:r>
            <a:r>
              <a:rPr lang="cs-CZ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m</a:t>
            </a:r>
            <a:r>
              <a:rPr lang="cs-CZ" sz="2400" baseline="30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</a:t>
            </a:r>
          </a:p>
          <a:p>
            <a:pPr algn="just"/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Oběma subjektům byly uloženy pokuty 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 300 </a:t>
            </a:r>
            <a:r>
              <a:rPr 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000 Kč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které nabyly právní moci 30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6. 2017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(TS Hostivice) a 21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2. 2017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(Statutární město Kladno)                             </a:t>
            </a:r>
            <a:endParaRPr lang="cs-CZ" altLang="cs-CZ" sz="2400" dirty="0">
              <a:solidFill>
                <a:schemeClr val="tx2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844824"/>
            <a:ext cx="3564396" cy="208823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844824"/>
            <a:ext cx="34563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077072"/>
            <a:ext cx="3600400" cy="176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4077370"/>
            <a:ext cx="3456384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11967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Znečištění </a:t>
            </a:r>
            <a:r>
              <a:rPr lang="cs-CZ" altLang="cs-CZ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Dřetovického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potoka </a:t>
            </a:r>
          </a:p>
        </p:txBody>
      </p:sp>
    </p:spTree>
    <p:extLst>
      <p:ext uri="{BB962C8B-B14F-4D97-AF65-F5344CB8AC3E}">
        <p14:creationId xmlns:p14="http://schemas.microsoft.com/office/powerpoint/2010/main" val="13820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800" b="1" dirty="0"/>
              <a:t>Nemocnice Rudolfa a Stefanie Benešov, a.s</a:t>
            </a:r>
            <a:r>
              <a:rPr lang="cs-CZ" sz="2800" b="1" dirty="0" smtClean="0"/>
              <a:t>. – 150 000 Kč</a:t>
            </a:r>
          </a:p>
          <a:p>
            <a:pPr marL="0" indent="0">
              <a:buNone/>
            </a:pPr>
            <a:endParaRPr lang="cs-CZ" sz="2800" b="1" dirty="0" smtClean="0"/>
          </a:p>
          <a:p>
            <a:r>
              <a:rPr lang="cs-CZ" sz="2800" dirty="0" smtClean="0"/>
              <a:t>Pokuta uložena za porušení zákona na ochranu ovzduší</a:t>
            </a:r>
          </a:p>
          <a:p>
            <a:r>
              <a:rPr lang="cs-CZ" sz="2800" dirty="0" smtClean="0"/>
              <a:t>Skladování nebezpečného odpadu na ploše dvora spalovny </a:t>
            </a:r>
            <a:r>
              <a:rPr lang="cs-CZ" sz="2800" dirty="0"/>
              <a:t>v rozporu s </a:t>
            </a:r>
            <a:r>
              <a:rPr lang="cs-CZ" sz="2800" dirty="0" smtClean="0"/>
              <a:t>jejím provozním řádem.</a:t>
            </a: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celorepublikově, v rámci Prahy a Středočeského kraje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Praha OOP– </a:t>
            </a:r>
            <a:r>
              <a:rPr lang="cs-CZ" altLang="cs-CZ" sz="3200" dirty="0" smtClean="0"/>
              <a:t>zajímavý případ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59240"/>
            <a:ext cx="3888432" cy="271803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2215103" cy="2736304"/>
          </a:xfrm>
        </p:spPr>
      </p:pic>
      <p:sp>
        <p:nvSpPr>
          <p:cNvPr id="7" name="Obdélník 6"/>
          <p:cNvSpPr/>
          <p:nvPr/>
        </p:nvSpPr>
        <p:spPr>
          <a:xfrm>
            <a:off x="1115616" y="119675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V k</a:t>
            </a:r>
            <a:r>
              <a:rPr lang="cs-CZ" dirty="0" smtClean="0">
                <a:solidFill>
                  <a:schemeClr val="accent1"/>
                </a:solidFill>
              </a:rPr>
              <a:t>. </a:t>
            </a:r>
            <a:r>
              <a:rPr lang="cs-CZ" dirty="0" err="1" smtClean="0">
                <a:solidFill>
                  <a:schemeClr val="accent1"/>
                </a:solidFill>
              </a:rPr>
              <a:t>ú</a:t>
            </a:r>
            <a:r>
              <a:rPr lang="cs-CZ" dirty="0" err="1">
                <a:solidFill>
                  <a:schemeClr val="accent1"/>
                </a:solidFill>
              </a:rPr>
              <a:t>.</a:t>
            </a:r>
            <a:r>
              <a:rPr lang="cs-CZ" dirty="0">
                <a:solidFill>
                  <a:schemeClr val="accent1"/>
                </a:solidFill>
              </a:rPr>
              <a:t> Štěrboholy nalezeno </a:t>
            </a:r>
            <a:r>
              <a:rPr lang="cs-CZ" dirty="0" smtClean="0">
                <a:solidFill>
                  <a:schemeClr val="accent1"/>
                </a:solidFill>
              </a:rPr>
              <a:t>17. 5. - 1. 6. 2017 celkem </a:t>
            </a:r>
            <a:r>
              <a:rPr lang="cs-CZ" dirty="0">
                <a:solidFill>
                  <a:schemeClr val="accent1"/>
                </a:solidFill>
              </a:rPr>
              <a:t>264 exemplářů želv zelenavých (</a:t>
            </a:r>
            <a:r>
              <a:rPr lang="cs-CZ" i="1" dirty="0">
                <a:solidFill>
                  <a:schemeClr val="accent1"/>
                </a:solidFill>
              </a:rPr>
              <a:t>Testudo </a:t>
            </a:r>
            <a:r>
              <a:rPr lang="cs-CZ" i="1" dirty="0" err="1">
                <a:solidFill>
                  <a:schemeClr val="accent1"/>
                </a:solidFill>
              </a:rPr>
              <a:t>hermanni</a:t>
            </a:r>
            <a:r>
              <a:rPr lang="cs-CZ" dirty="0" smtClean="0">
                <a:solidFill>
                  <a:schemeClr val="accent1"/>
                </a:solidFill>
              </a:rPr>
              <a:t>),</a:t>
            </a:r>
            <a:r>
              <a:rPr lang="cs-CZ" dirty="0">
                <a:solidFill>
                  <a:schemeClr val="accent1"/>
                </a:solidFill>
              </a:rPr>
              <a:t> CITES </a:t>
            </a:r>
            <a:r>
              <a:rPr lang="cs-CZ" dirty="0" smtClean="0">
                <a:solidFill>
                  <a:schemeClr val="accent1"/>
                </a:solidFill>
              </a:rPr>
              <a:t>II/A.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ČIŽP stanovila </a:t>
            </a:r>
            <a:r>
              <a:rPr lang="cs-CZ" dirty="0">
                <a:solidFill>
                  <a:schemeClr val="accent1"/>
                </a:solidFill>
              </a:rPr>
              <a:t>usnesením </a:t>
            </a:r>
            <a:r>
              <a:rPr lang="cs-CZ" dirty="0" smtClean="0">
                <a:solidFill>
                  <a:schemeClr val="accent1"/>
                </a:solidFill>
              </a:rPr>
              <a:t>podle zákona osobě, </a:t>
            </a:r>
            <a:r>
              <a:rPr lang="cs-CZ" dirty="0">
                <a:solidFill>
                  <a:schemeClr val="accent1"/>
                </a:solidFill>
              </a:rPr>
              <a:t>která není známa, opatrovníka.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MŽP následně želvy rozdělilo mezi zkušené chovatele a chovatelská zařízení</a:t>
            </a:r>
            <a:r>
              <a:rPr lang="cs-CZ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828218"/>
              </p:ext>
            </p:extLst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83741"/>
              </p:ext>
            </p:extLst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zhruba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2938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4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LAGRON s.r.o.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7359"/>
            <a:ext cx="2232247" cy="3962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28299"/>
            <a:ext cx="2242984" cy="39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Jiří Čížek - 1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Kč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nedostatečnou péči o nabyté lesní hospodářské pozemky v Holčovicích na Bruntálsku.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nechal mladý les poškozovat zvěří. Oplocení bylo naprosto nedostatečné. Místa průchozí pro zvěř nebyla včas vyhledávána a opravována.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tak zavinil vznik holin o výměře cca 8 hektarů.</a:t>
            </a:r>
            <a:endParaRPr 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27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907</Words>
  <Application>Microsoft Office PowerPoint</Application>
  <PresentationFormat>Předvádění na obrazovce (4:3)</PresentationFormat>
  <Paragraphs>194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Výsledky činnosti ČIŽP za rok 2017</vt:lpstr>
      <vt:lpstr>Činnost ČIŽP v roce 2017, plán pro rok 2017,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Činnost OI Praha – počty kontrol</vt:lpstr>
      <vt:lpstr>Činnost OI Praha – počty kontrol dle složek</vt:lpstr>
      <vt:lpstr>Činnost OI Praha – počty a výše pokut</vt:lpstr>
      <vt:lpstr>Činnost OI Praha – nejvyšší pokuty</vt:lpstr>
      <vt:lpstr>Činnost OI Praha – nejvyšší pokuty</vt:lpstr>
      <vt:lpstr>Činnost OI Praha – nejvyšší pokuty</vt:lpstr>
      <vt:lpstr>Činnost OI Praha – nejvyšší pokuty</vt:lpstr>
      <vt:lpstr>Činnost OI Praha – nejvyšší pokuty</vt:lpstr>
      <vt:lpstr>Činnost OI Praha – nejvyšší pokuty</vt:lpstr>
      <vt:lpstr>Činnost OI Praha OOP– zajímavý případ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 </cp:lastModifiedBy>
  <cp:revision>167</cp:revision>
  <dcterms:created xsi:type="dcterms:W3CDTF">2016-12-06T12:06:40Z</dcterms:created>
  <dcterms:modified xsi:type="dcterms:W3CDTF">2018-06-20T15:54:48Z</dcterms:modified>
</cp:coreProperties>
</file>