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99CC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3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86AB6-1964-4596-BF1F-6C82BB39E472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6C643-F8FC-469A-B368-34DD27E640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77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187624" y="2132856"/>
            <a:ext cx="7380000" cy="2232248"/>
          </a:xfrm>
        </p:spPr>
        <p:txBody>
          <a:bodyPr>
            <a:normAutofit/>
          </a:bodyPr>
          <a:lstStyle>
            <a:lvl1pPr>
              <a:defRPr sz="4400" b="1" baseline="0">
                <a:solidFill>
                  <a:srgbClr val="99CC00"/>
                </a:solidFill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87624" y="4581128"/>
            <a:ext cx="7380000" cy="576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přednášejícího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185862" y="5328974"/>
            <a:ext cx="7380000" cy="576000"/>
          </a:xfrm>
        </p:spPr>
        <p:txBody>
          <a:bodyPr anchor="ctr" anchorCtr="0">
            <a:normAutofit/>
          </a:bodyPr>
          <a:lstStyle>
            <a:lvl1pPr algn="ctr">
              <a:buNone/>
              <a:defRPr sz="2000" b="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 dirty="0" smtClean="0"/>
              <a:t>Místo a datum konání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8891-80D4-47F7-B1D6-C6D8796969D9}" type="datetime1">
              <a:rPr lang="cs-CZ" smtClean="0"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27584" y="274638"/>
            <a:ext cx="5649416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3AF7-34E6-47CA-BB9E-8CB9FA0AA870}" type="datetime1">
              <a:rPr lang="cs-CZ" smtClean="0"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5FB-23D9-4F8B-87D3-1CF82893C093}" type="datetime1">
              <a:rPr lang="cs-CZ" smtClean="0"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6A41-755C-40F4-9DCB-A041FB234565}" type="datetime1">
              <a:rPr lang="cs-CZ" smtClean="0"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584" y="1600200"/>
            <a:ext cx="38164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16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A796-362A-425E-A89F-2F594C489C95}" type="datetime1">
              <a:rPr lang="cs-CZ" smtClean="0"/>
              <a:t>21.11.2016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816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816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860032" y="1535113"/>
            <a:ext cx="38267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860032" y="2174875"/>
            <a:ext cx="38267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8B5-02A7-43C0-B371-5033D77AF8FF}" type="datetime1">
              <a:rPr lang="cs-CZ" smtClean="0"/>
              <a:t>21.11.2016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C6C3-A00C-4092-AD93-DFE55DC176BE}" type="datetime1">
              <a:rPr lang="cs-CZ" smtClean="0"/>
              <a:t>21.11.2016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3BAC-A564-44B2-81B5-33D3E586E46B}" type="datetime1">
              <a:rPr lang="cs-CZ" smtClean="0"/>
              <a:t>21.11.2016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379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379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7CDA-D91A-4060-B966-3609FD00C85F}" type="datetime1">
              <a:rPr lang="cs-CZ" smtClean="0"/>
              <a:t>21.11.2016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3A1D-FF68-4D23-82C3-F75B85E5196C}" type="datetime1">
              <a:rPr lang="cs-CZ" smtClean="0"/>
              <a:t>21.11.2016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99592" y="6448251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D76D089-8B5A-46C7-B8C0-F20699E2CAB3}" type="datetime1">
              <a:rPr lang="cs-CZ" smtClean="0"/>
              <a:t>21.11.2016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555776" y="6448251"/>
            <a:ext cx="5256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100392" y="6448251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67FFBD1-6CB6-438D-81A3-67405646C2A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99CC00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ihelp.cz/" TargetMode="External"/><Relationship Id="rId2" Type="http://schemas.openxmlformats.org/officeDocument/2006/relationships/hyperlink" Target="http://www.ispop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oh.cz/odborne-clanky-a-aktuality/jak-ohlasovat-prepravu-no-v-roce-odpoved-mzp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soh.mzp.cz/RegistrZarizeni/Main/Map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a.europa.eu/themes/waste/municipal-waste/municipal-waste-management-across-european-countries" TargetMode="External"/><Relationship Id="rId2" Type="http://schemas.openxmlformats.org/officeDocument/2006/relationships/hyperlink" Target="http://wmge.eionet.europa.eu/Muncipa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mge.eionet.europa.eu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Informace z CENIA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Jiří Valta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22.11.2016 - ČIŽP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ISPOP pro rok 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Zrušena povinnost autorizace hlášení !!</a:t>
            </a:r>
            <a:r>
              <a:rPr lang="cs-CZ" dirty="0" smtClean="0"/>
              <a:t> &gt; ohlašovatelé již nemusí při podání mimo datovou schránku provést autorizaci – vytisknout, orazítkovat, podepsat a poštou odeslat potvrzující email.</a:t>
            </a:r>
          </a:p>
          <a:p>
            <a:r>
              <a:rPr lang="cs-CZ" b="1" dirty="0" smtClean="0"/>
              <a:t>Datové standardy a formuláře jsou připraveny</a:t>
            </a:r>
          </a:p>
          <a:p>
            <a:r>
              <a:rPr lang="cs-CZ" b="1" dirty="0" smtClean="0"/>
              <a:t>Podpora ohlašovatelů stejná jako v roce 2016</a:t>
            </a:r>
            <a:r>
              <a:rPr lang="cs-CZ" dirty="0" smtClean="0"/>
              <a:t>, tj. primárně stránky ISPOP (</a:t>
            </a:r>
            <a:r>
              <a:rPr lang="cs-CZ" dirty="0" smtClean="0">
                <a:hlinkClick r:id="rId2"/>
              </a:rPr>
              <a:t>www.ispop.cz</a:t>
            </a:r>
            <a:r>
              <a:rPr lang="cs-CZ" dirty="0" smtClean="0"/>
              <a:t>) &gt; manuály, video-návody, často kladené dotazy, </a:t>
            </a:r>
            <a:r>
              <a:rPr lang="cs-CZ" dirty="0" err="1" smtClean="0"/>
              <a:t>EnviHELP</a:t>
            </a:r>
            <a:r>
              <a:rPr lang="cs-CZ" dirty="0" smtClean="0"/>
              <a:t> (</a:t>
            </a:r>
            <a:r>
              <a:rPr lang="cs-CZ" dirty="0" smtClean="0">
                <a:hlinkClick r:id="rId3"/>
              </a:rPr>
              <a:t>www.envihelp.cz</a:t>
            </a:r>
            <a:r>
              <a:rPr lang="cs-CZ" dirty="0" smtClean="0"/>
              <a:t>), telefonní podpora (po a st 9:00 – 15:00)</a:t>
            </a:r>
          </a:p>
          <a:p>
            <a:r>
              <a:rPr lang="cs-CZ" b="1" dirty="0" smtClean="0"/>
              <a:t>Semináře</a:t>
            </a:r>
            <a:r>
              <a:rPr lang="cs-CZ" dirty="0" smtClean="0"/>
              <a:t> (ohlašovatelé, ověřovatelé) – listopad - leden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 ELPNO – e- přeprava  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Smlouva uzavřena, dodavatel INISOFT, s.r.o.</a:t>
            </a:r>
          </a:p>
          <a:p>
            <a:r>
              <a:rPr lang="cs-CZ" b="1" dirty="0" smtClean="0"/>
              <a:t>Předpoklad úplného uvedení do provozu cca 09/2017</a:t>
            </a:r>
          </a:p>
          <a:p>
            <a:r>
              <a:rPr lang="cs-CZ" b="1" dirty="0" smtClean="0"/>
              <a:t>Dočasné řešení zveřejněno </a:t>
            </a:r>
            <a:r>
              <a:rPr lang="cs-CZ" b="1" dirty="0"/>
              <a:t>na </a:t>
            </a:r>
            <a:r>
              <a:rPr lang="cs-CZ" b="1" dirty="0" smtClean="0"/>
              <a:t>dotaz ČAOH je dostupné na: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www.caoh.cz/odborne-clanky-a-aktuality/jak-ohlasovat-prepravu-no-v-roce-odpoved-mzp.html</a:t>
            </a:r>
            <a:endParaRPr lang="cs-CZ" dirty="0" smtClean="0"/>
          </a:p>
          <a:p>
            <a:pPr lvl="1"/>
            <a:r>
              <a:rPr lang="cs-CZ" i="1" dirty="0"/>
              <a:t>Ohlašovací povinnost přepravy nebezpečných odpadů na základě čl. II bodu 7 zákona č. 225/2015, kterým se mění zákon č. 185/2001 Sb., o odpadech a o změně některých dalších zákonů, ve znění pozdějších předpisů, </a:t>
            </a:r>
            <a:r>
              <a:rPr lang="cs-CZ" b="1" i="1" dirty="0"/>
              <a:t>lze aktuálně splnit dosavadním způsobem, tzn. v papírové podobě.</a:t>
            </a:r>
            <a:r>
              <a:rPr lang="cs-CZ" i="1" dirty="0"/>
              <a:t> Ode dne 1. ledna 2017 se přeprava nebezpečných odpadů bude ohlašovat dle § 40 zákona č. 185/2001 Sb., o odpadech, ve znění pozdějších předpisů, tedy elektronicky prostřednictvím příslušného modulu ISPOP. V současné době probíhá příprava elektronického systému ohlašování přepravy nebezpečných odpadů</a:t>
            </a:r>
            <a:r>
              <a:rPr lang="cs-CZ" i="1" dirty="0" smtClean="0"/>
              <a:t>.</a:t>
            </a:r>
          </a:p>
          <a:p>
            <a:pPr lvl="1"/>
            <a:r>
              <a:rPr lang="cs-CZ" i="1" dirty="0"/>
              <a:t>Ustanovení § 40 odst. 8 výše zmíněného zákona o odpadech stanovuje režim přerušení elektronického systému ohlašování. </a:t>
            </a:r>
            <a:r>
              <a:rPr lang="cs-CZ" b="1" i="1" dirty="0"/>
              <a:t>Tento režim lze povinnými osobami využít, i kdyby došlo k situaci, že elektronický systém nebude 1. ledna 2017 připraven k provozu.</a:t>
            </a:r>
            <a:r>
              <a:rPr lang="cs-CZ" i="1" dirty="0"/>
              <a:t> Pro povinné osoby tedy existuje zcela legitimní způsob, jak kontinuálně plnit své zákonné povinnosti při ohlašování přepravy nebezpečných odpadů."</a:t>
            </a: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95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ELPNO – e- přeprava  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Zákon č. 185/2001 Sb., §40 odst. 8</a:t>
            </a:r>
          </a:p>
          <a:p>
            <a:pPr lvl="1"/>
            <a:r>
              <a:rPr lang="cs-CZ" i="1" dirty="0" smtClean="0"/>
              <a:t>V </a:t>
            </a:r>
            <a:r>
              <a:rPr lang="cs-CZ" i="1" dirty="0"/>
              <a:t>případě přerušení provozu integrovaného systému plnění ohlašovacích povinností v oblasti životního </a:t>
            </a:r>
            <a:r>
              <a:rPr lang="cs-CZ" i="1" dirty="0" smtClean="0"/>
              <a:t>prostředí je </a:t>
            </a:r>
            <a:r>
              <a:rPr lang="cs-CZ" i="1" dirty="0"/>
              <a:t>možné přepravu nebezpečných odpadů uskutečnit, </a:t>
            </a:r>
            <a:r>
              <a:rPr lang="cs-CZ" b="1" i="1" dirty="0"/>
              <a:t>pokud odesílatel vyplní ohlašovací list, </a:t>
            </a:r>
            <a:r>
              <a:rPr lang="cs-CZ" b="1" i="1" dirty="0" smtClean="0"/>
              <a:t>jeden potvrzený si ponechá </a:t>
            </a:r>
            <a:r>
              <a:rPr lang="cs-CZ" i="1" dirty="0"/>
              <a:t>jako doklad o předání nebezpečného odpadu</a:t>
            </a:r>
            <a:r>
              <a:rPr lang="cs-CZ" b="1" i="1" dirty="0"/>
              <a:t> a </a:t>
            </a:r>
            <a:r>
              <a:rPr lang="cs-CZ" b="1" i="1" dirty="0" smtClean="0"/>
              <a:t>druhý </a:t>
            </a:r>
            <a:r>
              <a:rPr lang="cs-CZ" b="1" i="1" dirty="0"/>
              <a:t>přiloží k zásilce </a:t>
            </a:r>
            <a:r>
              <a:rPr lang="cs-CZ" i="1" dirty="0"/>
              <a:t>a po dokončení přepravy si jej ponechá příjemce</a:t>
            </a:r>
            <a:r>
              <a:rPr lang="cs-CZ" b="1" i="1" dirty="0"/>
              <a:t>. Po obnovení provozu integrovaného systému plnění ohlašovacích povinností </a:t>
            </a:r>
            <a:r>
              <a:rPr lang="cs-CZ" i="1" dirty="0"/>
              <a:t>v oblasti životního </a:t>
            </a:r>
            <a:r>
              <a:rPr lang="cs-CZ" i="1" dirty="0" smtClean="0"/>
              <a:t>prostředí</a:t>
            </a:r>
            <a:r>
              <a:rPr lang="cs-CZ" b="1" i="1" dirty="0" smtClean="0"/>
              <a:t> </a:t>
            </a:r>
            <a:r>
              <a:rPr lang="cs-CZ" b="1" i="1" dirty="0"/>
              <a:t>je příjemce </a:t>
            </a:r>
            <a:r>
              <a:rPr lang="cs-CZ" b="1" i="1" dirty="0">
                <a:solidFill>
                  <a:srgbClr val="FF0000"/>
                </a:solidFill>
              </a:rPr>
              <a:t>do 3 pracovních dnů </a:t>
            </a:r>
            <a:r>
              <a:rPr lang="cs-CZ" b="1" i="1" dirty="0"/>
              <a:t>povinen doplnit údaje o přepravě nebezpečných odpadů v rozsahu ohlašovacího</a:t>
            </a:r>
            <a:r>
              <a:rPr lang="cs-CZ" i="1" dirty="0"/>
              <a:t> listu do integrovaného systému plnění ohlašovacích povinností v oblasti životního </a:t>
            </a:r>
            <a:r>
              <a:rPr lang="cs-CZ" i="1" dirty="0" smtClean="0"/>
              <a:t>prostředí.</a:t>
            </a:r>
          </a:p>
          <a:p>
            <a:r>
              <a:rPr lang="cs-CZ" b="1" i="1" dirty="0" smtClean="0"/>
              <a:t>CENIA má v současné době požádáno o oficiální stanovisko na </a:t>
            </a:r>
            <a:r>
              <a:rPr lang="cs-CZ" b="1" i="1" dirty="0" err="1" smtClean="0"/>
              <a:t>Oodp</a:t>
            </a:r>
            <a:r>
              <a:rPr lang="cs-CZ" b="1" i="1" dirty="0" smtClean="0"/>
              <a:t> MŽP</a:t>
            </a:r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71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 zařízení a spisů OH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Dostupný na: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isoh.mzp.cz/RegistrZarizeni/Main/Mapa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Obsahuje IČZ, historii provozovatelů, povolené odpady, katalogizace zařízení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5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569666"/>
            <a:ext cx="4067055" cy="247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0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přípravě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Veřejný přístup do dat ISOH</a:t>
            </a:r>
            <a:r>
              <a:rPr lang="cs-CZ" dirty="0" smtClean="0"/>
              <a:t> &gt; VISOH (veřejný ISOH)</a:t>
            </a:r>
          </a:p>
          <a:p>
            <a:r>
              <a:rPr lang="cs-CZ" b="1" dirty="0" smtClean="0"/>
              <a:t>V provozu od 1.1.2017</a:t>
            </a:r>
          </a:p>
          <a:p>
            <a:r>
              <a:rPr lang="cs-CZ" b="1" dirty="0" smtClean="0"/>
              <a:t>Agregace dat na ORP a vyšší celky </a:t>
            </a:r>
            <a:r>
              <a:rPr lang="cs-CZ" dirty="0" smtClean="0"/>
              <a:t>(stejně jako u stávajícího </a:t>
            </a:r>
            <a:r>
              <a:rPr lang="cs-CZ" dirty="0" err="1" smtClean="0"/>
              <a:t>groupisoh</a:t>
            </a:r>
            <a:r>
              <a:rPr lang="cs-CZ" dirty="0" smtClean="0"/>
              <a:t>)</a:t>
            </a:r>
            <a:endParaRPr lang="cs-CZ" b="1" dirty="0" smtClean="0"/>
          </a:p>
          <a:p>
            <a:r>
              <a:rPr lang="cs-CZ" b="1" dirty="0" smtClean="0"/>
              <a:t>Předpřipravené výstupy</a:t>
            </a:r>
            <a:r>
              <a:rPr lang="cs-CZ" dirty="0" smtClean="0"/>
              <a:t> (skupiny odpadů) komunální odpady, apod. </a:t>
            </a:r>
          </a:p>
          <a:p>
            <a:r>
              <a:rPr lang="cs-CZ" b="1" dirty="0" smtClean="0"/>
              <a:t>ALLISOH</a:t>
            </a:r>
            <a:r>
              <a:rPr lang="cs-CZ" dirty="0" smtClean="0"/>
              <a:t> (přístup pro pracovníky státní správy) bude až na drobné kosmetické detaily nezměněn.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09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Publikováno 22 Country </a:t>
            </a:r>
            <a:r>
              <a:rPr lang="cs-CZ" b="1" dirty="0" err="1" smtClean="0"/>
              <a:t>Papers</a:t>
            </a:r>
            <a:r>
              <a:rPr lang="cs-CZ" b="1" dirty="0" smtClean="0"/>
              <a:t> on </a:t>
            </a:r>
            <a:r>
              <a:rPr lang="cs-CZ" b="1" dirty="0" err="1" smtClean="0"/>
              <a:t>Municipal</a:t>
            </a:r>
            <a:r>
              <a:rPr lang="cs-CZ" b="1" dirty="0" smtClean="0"/>
              <a:t> Waste Management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http://wmge.eionet.europa.eu/Muncipal</a:t>
            </a:r>
            <a:endParaRPr lang="cs-CZ" dirty="0" smtClean="0"/>
          </a:p>
          <a:p>
            <a:r>
              <a:rPr lang="cs-CZ" b="1" dirty="0" smtClean="0"/>
              <a:t>Shrnutí: </a:t>
            </a:r>
            <a:r>
              <a:rPr lang="en-US" b="1" dirty="0" smtClean="0"/>
              <a:t>Municipal waste management across European countries</a:t>
            </a:r>
            <a:r>
              <a:rPr lang="cs-CZ" b="1" dirty="0" smtClean="0"/>
              <a:t> </a:t>
            </a: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www.eea.europa.eu/themes/waste/municipal-waste/municipal-waste-management-across-european-countries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pPr marL="457200" lvl="1" indent="0" algn="r">
              <a:buNone/>
            </a:pPr>
            <a:r>
              <a:rPr lang="cs-CZ" sz="800" dirty="0" smtClean="0"/>
              <a:t>zdroj: EEA</a:t>
            </a:r>
          </a:p>
          <a:p>
            <a:r>
              <a:rPr lang="cs-CZ" dirty="0" smtClean="0"/>
              <a:t>ETCWMGE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http://wmge.eionet.europa.eu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http://www.eea.europa.eu/themes/waste/municipal-waste/municipal-waste-management-across-european-countries/image_la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58" y="3553153"/>
            <a:ext cx="3240360" cy="1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ETCWMGE (European </a:t>
            </a:r>
            <a:r>
              <a:rPr lang="cs-CZ" dirty="0" err="1" smtClean="0"/>
              <a:t>Topic</a:t>
            </a:r>
            <a:r>
              <a:rPr lang="cs-CZ" dirty="0" smtClean="0"/>
              <a:t> Center on Waste and </a:t>
            </a:r>
            <a:r>
              <a:rPr lang="cs-CZ" dirty="0" err="1" smtClean="0"/>
              <a:t>Materials</a:t>
            </a:r>
            <a:r>
              <a:rPr lang="cs-CZ" dirty="0" smtClean="0"/>
              <a:t> in a Green </a:t>
            </a:r>
            <a:r>
              <a:rPr lang="cs-CZ" dirty="0" err="1" smtClean="0"/>
              <a:t>Economy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3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3200" b="1" dirty="0" smtClean="0"/>
              <a:t>Jiří Valta</a:t>
            </a:r>
          </a:p>
          <a:p>
            <a:pPr marL="0" indent="0" algn="ctr">
              <a:buNone/>
            </a:pPr>
            <a:r>
              <a:rPr lang="cs-CZ" dirty="0" smtClean="0"/>
              <a:t>CENIA, česká informační agentura životního prostředí</a:t>
            </a:r>
          </a:p>
          <a:p>
            <a:pPr marL="0" indent="0" algn="ctr">
              <a:buNone/>
            </a:pPr>
            <a:r>
              <a:rPr lang="cs-CZ" dirty="0" smtClean="0"/>
              <a:t>Vršovická 1442/65</a:t>
            </a:r>
          </a:p>
          <a:p>
            <a:pPr marL="0" indent="0" algn="ctr">
              <a:buNone/>
            </a:pPr>
            <a:r>
              <a:rPr lang="cs-CZ" dirty="0" smtClean="0"/>
              <a:t>100 10  Praha 10</a:t>
            </a:r>
          </a:p>
          <a:p>
            <a:pPr marL="0" indent="0" algn="ctr">
              <a:buNone/>
            </a:pPr>
            <a:r>
              <a:rPr lang="cs-CZ" dirty="0" smtClean="0"/>
              <a:t>tel. 724 503 898</a:t>
            </a:r>
          </a:p>
          <a:p>
            <a:pPr marL="0" indent="0" algn="ctr">
              <a:buNone/>
            </a:pPr>
            <a:r>
              <a:rPr lang="cs-CZ" dirty="0" smtClean="0"/>
              <a:t>jiri.valta@cenia.cz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6470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568</Words>
  <Application>Microsoft Office PowerPoint</Application>
  <PresentationFormat>Předvádění na obrazovce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Motiv sady Office</vt:lpstr>
      <vt:lpstr>Informace z CENIA</vt:lpstr>
      <vt:lpstr>ISPOP pro rok 2017</vt:lpstr>
      <vt:lpstr>IS ELPNO – e- přeprava  NO</vt:lpstr>
      <vt:lpstr>IS ELPNO – e- přeprava  NO</vt:lpstr>
      <vt:lpstr>Registr zařízení a spisů OH</vt:lpstr>
      <vt:lpstr>V přípravě</vt:lpstr>
      <vt:lpstr>ETCWMGE (European Topic Center on Waste and Materials in a Green Economy)</vt:lpstr>
      <vt:lpstr>Děkuji za pozornost</vt:lpstr>
    </vt:vector>
  </TitlesOfParts>
  <Company>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miluse.rollerova</dc:creator>
  <cp:lastModifiedBy>Jiří Valta</cp:lastModifiedBy>
  <cp:revision>15</cp:revision>
  <dcterms:created xsi:type="dcterms:W3CDTF">2016-10-06T13:22:07Z</dcterms:created>
  <dcterms:modified xsi:type="dcterms:W3CDTF">2016-11-21T15:11:05Z</dcterms:modified>
</cp:coreProperties>
</file>