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267" r:id="rId9"/>
    <p:sldId id="268" r:id="rId10"/>
    <p:sldId id="269" r:id="rId11"/>
    <p:sldId id="276" r:id="rId12"/>
    <p:sldId id="296" r:id="rId13"/>
    <p:sldId id="298" r:id="rId14"/>
    <p:sldId id="293" r:id="rId15"/>
    <p:sldId id="297" r:id="rId16"/>
    <p:sldId id="311" r:id="rId17"/>
    <p:sldId id="310" r:id="rId18"/>
    <p:sldId id="299" r:id="rId19"/>
    <p:sldId id="318" r:id="rId20"/>
    <p:sldId id="319" r:id="rId21"/>
    <p:sldId id="320" r:id="rId22"/>
    <p:sldId id="27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1" autoAdjust="0"/>
    <p:restoredTop sz="94660"/>
  </p:normalViewPr>
  <p:slideViewPr>
    <p:cSldViewPr>
      <p:cViewPr varScale="1">
        <p:scale>
          <a:sx n="69" d="100"/>
          <a:sy n="69" d="100"/>
        </p:scale>
        <p:origin x="15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7.5.2019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Oblastní inspektorát Liberec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13. 5.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Liberec – počty a výše pokut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80668"/>
              </p:ext>
            </p:extLst>
          </p:nvPr>
        </p:nvGraphicFramePr>
        <p:xfrm>
          <a:off x="1547664" y="1484784"/>
          <a:ext cx="5688632" cy="414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Rok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Počet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vydaných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138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126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31 781 865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120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117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6 940</a:t>
                      </a:r>
                      <a:r>
                        <a:rPr lang="cs-CZ" sz="1400" b="0" baseline="0" dirty="0">
                          <a:solidFill>
                            <a:schemeClr val="tx2"/>
                          </a:solidFill>
                        </a:rPr>
                        <a:t> 640 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147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127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5 653 860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162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153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7 347 315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150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134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>
                          <a:solidFill>
                            <a:schemeClr val="tx2"/>
                          </a:solidFill>
                        </a:rPr>
                        <a:t>6 433 651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117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118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4 515 558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Liberec – 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896" y="1268760"/>
            <a:ext cx="7982544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Purum s.r.o. –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450 000 Kč</a:t>
            </a:r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Provozovatel skládky komunálního odpadu v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Osečné.</a:t>
            </a:r>
          </a:p>
          <a:p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Porušení podmínek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integrované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povolení - provoz skládky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odpadů v rozporu se schváleným provozním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řádem.</a:t>
            </a: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Při ukládání odpadů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nebyly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vytvářeny terasy,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vytvořila se příkrá hrana,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kterou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nebylo možné překrývat ani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hutnit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zjištěny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volně ložené odpady s obsahem azbestu. Provozovatel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nezajistil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aby se částice azbestu nemohly uvolňovat do ovzduší a prováděl práce, které mohly vést k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jeho uvolnění.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Liberec – 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340" y="1417639"/>
            <a:ext cx="8206459" cy="4315618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Purum s.r.o. –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450 000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Kč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715032" cy="27009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87" y="2708920"/>
            <a:ext cx="3744416" cy="27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Liberec – 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sz="3500" b="1" dirty="0">
                <a:latin typeface="Times New Roman" pitchFamily="18" charset="0"/>
                <a:cs typeface="Times New Roman" pitchFamily="18" charset="0"/>
              </a:rPr>
              <a:t>Kompostárna CL s r. o. – 450 000 Kč</a:t>
            </a:r>
          </a:p>
          <a:p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Provozovatel zařízení k využívání odpadů – kompostárny biologicky rozložitelných 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odpadů v České Lípě–</a:t>
            </a:r>
            <a:r>
              <a:rPr lang="cs-CZ" altLang="cs-CZ" sz="3000" dirty="0" err="1" smtClean="0">
                <a:latin typeface="Times New Roman" pitchFamily="18" charset="0"/>
                <a:cs typeface="Times New Roman" pitchFamily="18" charset="0"/>
              </a:rPr>
              <a:t>Žízníkově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Opakované porušení provozního řádu - produkce kompostu, 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jehož výsledné vlastnosti nesplňovaly předepsané 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parametry.</a:t>
            </a:r>
            <a:endParaRPr lang="cs-CZ" altLang="cs-CZ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podnět ČIŽP 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byl ze strany KrÚ LB kraje odebrán 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souhlas k provozu zařízení. 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Později 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vydán 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souhlas nový – ten už 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značně omezil provoz zařízení 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kapacitně 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a zakázal přijímat kaly z ČOV. 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27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Liberec – 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03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cs-CZ" dirty="0">
                <a:latin typeface="Times New Roman" pitchFamily="18" charset="0"/>
                <a:cs typeface="Times New Roman" pitchFamily="18" charset="0"/>
              </a:rPr>
              <a:t>Kompostárna CL  s r. o.– 450 000 Kč</a:t>
            </a:r>
          </a:p>
          <a:p>
            <a:pPr marL="0" indent="0">
              <a:buNone/>
            </a:pP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alt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1" y="1916832"/>
            <a:ext cx="3384376" cy="19277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19" y="1844824"/>
            <a:ext cx="3486025" cy="19050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77071"/>
            <a:ext cx="3471205" cy="19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2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Liberec 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GRUPO ANTOLIN BOHEMIA, a.s.,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– 360 000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Ochrana ovzduší – porušení podmínek povolení provozu – provozování zdroje znečišťování ovzduší v rozporu s provozním řádem.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Společnost ve svém závodě ve Stráži nad Nisou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neprováděla výměnu náplně filtrů (aktivní uhlí) ve stanovených intervalech. Filtry po nasycení fungovaly pouze velmi omezeně. Díky nedostatečné výměně náplně filtrů pravděpodobně docházelo ke zvýšeným emisím těkavých organických látek. 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Období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2015 - 2017.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39650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solidFill>
                  <a:schemeClr val="tx1"/>
                </a:solidFill>
              </a:rPr>
              <a:t>Činnost OI Liberec – </a:t>
            </a:r>
            <a:r>
              <a:rPr lang="cs-CZ" altLang="cs-CZ" sz="2800" dirty="0" smtClean="0">
                <a:solidFill>
                  <a:schemeClr val="tx1"/>
                </a:solidFill>
              </a:rPr>
              <a:t>významné případy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298"/>
            <a:ext cx="8363272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Mimoň - šetření podnětu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1. 4. 2019 - nahlášen návoz odpadů z podrcených směsných plastů do bývalého průmyslového areálu v k.ú. Mimoň – podezření návozu z Polska.</a:t>
            </a: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5. 4. 2019 – ČIŽP převzala vzorky, které při šetření na místě odebrala Policie ČR Mimoň (Česká Lípa). Ty byly následně předány ČIŽP ke screeningovým analýzám – nebyly zjištěny zvýšené škodliviny.</a:t>
            </a: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9. 4. 2019 - ČIŽP uskutečnila místní šetření, se zástupcem vlastníka areálu dohodnuto odstranění odpadů a předání oprávněné osobě. </a:t>
            </a: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12. 4. 2019 - odpady z lokality Mimoň odvezeny na skládku odpadů ve Svébořicích.</a:t>
            </a: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18. 4. 2019 - ČIŽP zahájila kontrolu s vlastníkem areálu. Kontrola nebyla zatím ukončena. </a:t>
            </a:r>
          </a:p>
          <a:p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87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Liberec – </a:t>
            </a:r>
            <a:r>
              <a:rPr lang="cs-CZ" altLang="cs-CZ" sz="3200" dirty="0" smtClean="0">
                <a:solidFill>
                  <a:schemeClr val="tx1"/>
                </a:solidFill>
              </a:rPr>
              <a:t>významné případy 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44" y="1522237"/>
            <a:ext cx="2412363" cy="246768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08512"/>
            <a:ext cx="2808312" cy="21062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2862281" cy="386104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48462" y="1218982"/>
            <a:ext cx="1679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Mimoň</a:t>
            </a:r>
          </a:p>
        </p:txBody>
      </p:sp>
    </p:spTree>
    <p:extLst>
      <p:ext uri="{BB962C8B-B14F-4D97-AF65-F5344CB8AC3E}">
        <p14:creationId xmlns:p14="http://schemas.microsoft.com/office/powerpoint/2010/main" val="1850094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896" y="404664"/>
            <a:ext cx="8414592" cy="1296144"/>
          </a:xfrm>
        </p:spPr>
        <p:txBody>
          <a:bodyPr>
            <a:normAutofit fontScale="90000"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Liberec – významné </a:t>
            </a:r>
            <a:r>
              <a:rPr lang="cs-CZ" altLang="cs-CZ" sz="3200" dirty="0" smtClean="0">
                <a:solidFill>
                  <a:schemeClr val="tx1"/>
                </a:solidFill>
              </a:rPr>
              <a:t>případy </a:t>
            </a:r>
            <a:br>
              <a:rPr lang="cs-CZ" altLang="cs-CZ" sz="3200" dirty="0" smtClean="0">
                <a:solidFill>
                  <a:schemeClr val="tx1"/>
                </a:solidFill>
              </a:rPr>
            </a:br>
            <a:r>
              <a:rPr lang="cs-CZ" altLang="cs-CZ" sz="3200" dirty="0" smtClean="0">
                <a:solidFill>
                  <a:schemeClr val="tx1"/>
                </a:solidFill>
              </a:rPr>
              <a:t>emise pachových látek</a:t>
            </a:r>
            <a:br>
              <a:rPr lang="cs-CZ" altLang="cs-CZ" sz="3200" dirty="0" smtClean="0">
                <a:solidFill>
                  <a:schemeClr val="tx1"/>
                </a:solidFill>
              </a:rPr>
            </a:b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896" y="1412776"/>
            <a:ext cx="8229600" cy="4392488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Emise pachových látek ze zdrojů znečišťování ovzduší – nečastější příčina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podnětů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občanů z hlediska ochrany ovzduší.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Snížení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dopadů: </a:t>
            </a:r>
          </a:p>
          <a:p>
            <a:pPr lvl="1"/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primární prevence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– umístění zdrojů, funkční územní plán,</a:t>
            </a: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dobře nastavené podmínky povolení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provozu vydávané krajským úřadem.</a:t>
            </a: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Nejvýznamnější případy řešené inspektorátem Liberec:</a:t>
            </a:r>
          </a:p>
          <a:p>
            <a:pPr lvl="1"/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L I K T O, s.r.o., Liberec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– termické odlakování, </a:t>
            </a: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SAND Profile s.r.o</a:t>
            </a:r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., Nový Bor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– extruze pryže,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nevhodné umístění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obytné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zástavbě.</a:t>
            </a: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9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12569"/>
          </a:xfrm>
        </p:spPr>
        <p:txBody>
          <a:bodyPr>
            <a:noAutofit/>
          </a:bodyPr>
          <a:lstStyle/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593 kontrol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649 400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163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2045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Složkový úkol 2018 – kontroly vzácných druhů papoušků, celkem cca 60 kontrol, z toho přibližně 40 se již uskutečnilo, zbytek letos.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Nejvýznamnější akce: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operace Trophy 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ve spolupráci s Celní správou a Policií ČR</a:t>
            </a:r>
          </a:p>
        </p:txBody>
      </p:sp>
    </p:spTree>
    <p:extLst>
      <p:ext uri="{BB962C8B-B14F-4D97-AF65-F5344CB8AC3E}">
        <p14:creationId xmlns:p14="http://schemas.microsoft.com/office/powerpoint/2010/main" val="9704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 plán pro rok 2019,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v rámci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Libereckého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kraje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0887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8052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88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korejských kosmetických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přípravků s obsahem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orchidejí a aloe.</a:t>
            </a: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 balení sahlepu – nápoje obsahujícího orchideje.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Červenec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se podílela na akci Trophy, kde s orgány činnými v trestním řízení rozkryla nelegální nakládání s tygry a jinými ohroženými druhy zvířat.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šupiny chráněné ryby arapaimy velké. Ta patří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největší sladkovodní ryby. Dorůstá délky až přes tři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metry.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Žije ve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vodách Amazonky a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jejích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přítoků.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Operace Trophy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postupné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rozkrývání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organizované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zabývající se zabíjením tygrů a výrobou tygřích produktů v ČR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16. 7. 2018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Inspektoři ČIŽP – odborná asistence, 			        zpracování odborného vyjádření </a:t>
            </a:r>
            <a:endParaRPr lang="cs-CZ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6696"/>
          <a:stretch/>
        </p:blipFill>
        <p:spPr>
          <a:xfrm>
            <a:off x="5580112" y="2564904"/>
            <a:ext cx="1911883" cy="342900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691"/>
            <a:ext cx="3130950" cy="23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/>
              <a:t>Děkujeme vám za pozornost.</a:t>
            </a:r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/>
              <a:t>www.cizp.cz</a:t>
            </a:r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16 572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 nárůst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708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přes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100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12,7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– 229 (v roce 2017 – 252)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38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2017 – 22).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2019 -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s přehledem splněn.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2547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2017 – 2655).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100 274 621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(2017 - 113 051 685).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855)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21187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Kalibo s.r.o. - 5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převzala velké množství (7708 tun) odpadů, aniž by byla k převzetí odpadů oprávněna.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Jednalo se celkem o 111 druhů odpadů kategorií nebezpečný a ostatní. Například louhy, strusky, kaly z fosfátování, kaly čištění komunálních odpadních vod…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Není jasné, co se s přijatými odpady skutečně stalo.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byla také uložena pokuta 300 tisíc korun za nesoučinnost.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Lesy ČR – 3 500 000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Pokuta za to, že Lesy ČR neprováděly včasná a dostatečná opatření proti šíření  kalamitních škůdců – kůrovců. </a:t>
            </a:r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Kontrola probíhala na 6 lesních správách - 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runtál, Jablunkov, Město Albrechtice, Jeseník, Šternberk, Rožnov pod Radhoštěm.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v těchto porostech zjistila stromy, které byly napadeny kůrovcem, ovšem nebyly včas vytěženy a asanovány.</a:t>
            </a: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JT Company s.r.o. – 2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Firma v zákonné lhůtě dvou let nezalesnila cca 1,85 hektaru vytěžených holin v katastru obce Krásná v Beskydech na Frýdecko-Místecku. Ohrozila tím životní prostředí v lesích.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 kontrolách plnění opatření k nápravě ČIŽP zjistila, že naprosto žádná opatření v ochraně a obnově lesa firma neprovedla.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Ani po několikerých výzvách s inspektory nekomunikovala.</a:t>
            </a:r>
          </a:p>
          <a:p>
            <a:pPr marL="0" indent="0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>
                <a:solidFill>
                  <a:schemeClr val="tx1"/>
                </a:solidFill>
              </a:rPr>
              <a:t>Činnost OI Liberec – počty kontrol</a:t>
            </a:r>
            <a:endParaRPr lang="cs-CZ" sz="3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41328"/>
              </p:ext>
            </p:extLst>
          </p:nvPr>
        </p:nvGraphicFramePr>
        <p:xfrm>
          <a:off x="2051720" y="1628800"/>
          <a:ext cx="4752528" cy="44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>
                          <a:solidFill>
                            <a:schemeClr val="bg1"/>
                          </a:solidFill>
                        </a:rPr>
                        <a:t>Liberec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accent1"/>
                          </a:solidFill>
                        </a:rPr>
                        <a:t>2018</a:t>
                      </a:r>
                      <a:endParaRPr lang="cs-CZ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accent1"/>
                          </a:solidFill>
                        </a:rPr>
                        <a:t>900</a:t>
                      </a:r>
                      <a:endParaRPr lang="cs-CZ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>
                          <a:solidFill>
                            <a:schemeClr val="tx2"/>
                          </a:solidFill>
                        </a:rPr>
                        <a:t>2017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>
                          <a:solidFill>
                            <a:schemeClr val="tx2"/>
                          </a:solidFill>
                        </a:rPr>
                        <a:t>788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>
                          <a:solidFill>
                            <a:schemeClr val="tx2"/>
                          </a:solidFill>
                        </a:rPr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>
                          <a:solidFill>
                            <a:schemeClr val="tx2"/>
                          </a:solidFill>
                        </a:rPr>
                        <a:t>827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tx2"/>
                          </a:solidFill>
                        </a:rPr>
                        <a:t>2015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>
                          <a:solidFill>
                            <a:schemeClr val="tx2"/>
                          </a:solidFill>
                        </a:rPr>
                        <a:t>2014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>
                          <a:solidFill>
                            <a:schemeClr val="tx2"/>
                          </a:solidFill>
                        </a:rPr>
                        <a:t>679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>
                          <a:solidFill>
                            <a:schemeClr val="tx2"/>
                          </a:solidFill>
                        </a:rPr>
                        <a:t>2013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>
                          <a:solidFill>
                            <a:schemeClr val="tx2"/>
                          </a:solidFill>
                        </a:rPr>
                        <a:t>677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Liberec – počty kontrol dle složek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65583"/>
              </p:ext>
            </p:extLst>
          </p:nvPr>
        </p:nvGraphicFramePr>
        <p:xfrm>
          <a:off x="1043608" y="1988840"/>
          <a:ext cx="69847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OOH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OOV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OOL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160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154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171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113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79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148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144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160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2"/>
                          </a:solidFill>
                        </a:rPr>
                        <a:t>86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  <a:endParaRPr lang="cs-CZ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  <a:endParaRPr lang="cs-CZ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endParaRPr lang="cs-CZ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cs-CZ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1243</Words>
  <Application>Microsoft Office PowerPoint</Application>
  <PresentationFormat>Předvádění na obrazovce (4:3)</PresentationFormat>
  <Paragraphs>190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Motiv systému Office</vt:lpstr>
      <vt:lpstr>Výsledky činnosti ČIŽP za rok 2018</vt:lpstr>
      <vt:lpstr>Činnost ČIŽP v roce 2018, plán pro rok 2019, základní shrnutí</vt:lpstr>
      <vt:lpstr>Kontroly v roce 2018</vt:lpstr>
      <vt:lpstr>Pokuty za rok 2018</vt:lpstr>
      <vt:lpstr>Nejvyšší pokuty za rok 2018 - ČR</vt:lpstr>
      <vt:lpstr>Nejvyšší pokuty za rok 2018 - ČR</vt:lpstr>
      <vt:lpstr>Nejvyšší pokuty za rok 2018 - ČR</vt:lpstr>
      <vt:lpstr>Činnost OI Liberec – počty kontrol</vt:lpstr>
      <vt:lpstr>Činnost OI Liberec – počty kontrol dle složek</vt:lpstr>
      <vt:lpstr>Činnost OI Liberec – počty a výše pokut</vt:lpstr>
      <vt:lpstr>Činnost OI Liberec – nejvyšší pokuty</vt:lpstr>
      <vt:lpstr>Činnost OI Liberec – nejvyšší pokuty</vt:lpstr>
      <vt:lpstr>Činnost OI Liberec – nejvyšší pokuty</vt:lpstr>
      <vt:lpstr>Činnost OI Liberec – nejvyšší pokuty</vt:lpstr>
      <vt:lpstr>Činnost OI Liberec – nejvyšší pokuty</vt:lpstr>
      <vt:lpstr>Činnost OI Liberec – významné případy</vt:lpstr>
      <vt:lpstr>Činnost OI Liberec – významné případy </vt:lpstr>
      <vt:lpstr>Činnost OI Liberec – významné případy  emise pachových látek </vt:lpstr>
      <vt:lpstr>CITES v roce 2018</vt:lpstr>
      <vt:lpstr>CITES v roce 2018</vt:lpstr>
      <vt:lpstr>CITES v roce 2018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</cp:lastModifiedBy>
  <cp:revision>177</cp:revision>
  <dcterms:created xsi:type="dcterms:W3CDTF">2016-12-06T12:06:40Z</dcterms:created>
  <dcterms:modified xsi:type="dcterms:W3CDTF">2019-05-07T10:02:58Z</dcterms:modified>
</cp:coreProperties>
</file>