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67" r:id="rId3"/>
    <p:sldId id="483" r:id="rId4"/>
    <p:sldId id="485" r:id="rId5"/>
    <p:sldId id="486" r:id="rId6"/>
    <p:sldId id="269" r:id="rId7"/>
    <p:sldId id="484" r:id="rId8"/>
    <p:sldId id="487" r:id="rId9"/>
    <p:sldId id="488" r:id="rId10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va Horáková" initials="EH" lastIdx="1" clrIdx="0">
    <p:extLst>
      <p:ext uri="{19B8F6BF-5375-455C-9EA6-DF929625EA0E}">
        <p15:presenceInfo xmlns:p15="http://schemas.microsoft.com/office/powerpoint/2012/main" userId="S-1-5-21-1659170259-3649381364-2726057252-145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00"/>
    <a:srgbClr val="CC0099"/>
    <a:srgbClr val="003399"/>
    <a:srgbClr val="0066FF"/>
    <a:srgbClr val="92D050"/>
    <a:srgbClr val="6666FF"/>
    <a:srgbClr val="6600FF"/>
    <a:srgbClr val="E6B9B8"/>
    <a:srgbClr val="898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27" autoAdjust="0"/>
    <p:restoredTop sz="83215" autoAdjust="0"/>
  </p:normalViewPr>
  <p:slideViewPr>
    <p:cSldViewPr>
      <p:cViewPr varScale="1">
        <p:scale>
          <a:sx n="71" d="100"/>
          <a:sy n="71" d="100"/>
        </p:scale>
        <p:origin x="1886" y="6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24D910-43B9-4774-B0B8-57E64195E774}" type="datetimeFigureOut">
              <a:rPr lang="en-US" smtClean="0"/>
              <a:t>11/28/2018</a:t>
            </a:fld>
            <a:endParaRPr lang="en-US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9D929F-943F-4ABD-B5DC-A510052030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1339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286AB6-1964-4596-BF1F-6C82BB39E472}" type="datetimeFigureOut">
              <a:rPr lang="cs-CZ" smtClean="0"/>
              <a:t>28.11.2018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26C643-F8FC-469A-B368-34DD27E6409C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00776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6C643-F8FC-469A-B368-34DD27E6409C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78240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1187624" y="2132856"/>
            <a:ext cx="7380000" cy="2232248"/>
          </a:xfrm>
        </p:spPr>
        <p:txBody>
          <a:bodyPr>
            <a:normAutofit/>
          </a:bodyPr>
          <a:lstStyle>
            <a:lvl1pPr>
              <a:defRPr sz="4400" b="1" baseline="0">
                <a:solidFill>
                  <a:srgbClr val="99CC00"/>
                </a:solidFill>
              </a:defRPr>
            </a:lvl1pPr>
          </a:lstStyle>
          <a:p>
            <a:r>
              <a:rPr lang="cs-CZ" dirty="0"/>
              <a:t>Název prezentace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187624" y="4581128"/>
            <a:ext cx="7380000" cy="576000"/>
          </a:xfrm>
        </p:spPr>
        <p:txBody>
          <a:bodyPr anchor="ctr" anchorCtr="0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Jméno přednášejícího</a:t>
            </a:r>
          </a:p>
        </p:txBody>
      </p:sp>
      <p:sp>
        <p:nvSpPr>
          <p:cNvPr id="10" name="Zástupný symbol pro text 9"/>
          <p:cNvSpPr>
            <a:spLocks noGrp="1"/>
          </p:cNvSpPr>
          <p:nvPr>
            <p:ph type="body" sz="quarter" idx="13" hasCustomPrompt="1"/>
          </p:nvPr>
        </p:nvSpPr>
        <p:spPr>
          <a:xfrm>
            <a:off x="1185862" y="5328974"/>
            <a:ext cx="7380000" cy="576000"/>
          </a:xfrm>
        </p:spPr>
        <p:txBody>
          <a:bodyPr anchor="ctr" anchorCtr="0">
            <a:normAutofit/>
          </a:bodyPr>
          <a:lstStyle>
            <a:lvl1pPr algn="ctr">
              <a:buNone/>
              <a:defRPr sz="2000" b="0">
                <a:solidFill>
                  <a:srgbClr val="898989"/>
                </a:solidFill>
              </a:defRPr>
            </a:lvl1pPr>
          </a:lstStyle>
          <a:p>
            <a:pPr lvl="0"/>
            <a:r>
              <a:rPr lang="cs-CZ" dirty="0"/>
              <a:t>Místo a datum konání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Teambuilding 2018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FFBD1-6CB6-438D-81A3-67405646C2A9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27584" y="274638"/>
            <a:ext cx="5649416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Teambuilding 2018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FFBD1-6CB6-438D-81A3-67405646C2A9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Teambuilding 2018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FFBD1-6CB6-438D-81A3-67405646C2A9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ctr">
              <a:defRPr sz="4000" b="1" cap="all"/>
            </a:lvl1pPr>
          </a:lstStyle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Teambuilding 2018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FFBD1-6CB6-438D-81A3-67405646C2A9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27584" y="1600200"/>
            <a:ext cx="381642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860032" y="1600200"/>
            <a:ext cx="3816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Teambuilding 2018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FFBD1-6CB6-438D-81A3-67405646C2A9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27584" y="1535113"/>
            <a:ext cx="3816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27584" y="2174875"/>
            <a:ext cx="3816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860032" y="1535113"/>
            <a:ext cx="382676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860032" y="2174875"/>
            <a:ext cx="382676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Teambuilding 2018</a:t>
            </a:r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FFBD1-6CB6-438D-81A3-67405646C2A9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Teambuilding 2018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FFBD1-6CB6-438D-81A3-67405646C2A9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Teambuilding 2018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FFBD1-6CB6-438D-81A3-67405646C2A9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273050"/>
            <a:ext cx="263792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27584" y="1435100"/>
            <a:ext cx="263792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Teambuilding 2018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FFBD1-6CB6-438D-81A3-67405646C2A9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Teambuilding 2018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FFBD1-6CB6-438D-81A3-67405646C2A9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8592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/>
              <a:t>Nadpis snímku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27584" y="1600200"/>
            <a:ext cx="785921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Klepnutím vložte text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99592" y="6448251"/>
            <a:ext cx="1368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555776" y="6448251"/>
            <a:ext cx="52565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pt-BR"/>
              <a:t>Teambuilding 2018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100392" y="6448251"/>
            <a:ext cx="5864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67FFBD1-6CB6-438D-81A3-67405646C2A9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rgbClr val="99CC00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cz.pinterest.com/envidata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27584" y="2852936"/>
            <a:ext cx="8136904" cy="2232248"/>
          </a:xfrm>
        </p:spPr>
        <p:txBody>
          <a:bodyPr>
            <a:normAutofit fontScale="90000"/>
          </a:bodyPr>
          <a:lstStyle/>
          <a:p>
            <a:pPr algn="r">
              <a:spcBef>
                <a:spcPts val="0"/>
              </a:spcBef>
            </a:pPr>
            <a:br>
              <a:rPr lang="cs-CZ" sz="4000" dirty="0">
                <a:solidFill>
                  <a:schemeClr val="tx1"/>
                </a:solidFill>
              </a:rPr>
            </a:br>
            <a:br>
              <a:rPr lang="cs-CZ" sz="4000" dirty="0">
                <a:solidFill>
                  <a:schemeClr val="tx1"/>
                </a:solidFill>
              </a:rPr>
            </a:br>
            <a:br>
              <a:rPr lang="cs-CZ" sz="4000" dirty="0">
                <a:solidFill>
                  <a:schemeClr val="tx1"/>
                </a:solidFill>
              </a:rPr>
            </a:br>
            <a:br>
              <a:rPr lang="cs-CZ" sz="4000" dirty="0">
                <a:solidFill>
                  <a:schemeClr val="tx1"/>
                </a:solidFill>
              </a:rPr>
            </a:br>
            <a:r>
              <a:rPr lang="cs-CZ" sz="6000" dirty="0">
                <a:solidFill>
                  <a:schemeClr val="tx1"/>
                </a:solidFill>
              </a:rPr>
              <a:t>Novinky z CENIA</a:t>
            </a:r>
            <a:br>
              <a:rPr lang="cs-CZ" altLang="cs-CZ" sz="1600" dirty="0">
                <a:solidFill>
                  <a:schemeClr val="tx1"/>
                </a:solidFill>
                <a:latin typeface="Verdana" pitchFamily="34" charset="0"/>
              </a:rPr>
            </a:br>
            <a:br>
              <a:rPr lang="cs-CZ" dirty="0">
                <a:solidFill>
                  <a:schemeClr val="tx1"/>
                </a:solidFill>
              </a:rPr>
            </a:b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pPr algn="l"/>
            <a:r>
              <a:rPr lang="cs-CZ" sz="2400" b="1" dirty="0">
                <a:solidFill>
                  <a:schemeClr val="tx1"/>
                </a:solidFill>
              </a:rPr>
              <a:t>			    </a:t>
            </a:r>
            <a:r>
              <a:rPr lang="cs-CZ" sz="2400" dirty="0">
                <a:solidFill>
                  <a:schemeClr val="tx1"/>
                </a:solidFill>
              </a:rPr>
              <a:t> Setkání národní sítě IMPEL 29.11.2018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0FAE8D-31B8-4CF1-9545-1C32AB674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cs-CZ" dirty="0"/>
              <a:t>Od 1.1.2019 trochu jinak ..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C81705E9-F579-4EA2-8EF3-A6A0567402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CENIA mění organizační strukturu – vynechává se jeden řídící stupeň (ředitelé úseků) – úseky budou zrušeny</a:t>
            </a:r>
          </a:p>
          <a:p>
            <a:r>
              <a:rPr lang="cs-CZ" dirty="0"/>
              <a:t>Posilují kompetence vedoucích oddělení, ale i zaměstnanců</a:t>
            </a:r>
          </a:p>
          <a:p>
            <a:r>
              <a:rPr lang="cs-CZ" dirty="0"/>
              <a:t>Dochází k reorganizaci </a:t>
            </a:r>
            <a:r>
              <a:rPr lang="cs-CZ" dirty="0" err="1"/>
              <a:t>VaV</a:t>
            </a:r>
            <a:r>
              <a:rPr lang="cs-CZ" dirty="0"/>
              <a:t> a zavádí se nové výzkumné oblasti (inventarizace emisí skleníkových plynů</a:t>
            </a:r>
          </a:p>
        </p:txBody>
      </p:sp>
    </p:spTree>
    <p:extLst>
      <p:ext uri="{BB962C8B-B14F-4D97-AF65-F5344CB8AC3E}">
        <p14:creationId xmlns:p14="http://schemas.microsoft.com/office/powerpoint/2010/main" val="2296018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5AACBA-FA8A-426A-95DB-DF92979DE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cs-CZ" dirty="0"/>
              <a:t>Odpadové hospodářství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8C9EC1C-46D1-4B85-B1AB-67583C485A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Posílení hodnocení zpracovávaných dat jako podkladu pro odpovědné rozhodování a popularizaci OH</a:t>
            </a:r>
          </a:p>
          <a:p>
            <a:r>
              <a:rPr lang="cs-CZ" dirty="0"/>
              <a:t>Rozšíření spolupráce s resortními organizacemi</a:t>
            </a:r>
          </a:p>
          <a:p>
            <a:r>
              <a:rPr lang="cs-CZ" dirty="0"/>
              <a:t>ETC WMGE (</a:t>
            </a:r>
            <a:r>
              <a:rPr lang="cs-CZ" dirty="0" err="1"/>
              <a:t>Waste</a:t>
            </a:r>
            <a:r>
              <a:rPr lang="cs-CZ" dirty="0"/>
              <a:t> Management and Green </a:t>
            </a:r>
            <a:r>
              <a:rPr lang="cs-CZ" dirty="0" err="1"/>
              <a:t>Economy</a:t>
            </a:r>
            <a:r>
              <a:rPr lang="cs-CZ" dirty="0"/>
              <a:t>) 2019-2021</a:t>
            </a:r>
          </a:p>
          <a:p>
            <a:r>
              <a:rPr lang="cs-CZ" dirty="0"/>
              <a:t>Výzkumné aktivity</a:t>
            </a:r>
          </a:p>
          <a:p>
            <a:pPr lvl="1"/>
            <a:r>
              <a:rPr lang="cs-CZ" dirty="0" err="1"/>
              <a:t>Socio</a:t>
            </a:r>
            <a:r>
              <a:rPr lang="cs-CZ" dirty="0"/>
              <a:t>-ekonomický pohled na OH - Změna přístupu k regulaci OH – firmy mají krátkodobý pohled, o dobré jméno jim nejde, počítají jen peníze</a:t>
            </a:r>
          </a:p>
          <a:p>
            <a:pPr lvl="1"/>
            <a:r>
              <a:rPr lang="cs-CZ" dirty="0"/>
              <a:t>Složení směsného komunálního odpadu</a:t>
            </a:r>
          </a:p>
          <a:p>
            <a:pPr lvl="1"/>
            <a:r>
              <a:rPr lang="cs-CZ" dirty="0"/>
              <a:t>Bezpečnost zařízené v odpadovém hospodářství – vybavení odpadových zařízení, požáry skládek</a:t>
            </a:r>
          </a:p>
          <a:p>
            <a:pPr lvl="1"/>
            <a:r>
              <a:rPr lang="cs-CZ" dirty="0"/>
              <a:t>Sledování dlouhodobého vlivu těles skládky na okolní prostředí (ovlivnění okolní teploty, změna vzdušného proudění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495647E-06A7-4541-88C3-1E2F505DF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21041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9DF15F-9570-4605-A5E5-BDD0ABE15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cs-CZ" dirty="0"/>
              <a:t>Nově připravované projekty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4889F57-2CE0-46A8-B959-3660FDADAD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b="1" dirty="0"/>
              <a:t>ISOH 2</a:t>
            </a:r>
            <a:r>
              <a:rPr lang="cs-CZ" dirty="0"/>
              <a:t> </a:t>
            </a:r>
          </a:p>
          <a:p>
            <a:r>
              <a:rPr lang="cs-CZ" b="1" dirty="0"/>
              <a:t>ISPOP 2</a:t>
            </a:r>
          </a:p>
          <a:p>
            <a:pPr algn="just"/>
            <a:r>
              <a:rPr lang="cs-CZ" dirty="0"/>
              <a:t>TAČR (2019 – 2022) </a:t>
            </a:r>
            <a:r>
              <a:rPr lang="cs-CZ" b="1" dirty="0"/>
              <a:t>Rozvoj metodik pro reporting emisí a propadů skleníkových plynů a jejich projekcí, včetně projekcí emisí tradičních polutantů</a:t>
            </a:r>
          </a:p>
          <a:p>
            <a:pPr lvl="1"/>
            <a:r>
              <a:rPr lang="cs-CZ" dirty="0"/>
              <a:t>Metodika </a:t>
            </a:r>
          </a:p>
          <a:p>
            <a:pPr lvl="1"/>
            <a:r>
              <a:rPr lang="cs-CZ" dirty="0" err="1"/>
              <a:t>Stock-fow</a:t>
            </a:r>
            <a:r>
              <a:rPr lang="cs-CZ" dirty="0"/>
              <a:t> model vybraných skupin odpadů v rámci odpadového hospodářství ČR</a:t>
            </a:r>
          </a:p>
          <a:p>
            <a:pPr lvl="1"/>
            <a:r>
              <a:rPr lang="cs-CZ" dirty="0"/>
              <a:t>Návrh monitorovacího programu pro sledování složení směsného komunálního odpadu</a:t>
            </a:r>
          </a:p>
          <a:p>
            <a:pPr lvl="1"/>
            <a:r>
              <a:rPr lang="cs-CZ" dirty="0"/>
              <a:t>Národně specifická metodika pro stanovení faktoru F (podílu metanu ve skládkovém plynu) ve zdrojové kategorii 5.A.1 (emise ze skládek)</a:t>
            </a:r>
          </a:p>
          <a:p>
            <a:pPr lvl="1"/>
            <a:r>
              <a:rPr lang="cs-CZ" dirty="0"/>
              <a:t>Národně specifická metodika výpočtu emisí domácího kompostování pro kategorii 5.B. biologické nakládání s odpady</a:t>
            </a:r>
          </a:p>
          <a:p>
            <a:pPr lvl="1"/>
            <a:r>
              <a:rPr lang="cs-CZ" dirty="0"/>
              <a:t>Národní metodika výpočtů emisí z kategorie 5.B.2. </a:t>
            </a:r>
            <a:r>
              <a:rPr lang="cs-CZ" dirty="0" err="1"/>
              <a:t>Anarobní</a:t>
            </a:r>
            <a:r>
              <a:rPr lang="cs-CZ" dirty="0"/>
              <a:t> digesce odpadů</a:t>
            </a:r>
          </a:p>
          <a:p>
            <a:pPr lvl="1"/>
            <a:r>
              <a:rPr lang="cs-CZ" dirty="0"/>
              <a:t>Národní metodika výpočtu emisí z kategorie 5.C.2 Otevřené spalování odpadů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40DB596-344A-4DCF-996B-95442FD8D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57611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FC99EC-0DA7-422E-A1CB-AAEDCA4FF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cs-CZ" dirty="0"/>
              <a:t>IPPC/BAT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2707DEF-9CF4-4523-B0EA-BE15D0D910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3200" b="1" dirty="0"/>
              <a:t>Nové závěry o BAT – vlna přezkumů IP</a:t>
            </a:r>
            <a:endParaRPr lang="cs-CZ" b="1" dirty="0"/>
          </a:p>
          <a:p>
            <a:r>
              <a:rPr lang="cs-CZ" b="1" dirty="0"/>
              <a:t>Zpracování odpadů</a:t>
            </a:r>
            <a:r>
              <a:rPr lang="cs-CZ" dirty="0"/>
              <a:t> (20.08.2018) – dopad na </a:t>
            </a:r>
            <a:r>
              <a:rPr lang="cs-CZ" dirty="0" err="1"/>
              <a:t>deemulgační</a:t>
            </a:r>
            <a:r>
              <a:rPr lang="cs-CZ" dirty="0"/>
              <a:t> a neutralizační stanice, </a:t>
            </a:r>
            <a:r>
              <a:rPr lang="cs-CZ" dirty="0" err="1"/>
              <a:t>pseudo</a:t>
            </a:r>
            <a:r>
              <a:rPr lang="cs-CZ" dirty="0"/>
              <a:t>-kompostárny (rozdíl mezi kompostárnou vyrábějící kompost a zařízením na úpravu BRO s využitím dalších materiálů (kaly, popílky, …) s výstupem do rekultivačních materiálů, apod.</a:t>
            </a:r>
          </a:p>
          <a:p>
            <a:r>
              <a:rPr lang="cs-CZ" b="1" dirty="0"/>
              <a:t>Spalování odpadů</a:t>
            </a:r>
            <a:r>
              <a:rPr lang="cs-CZ" dirty="0"/>
              <a:t> (připravuje se, mnoho připomínek od ČS a profesních organizací) – budeme vydávat technickou informaci. Připravované emisní limity se dostávají na hranici chyby měření.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A087C0F-9D0B-4D65-BE15-31E344D68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295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cs-CZ" dirty="0"/>
              <a:t>Statistiky ISPOP a SEPNO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1904" y="1628800"/>
            <a:ext cx="8064896" cy="3921299"/>
          </a:xfrm>
        </p:spPr>
        <p:txBody>
          <a:bodyPr>
            <a:normAutofit fontScale="85000" lnSpcReduction="10000"/>
          </a:bodyPr>
          <a:lstStyle/>
          <a:p>
            <a:pPr marL="625475" indent="-179388">
              <a:spcBef>
                <a:spcPts val="1200"/>
              </a:spcBef>
              <a:spcAft>
                <a:spcPts val="600"/>
              </a:spcAft>
              <a:buFontTx/>
              <a:buChar char="-"/>
            </a:pPr>
            <a:r>
              <a:rPr lang="cs-CZ" b="1" dirty="0"/>
              <a:t>Přijatá hlášení ISPOP</a:t>
            </a:r>
            <a:r>
              <a:rPr lang="cs-CZ" dirty="0"/>
              <a:t> za ohlašovací období 2018 – </a:t>
            </a:r>
            <a:r>
              <a:rPr lang="cs-CZ" b="1" dirty="0">
                <a:solidFill>
                  <a:srgbClr val="FF0000"/>
                </a:solidFill>
              </a:rPr>
              <a:t>150 000 (70 000 subjektů)</a:t>
            </a:r>
          </a:p>
          <a:p>
            <a:pPr marL="625475" indent="-179388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cs-CZ" b="1" dirty="0"/>
              <a:t>Ohlášené přepravy NO v SEPNO</a:t>
            </a:r>
            <a:r>
              <a:rPr lang="cs-CZ" dirty="0"/>
              <a:t> měsíčně – </a:t>
            </a:r>
            <a:r>
              <a:rPr lang="cs-CZ" b="1" dirty="0">
                <a:solidFill>
                  <a:srgbClr val="FF0000"/>
                </a:solidFill>
              </a:rPr>
              <a:t>50 000</a:t>
            </a:r>
          </a:p>
          <a:p>
            <a:pPr marL="625475" indent="-179388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cs-CZ" dirty="0"/>
              <a:t>Očekávaný </a:t>
            </a:r>
            <a:r>
              <a:rPr lang="cs-CZ" b="1" dirty="0"/>
              <a:t>počet ohlášených přeprav NO</a:t>
            </a:r>
            <a:r>
              <a:rPr lang="cs-CZ" dirty="0"/>
              <a:t> přeprav ročně – </a:t>
            </a:r>
            <a:r>
              <a:rPr lang="cs-CZ" b="1" dirty="0">
                <a:solidFill>
                  <a:srgbClr val="FF0000"/>
                </a:solidFill>
              </a:rPr>
              <a:t>750 000</a:t>
            </a:r>
          </a:p>
          <a:p>
            <a:pPr marL="625475" indent="-179388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cs-CZ" b="1" dirty="0"/>
              <a:t>Vyřízené dotazy </a:t>
            </a:r>
            <a:r>
              <a:rPr lang="cs-CZ" b="1" dirty="0" err="1"/>
              <a:t>EnviHELP</a:t>
            </a:r>
            <a:r>
              <a:rPr lang="cs-CZ" dirty="0"/>
              <a:t> za rok – </a:t>
            </a:r>
            <a:r>
              <a:rPr lang="cs-CZ" b="1" dirty="0">
                <a:solidFill>
                  <a:srgbClr val="FF0000"/>
                </a:solidFill>
              </a:rPr>
              <a:t>více než 5 500</a:t>
            </a:r>
          </a:p>
          <a:p>
            <a:pPr marL="625475" indent="-180975">
              <a:spcBef>
                <a:spcPts val="600"/>
              </a:spcBef>
              <a:spcAft>
                <a:spcPts val="600"/>
              </a:spcAft>
              <a:buNone/>
            </a:pPr>
            <a:r>
              <a:rPr lang="cs-CZ" dirty="0"/>
              <a:t>-	</a:t>
            </a:r>
            <a:r>
              <a:rPr lang="cs-CZ" b="1" dirty="0"/>
              <a:t>Vyřízené dotazy</a:t>
            </a:r>
            <a:r>
              <a:rPr lang="cs-CZ" dirty="0"/>
              <a:t> </a:t>
            </a:r>
            <a:r>
              <a:rPr lang="cs-CZ" b="1" dirty="0" err="1"/>
              <a:t>EnviHELP</a:t>
            </a:r>
            <a:r>
              <a:rPr lang="cs-CZ" dirty="0"/>
              <a:t> v ohlašovacím období 2018 – </a:t>
            </a:r>
            <a:r>
              <a:rPr lang="cs-CZ" b="1" dirty="0">
                <a:solidFill>
                  <a:srgbClr val="FF0000"/>
                </a:solidFill>
              </a:rPr>
              <a:t>více než 3000</a:t>
            </a:r>
          </a:p>
          <a:p>
            <a:pPr marL="625475" indent="-180975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cs-CZ" b="1" dirty="0"/>
              <a:t>Rychlost řešení dotazů</a:t>
            </a:r>
            <a:r>
              <a:rPr lang="cs-CZ" dirty="0"/>
              <a:t> kategorie ISPOP v </a:t>
            </a:r>
            <a:r>
              <a:rPr lang="cs-CZ" dirty="0" err="1"/>
              <a:t>ohl</a:t>
            </a:r>
            <a:r>
              <a:rPr lang="cs-CZ" dirty="0"/>
              <a:t>. období: </a:t>
            </a:r>
            <a:r>
              <a:rPr lang="cs-CZ" b="1" dirty="0">
                <a:solidFill>
                  <a:srgbClr val="FF0000"/>
                </a:solidFill>
              </a:rPr>
              <a:t>95 % </a:t>
            </a:r>
            <a:r>
              <a:rPr lang="cs-CZ" dirty="0"/>
              <a:t>tazatelů dostane odpověď </a:t>
            </a:r>
            <a:r>
              <a:rPr lang="cs-CZ" b="1" dirty="0">
                <a:solidFill>
                  <a:srgbClr val="FF0000"/>
                </a:solidFill>
              </a:rPr>
              <a:t>do 2 hod</a:t>
            </a:r>
          </a:p>
          <a:p>
            <a:pPr marL="625475" lvl="1" indent="-179388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cs-CZ" sz="2400" b="1" dirty="0"/>
              <a:t>Odbavené telefonáty CC</a:t>
            </a:r>
            <a:r>
              <a:rPr lang="cs-CZ" sz="2400" dirty="0"/>
              <a:t> v ohlašovacím období za dopoledne – </a:t>
            </a:r>
            <a:r>
              <a:rPr lang="cs-CZ" sz="2400" b="1" dirty="0">
                <a:solidFill>
                  <a:srgbClr val="FF0000"/>
                </a:solidFill>
              </a:rPr>
              <a:t>více než 40</a:t>
            </a:r>
          </a:p>
        </p:txBody>
      </p:sp>
    </p:spTree>
    <p:extLst>
      <p:ext uri="{BB962C8B-B14F-4D97-AF65-F5344CB8AC3E}">
        <p14:creationId xmlns:p14="http://schemas.microsoft.com/office/powerpoint/2010/main" val="3802567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DB8CA4-65D0-4EA9-8E49-C1130E4C7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231608"/>
            <a:ext cx="7859216" cy="1143000"/>
          </a:xfrm>
        </p:spPr>
        <p:txBody>
          <a:bodyPr/>
          <a:lstStyle/>
          <a:p>
            <a:pPr algn="r"/>
            <a:r>
              <a:rPr lang="cs-CZ" dirty="0"/>
              <a:t>Evropská tematická střediska EEA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5079C5A-5A96-47B9-8738-7B21751C1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9" name="Zástupný symbol pro obsah 18">
            <a:extLst>
              <a:ext uri="{FF2B5EF4-FFF2-40B4-BE49-F238E27FC236}">
                <a16:creationId xmlns:a16="http://schemas.microsoft.com/office/drawing/2014/main" id="{9E21C418-38DA-464E-AAFD-DA089B8411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1331" y="1705937"/>
            <a:ext cx="5991225" cy="440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922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D7CCEF-89AE-489C-A1FF-96D13BBDF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Infografiky</a:t>
            </a:r>
            <a:r>
              <a:rPr lang="cs-CZ"/>
              <a:t> - ENVIDATA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98716E5-FE15-452B-BC7D-5A23DA2F74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u="sng" dirty="0">
                <a:hlinkClick r:id="rId2"/>
              </a:rPr>
              <a:t>https://cz.pinterest.com/envidata/</a:t>
            </a:r>
            <a:endParaRPr lang="cs-CZ" u="sng" dirty="0"/>
          </a:p>
          <a:p>
            <a:pPr marL="0" indent="0">
              <a:buNone/>
            </a:pPr>
            <a:endParaRPr lang="cs-CZ" u="sng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CC4A517-CEF2-4721-B8FB-91C99F586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Teambuilding 2018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B31E93D-46B0-408F-99B9-E5E8A080A1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992" y="2420888"/>
            <a:ext cx="8172400" cy="229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178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526873-2065-49E0-82BC-B847B49AC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cs-CZ" dirty="0"/>
            </a:br>
            <a:r>
              <a:rPr lang="cs-CZ" dirty="0"/>
              <a:t>Děkuji za pozornost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83F706C-4766-4B46-BB40-330514BCD6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cs-CZ" sz="4000" b="1" dirty="0"/>
          </a:p>
          <a:p>
            <a:pPr marL="0" indent="0" algn="ctr">
              <a:buNone/>
            </a:pPr>
            <a:r>
              <a:rPr lang="cs-CZ" sz="4000" b="1" dirty="0"/>
              <a:t>Jiří Valta</a:t>
            </a:r>
          </a:p>
          <a:p>
            <a:pPr marL="0" indent="0" algn="ctr">
              <a:buNone/>
            </a:pPr>
            <a:r>
              <a:rPr lang="cs-CZ" sz="2800" b="1" dirty="0"/>
              <a:t>Oddělení odpadového a oběhového hospodářství</a:t>
            </a:r>
          </a:p>
          <a:p>
            <a:pPr marL="0" indent="0" algn="ctr">
              <a:buNone/>
            </a:pPr>
            <a:r>
              <a:rPr lang="cs-CZ" sz="2800" b="1" dirty="0"/>
              <a:t>Vršovická 1442/65, Praha 10</a:t>
            </a:r>
          </a:p>
          <a:p>
            <a:pPr marL="0" indent="0" algn="ctr">
              <a:buNone/>
            </a:pPr>
            <a:r>
              <a:rPr lang="cs-CZ" sz="2800" b="1" dirty="0"/>
              <a:t>tel. 267 125 329, 724 53 898</a:t>
            </a:r>
          </a:p>
          <a:p>
            <a:pPr marL="0" indent="0" algn="ctr">
              <a:buNone/>
            </a:pPr>
            <a:r>
              <a:rPr lang="cs-CZ" sz="2800" b="1" dirty="0"/>
              <a:t>jiri.valta@cenia.cz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99B9B5D-9905-41AE-9A97-FE245D91F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31828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439</Words>
  <Application>Microsoft Office PowerPoint</Application>
  <PresentationFormat>Předvádění na obrazovce (4:3)</PresentationFormat>
  <Paragraphs>50</Paragraphs>
  <Slides>9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5" baseType="lpstr">
      <vt:lpstr>Arial</vt:lpstr>
      <vt:lpstr>Calibri</vt:lpstr>
      <vt:lpstr>Courier New</vt:lpstr>
      <vt:lpstr>Verdana</vt:lpstr>
      <vt:lpstr>Wingdings</vt:lpstr>
      <vt:lpstr>Motiv sady Office</vt:lpstr>
      <vt:lpstr>    Novinky z CENIA  </vt:lpstr>
      <vt:lpstr>Od 1.1.2019 trochu jinak ..</vt:lpstr>
      <vt:lpstr>Odpadové hospodářství</vt:lpstr>
      <vt:lpstr>Nově připravované projekty</vt:lpstr>
      <vt:lpstr>IPPC/BAT</vt:lpstr>
      <vt:lpstr>Statistiky ISPOP a SEPNO</vt:lpstr>
      <vt:lpstr>Evropská tematická střediska EEA</vt:lpstr>
      <vt:lpstr>Infografiky - ENVIDATA</vt:lpstr>
      <vt:lpstr> Děkuji za pozornost </vt:lpstr>
    </vt:vector>
  </TitlesOfParts>
  <Company>ATC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miluse.rollerova</dc:creator>
  <cp:lastModifiedBy>Jiří Valta</cp:lastModifiedBy>
  <cp:revision>644</cp:revision>
  <cp:lastPrinted>2018-09-07T08:52:33Z</cp:lastPrinted>
  <dcterms:created xsi:type="dcterms:W3CDTF">2016-10-06T13:22:07Z</dcterms:created>
  <dcterms:modified xsi:type="dcterms:W3CDTF">2018-11-28T09:31:35Z</dcterms:modified>
</cp:coreProperties>
</file>