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321" r:id="rId2"/>
    <p:sldId id="272" r:id="rId3"/>
    <p:sldId id="322" r:id="rId4"/>
    <p:sldId id="323" r:id="rId5"/>
    <p:sldId id="324" r:id="rId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pPr/>
              <a:t>27.11.2017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78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BC901A-50F7-48A3-B655-5FD842459ECA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91677E-962B-4239-AFED-1A7E73361CD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A9474F3-D869-41E4-99D9-AF38B952BEC7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36FD05D6-0AA9-4B43-AF84-1B314383972D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707DAB39-46B1-4FFE-AF5D-D1CDC2D9B1E6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fld id="{4691677E-962B-4239-AFED-1A7E73361CD1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F7C54B3E-5643-4598-9E37-B784B881CECA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FECF88FA-87C3-4470-A23C-4ACCFE2E0B3E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69429498-E453-4ACA-B9D5-1E82FBA934E9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3B01A8AC-B0AC-4A57-880E-5CED84CC1144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9CF93EAF-E87B-46B3-9648-854EA8D1DAED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C251EB98-5001-4EB3-888C-F035CD80FE37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E094D16F-04BA-4923-B4D3-7B5B3E8778BE}" type="datetime1">
              <a:rPr lang="cs-CZ" smtClean="0"/>
              <a:t>27.11.2017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Autofit/>
          </a:bodyPr>
          <a:lstStyle/>
          <a:p>
            <a:pPr marL="268288" algn="r"/>
            <a:r>
              <a:rPr lang="cs-CZ" sz="3200" b="1" dirty="0" smtClean="0">
                <a:cs typeface="Times New Roman" panose="02020603050405020304" pitchFamily="18" charset="0"/>
              </a:rPr>
              <a:t>DRTR - </a:t>
            </a:r>
            <a:r>
              <a:rPr lang="cs-CZ" sz="3200" b="1" dirty="0"/>
              <a:t>Dělání správných věcí v oblasti povolování </a:t>
            </a:r>
            <a:r>
              <a:rPr lang="cs-CZ" sz="3200" b="1" dirty="0" smtClean="0"/>
              <a:t>a kontroly podle </a:t>
            </a:r>
            <a:r>
              <a:rPr lang="cs-CZ" sz="3200" b="1" dirty="0"/>
              <a:t>směrnice o průmyslových emisích</a:t>
            </a:r>
            <a:endParaRPr lang="cs-CZ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7016824" cy="194421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cs-CZ" sz="2800" b="1" i="1" dirty="0"/>
              <a:t> </a:t>
            </a:r>
            <a:r>
              <a:rPr lang="cs-CZ" sz="2400" b="1" i="1" dirty="0"/>
              <a:t>26. </a:t>
            </a:r>
            <a:r>
              <a:rPr lang="cs-CZ" sz="2400" b="1" i="1" dirty="0" smtClean="0"/>
              <a:t>porada </a:t>
            </a:r>
            <a:r>
              <a:rPr lang="cs-CZ" sz="2400" b="1" i="1" dirty="0"/>
              <a:t>národní sítě IMPEL   </a:t>
            </a:r>
            <a:endParaRPr lang="cs-CZ" sz="2400" b="1" dirty="0"/>
          </a:p>
          <a:p>
            <a:pPr algn="r"/>
            <a:r>
              <a:rPr lang="cs-CZ" sz="2400" b="1" i="1" dirty="0" smtClean="0"/>
              <a:t>spojená s </a:t>
            </a:r>
            <a:r>
              <a:rPr lang="cs-CZ" sz="2400" b="1" i="1" dirty="0"/>
              <a:t>42. poradou skupiny pro mezinárodní spolupráci </a:t>
            </a:r>
            <a:r>
              <a:rPr lang="cs-CZ" sz="2400" b="1" i="1" dirty="0" smtClean="0"/>
              <a:t>ČIŽP</a:t>
            </a:r>
          </a:p>
          <a:p>
            <a:pPr algn="r"/>
            <a:endParaRPr lang="cs-CZ" sz="1900" b="1" i="1" dirty="0" smtClean="0"/>
          </a:p>
          <a:p>
            <a:pPr algn="r"/>
            <a:r>
              <a:rPr lang="cs-CZ" sz="1900" b="1" i="1" dirty="0" smtClean="0"/>
              <a:t>Praha , listopad 2017</a:t>
            </a:r>
          </a:p>
          <a:p>
            <a:pPr algn="r"/>
            <a:r>
              <a:rPr lang="cs-CZ" sz="1900" b="1" i="1" dirty="0" smtClean="0"/>
              <a:t>RNDr. H. Kameníčková OIA OI Ostrava</a:t>
            </a:r>
          </a:p>
          <a:p>
            <a:pPr algn="r"/>
            <a:endParaRPr lang="cs-CZ" sz="2400" b="1" dirty="0"/>
          </a:p>
          <a:p>
            <a:pPr marL="268288"/>
            <a:endParaRPr lang="cs-CZ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806962" cy="37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noFill/>
          <a:ln w="6350">
            <a:noFill/>
          </a:ln>
        </p:spPr>
        <p:txBody>
          <a:bodyPr anchor="ctr" anchorCtr="0">
            <a:normAutofit/>
          </a:bodyPr>
          <a:lstStyle/>
          <a:p>
            <a:pPr marL="268288"/>
            <a:r>
              <a:rPr lang="cs-CZ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Obsah prezentace</a:t>
            </a:r>
            <a:endParaRPr lang="cs-CZ" b="1" cap="non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4608512"/>
          </a:xfrm>
        </p:spPr>
        <p:txBody>
          <a:bodyPr>
            <a:normAutofit/>
          </a:bodyPr>
          <a:lstStyle/>
          <a:p>
            <a:r>
              <a:rPr lang="cs-CZ" altLang="cs-CZ" sz="4400" dirty="0" smtClean="0">
                <a:cs typeface="Times New Roman" panose="02020603050405020304" pitchFamily="18" charset="0"/>
              </a:rPr>
              <a:t>Informace o workshopu v Lisabonu</a:t>
            </a:r>
          </a:p>
          <a:p>
            <a:r>
              <a:rPr lang="cs-CZ" altLang="cs-CZ" sz="4400" dirty="0" smtClean="0">
                <a:cs typeface="Times New Roman" panose="02020603050405020304" pitchFamily="18" charset="0"/>
              </a:rPr>
              <a:t>Manuál – obsah</a:t>
            </a:r>
          </a:p>
          <a:p>
            <a:r>
              <a:rPr lang="cs-CZ" altLang="cs-CZ" sz="4400" dirty="0" smtClean="0">
                <a:cs typeface="Times New Roman" panose="02020603050405020304" pitchFamily="18" charset="0"/>
              </a:rPr>
              <a:t>Pokračování projektu</a:t>
            </a:r>
            <a:endParaRPr lang="cs-CZ" altLang="cs-CZ" sz="4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4400" dirty="0"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>
                <a:solidFill>
                  <a:srgbClr val="080704"/>
                </a:solidFill>
              </a:rPr>
              <a:pPr/>
              <a:t>2</a:t>
            </a:fld>
            <a:endParaRPr lang="cs-CZ" dirty="0">
              <a:solidFill>
                <a:srgbClr val="0807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Workshop Lisabon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Workshop proběhl v budově  Ministry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Environment</a:t>
            </a:r>
            <a:r>
              <a:rPr lang="cs-CZ" dirty="0"/>
              <a:t>, garant  Portugalská inspekce životního prostředí IGAMAOT a  Agentura ochrany životního prostředí (APA) .</a:t>
            </a:r>
          </a:p>
          <a:p>
            <a:r>
              <a:rPr lang="cs-CZ" dirty="0" smtClean="0"/>
              <a:t>Účastníci </a:t>
            </a:r>
            <a:r>
              <a:rPr lang="cs-CZ" dirty="0"/>
              <a:t>workshopu byli z řad  inspekčních úřadů a povolujících orgánů, převážně ti, kteří se účastnili workshopu v Amsterdamu v roce 2016, a účastníci projektu IED </a:t>
            </a:r>
            <a:r>
              <a:rPr lang="cs-CZ" dirty="0" err="1"/>
              <a:t>Implementation</a:t>
            </a:r>
            <a:r>
              <a:rPr lang="cs-CZ" dirty="0"/>
              <a:t>.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9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Struktura manuálu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Legislativa</a:t>
            </a:r>
            <a:r>
              <a:rPr lang="cs-CZ" dirty="0"/>
              <a:t>, tj. obecné povinnosti vyplývající ze směrnice o průmyslových emisích, tato část je určena především pro tvůrce politik;</a:t>
            </a:r>
          </a:p>
          <a:p>
            <a:pPr lvl="0"/>
            <a:r>
              <a:rPr lang="cs-CZ" b="1" dirty="0"/>
              <a:t>Průběh povolování,</a:t>
            </a:r>
            <a:r>
              <a:rPr lang="cs-CZ" dirty="0"/>
              <a:t> tj.  strategické, obecné a praktické operační kroky, tato část je určena pro povolující úředníky a povolující  orgány </a:t>
            </a:r>
          </a:p>
          <a:p>
            <a:pPr lvl="0"/>
            <a:r>
              <a:rPr lang="cs-CZ" b="1" dirty="0"/>
              <a:t>Kontrolní proces</a:t>
            </a:r>
            <a:r>
              <a:rPr lang="cs-CZ" dirty="0"/>
              <a:t>, tj. strategické, všeobecné a praktické kroky, tato část je určena pro inspektory a kontrolující agentury </a:t>
            </a:r>
          </a:p>
          <a:p>
            <a:pPr lvl="0"/>
            <a:r>
              <a:rPr lang="cs-CZ" b="1" dirty="0"/>
              <a:t>Hodnocení a zpětná vazba</a:t>
            </a:r>
            <a:r>
              <a:rPr lang="cs-CZ" dirty="0"/>
              <a:t>, tj. vhodné procesy pro vyhodnocování, určeno pro všechny cílové skupiny</a:t>
            </a:r>
            <a:r>
              <a:rPr lang="cs-CZ" dirty="0" smtClean="0"/>
              <a:t>.</a:t>
            </a:r>
          </a:p>
          <a:p>
            <a:pPr lvl="0"/>
            <a:endParaRPr lang="cs-CZ" dirty="0"/>
          </a:p>
          <a:p>
            <a:pPr marL="0" indent="0">
              <a:buNone/>
            </a:pPr>
            <a:r>
              <a:rPr lang="cs-CZ" dirty="0"/>
              <a:t>Ve </a:t>
            </a:r>
            <a:r>
              <a:rPr lang="cs-CZ" dirty="0" smtClean="0"/>
              <a:t>všech kapitolách </a:t>
            </a:r>
            <a:r>
              <a:rPr lang="cs-CZ" dirty="0"/>
              <a:t>uvedeny odkazy na "</a:t>
            </a:r>
            <a:r>
              <a:rPr lang="cs-CZ" b="1" dirty="0"/>
              <a:t>informační listy</a:t>
            </a:r>
            <a:r>
              <a:rPr lang="cs-CZ" dirty="0"/>
              <a:t>", které se zabývají konkrétními oblastmi implementace IED.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Pokračování 2018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Vytvoření </a:t>
            </a:r>
            <a:r>
              <a:rPr lang="cs-CZ" dirty="0"/>
              <a:t>elektronické verze manuálu a jeho zveřejnění na  internetových stránkách  </a:t>
            </a:r>
            <a:r>
              <a:rPr lang="cs-CZ" dirty="0" err="1" smtClean="0"/>
              <a:t>IMPELu</a:t>
            </a:r>
            <a:endParaRPr lang="cs-CZ" dirty="0" smtClean="0"/>
          </a:p>
          <a:p>
            <a:r>
              <a:rPr lang="cs-CZ" dirty="0" smtClean="0"/>
              <a:t>Ověření použití v praxi – trénink workshop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pPr/>
              <a:t>5</a:t>
            </a:fld>
            <a:endParaRPr lang="cs-CZ" dirty="0"/>
          </a:p>
        </p:txBody>
      </p:sp>
      <p:grpSp>
        <p:nvGrpSpPr>
          <p:cNvPr id="5" name="Groep 1934051785"/>
          <p:cNvGrpSpPr/>
          <p:nvPr/>
        </p:nvGrpSpPr>
        <p:grpSpPr>
          <a:xfrm>
            <a:off x="2123728" y="3876011"/>
            <a:ext cx="2713989" cy="2534922"/>
            <a:chOff x="175846" y="0"/>
            <a:chExt cx="2715037" cy="2535618"/>
          </a:xfrm>
        </p:grpSpPr>
        <p:cxnSp>
          <p:nvCxnSpPr>
            <p:cNvPr id="6" name="Rechte verbindingslijn 1934051786"/>
            <p:cNvCxnSpPr/>
            <p:nvPr/>
          </p:nvCxnSpPr>
          <p:spPr>
            <a:xfrm>
              <a:off x="870766" y="1225045"/>
              <a:ext cx="1148861" cy="764515"/>
            </a:xfrm>
            <a:prstGeom prst="line">
              <a:avLst/>
            </a:prstGeom>
            <a:noFill/>
            <a:ln w="101600" cap="flat" cmpd="sng" algn="ctr">
              <a:solidFill>
                <a:srgbClr val="FFC000"/>
              </a:solidFill>
              <a:prstDash val="solid"/>
              <a:tailEnd type="triangle" w="med" len="sm"/>
            </a:ln>
            <a:effectLst/>
          </p:spPr>
        </p:cxnSp>
        <p:grpSp>
          <p:nvGrpSpPr>
            <p:cNvPr id="7" name="Groep 1934051787"/>
            <p:cNvGrpSpPr/>
            <p:nvPr/>
          </p:nvGrpSpPr>
          <p:grpSpPr>
            <a:xfrm>
              <a:off x="175846" y="0"/>
              <a:ext cx="2715037" cy="2535618"/>
              <a:chOff x="175846" y="0"/>
              <a:chExt cx="2715037" cy="2535618"/>
            </a:xfrm>
          </p:grpSpPr>
          <p:grpSp>
            <p:nvGrpSpPr>
              <p:cNvPr id="8" name="Groep 1934051788"/>
              <p:cNvGrpSpPr/>
              <p:nvPr/>
            </p:nvGrpSpPr>
            <p:grpSpPr>
              <a:xfrm>
                <a:off x="175846" y="0"/>
                <a:ext cx="2715037" cy="2535618"/>
                <a:chOff x="175846" y="0"/>
                <a:chExt cx="2715037" cy="2535618"/>
              </a:xfrm>
            </p:grpSpPr>
            <p:sp>
              <p:nvSpPr>
                <p:cNvPr id="10" name="Boog 1934051789"/>
                <p:cNvSpPr/>
                <p:nvPr/>
              </p:nvSpPr>
              <p:spPr>
                <a:xfrm>
                  <a:off x="386861" y="979714"/>
                  <a:ext cx="2303780" cy="1439545"/>
                </a:xfrm>
                <a:prstGeom prst="arc">
                  <a:avLst>
                    <a:gd name="adj1" fmla="val 20391855"/>
                    <a:gd name="adj2" fmla="val 964113"/>
                  </a:avLst>
                </a:prstGeom>
                <a:noFill/>
                <a:ln w="1016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headEnd type="none" w="med" len="med"/>
                  <a:tailEnd type="triangle" w="med" len="sm"/>
                </a:ln>
                <a:effectLst/>
              </p:spPr>
              <p:txBody>
                <a:bodyPr wrap="square" lIns="107287" tIns="53643" rIns="107287" bIns="53643" rtlCol="0" anchor="ctr">
                  <a:noAutofit/>
                </a:bodyPr>
                <a:lstStyle/>
                <a:p>
                  <a:endParaRPr lang="cs-CZ"/>
                </a:p>
              </p:txBody>
            </p:sp>
            <p:cxnSp>
              <p:nvCxnSpPr>
                <p:cNvPr id="11" name="Rechte verbindingslijn 1934051790"/>
                <p:cNvCxnSpPr/>
                <p:nvPr/>
              </p:nvCxnSpPr>
              <p:spPr>
                <a:xfrm>
                  <a:off x="1230923" y="276330"/>
                  <a:ext cx="508635" cy="12065"/>
                </a:xfrm>
                <a:prstGeom prst="line">
                  <a:avLst/>
                </a:prstGeom>
                <a:noFill/>
                <a:ln w="1016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tailEnd type="triangle" w="med" len="sm"/>
                </a:ln>
                <a:effectLst/>
              </p:spPr>
            </p:cxnSp>
            <p:sp>
              <p:nvSpPr>
                <p:cNvPr id="12" name="Boog 1934051791"/>
                <p:cNvSpPr/>
                <p:nvPr/>
              </p:nvSpPr>
              <p:spPr>
                <a:xfrm>
                  <a:off x="346668" y="979714"/>
                  <a:ext cx="2303780" cy="1439545"/>
                </a:xfrm>
                <a:prstGeom prst="arc">
                  <a:avLst>
                    <a:gd name="adj1" fmla="val 1132231"/>
                    <a:gd name="adj2" fmla="val 7550271"/>
                  </a:avLst>
                </a:prstGeom>
                <a:noFill/>
                <a:ln w="1016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headEnd type="none" w="med" len="med"/>
                  <a:tailEnd type="triangle" w="med" len="sm"/>
                </a:ln>
                <a:effectLst/>
              </p:spPr>
              <p:txBody>
                <a:bodyPr wrap="square" lIns="107287" tIns="53643" rIns="107287" bIns="53643" rtlCol="0" anchor="ctr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" name="Boog 1934051792"/>
                <p:cNvSpPr/>
                <p:nvPr/>
              </p:nvSpPr>
              <p:spPr>
                <a:xfrm>
                  <a:off x="356716" y="979714"/>
                  <a:ext cx="2303780" cy="1439545"/>
                </a:xfrm>
                <a:prstGeom prst="arc">
                  <a:avLst>
                    <a:gd name="adj1" fmla="val 9451392"/>
                    <a:gd name="adj2" fmla="val 11838090"/>
                  </a:avLst>
                </a:prstGeom>
                <a:noFill/>
                <a:ln w="1016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headEnd type="none" w="med" len="med"/>
                  <a:tailEnd type="triangle" w="med" len="sm"/>
                </a:ln>
                <a:effectLst/>
              </p:spPr>
              <p:txBody>
                <a:bodyPr wrap="square" lIns="107287" tIns="53643" rIns="107287" bIns="53643" rtlCol="0" anchor="ctr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4" name="Boog 1934051793"/>
                <p:cNvSpPr/>
                <p:nvPr/>
              </p:nvSpPr>
              <p:spPr>
                <a:xfrm>
                  <a:off x="392658" y="246185"/>
                  <a:ext cx="2263775" cy="979170"/>
                </a:xfrm>
                <a:prstGeom prst="arc">
                  <a:avLst>
                    <a:gd name="adj1" fmla="val 19011330"/>
                    <a:gd name="adj2" fmla="val 329350"/>
                  </a:avLst>
                </a:prstGeom>
                <a:noFill/>
                <a:ln w="1016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  <a:headEnd type="none" w="med" len="med"/>
                  <a:tailEnd type="triangle" w="med" len="sm"/>
                </a:ln>
                <a:effectLst/>
              </p:spPr>
              <p:txBody>
                <a:bodyPr wrap="square" lIns="107287" tIns="53643" rIns="107287" bIns="53643" rtlCol="0" anchor="ctr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" name="Afgeronde rechthoek 1934051794"/>
                <p:cNvSpPr/>
                <p:nvPr/>
              </p:nvSpPr>
              <p:spPr>
                <a:xfrm>
                  <a:off x="1733341" y="0"/>
                  <a:ext cx="866140" cy="541020"/>
                </a:xfrm>
                <a:prstGeom prst="round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53643" rIns="36000" bIns="53643" rtlCol="0" anchor="ctr"/>
                <a:lstStyle/>
                <a:p>
                  <a:pPr algn="ctr">
                    <a:lnSpc>
                      <a:spcPts val="12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Goals &amp;</a:t>
                  </a:r>
                  <a:endParaRPr lang="cs-CZ" sz="1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  <a:p>
                  <a:pPr algn="ctr">
                    <a:lnSpc>
                      <a:spcPts val="12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Objectives</a:t>
                  </a:r>
                  <a:endParaRPr lang="cs-CZ" sz="1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</p:txBody>
            </p:sp>
            <p:sp>
              <p:nvSpPr>
                <p:cNvPr id="16" name="Afgeronde rechthoek 1934051795"/>
                <p:cNvSpPr/>
                <p:nvPr/>
              </p:nvSpPr>
              <p:spPr>
                <a:xfrm>
                  <a:off x="2024743" y="1989574"/>
                  <a:ext cx="866140" cy="54102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53643" rIns="0" bIns="53643" rtlCol="0" anchor="ctr"/>
                <a:lstStyle/>
                <a:p>
                  <a:pPr algn="ctr">
                    <a:lnSpc>
                      <a:spcPts val="12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Permitting</a:t>
                  </a:r>
                  <a:endParaRPr lang="cs-CZ" sz="1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</p:txBody>
            </p:sp>
            <p:sp>
              <p:nvSpPr>
                <p:cNvPr id="17" name="Afgeronde rechthoek 1934051796"/>
                <p:cNvSpPr/>
                <p:nvPr/>
              </p:nvSpPr>
              <p:spPr>
                <a:xfrm>
                  <a:off x="175846" y="1994598"/>
                  <a:ext cx="866140" cy="54102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>
                    <a:lnSpc>
                      <a:spcPts val="12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Inspection Compl. ass.</a:t>
                  </a:r>
                  <a:endParaRPr lang="cs-CZ" sz="1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  <a:p>
                  <a:pPr algn="ctr">
                    <a:lnSpc>
                      <a:spcPts val="12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Enforcement</a:t>
                  </a:r>
                  <a:endParaRPr lang="cs-CZ" sz="1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</p:txBody>
            </p:sp>
            <p:sp>
              <p:nvSpPr>
                <p:cNvPr id="18" name="Boog 1934051797"/>
                <p:cNvSpPr/>
                <p:nvPr/>
              </p:nvSpPr>
              <p:spPr>
                <a:xfrm>
                  <a:off x="386861" y="979714"/>
                  <a:ext cx="2303780" cy="1439545"/>
                </a:xfrm>
                <a:prstGeom prst="arc">
                  <a:avLst>
                    <a:gd name="adj1" fmla="val 12350324"/>
                    <a:gd name="adj2" fmla="val 18452730"/>
                  </a:avLst>
                </a:prstGeom>
                <a:noFill/>
                <a:ln w="101600" cap="flat" cmpd="sng" algn="ctr">
                  <a:solidFill>
                    <a:srgbClr val="FFC000"/>
                  </a:solidFill>
                  <a:prstDash val="solid"/>
                  <a:headEnd type="none" w="med" len="med"/>
                  <a:tailEnd type="triangle" w="med" len="sm"/>
                </a:ln>
                <a:effectLst/>
              </p:spPr>
              <p:txBody>
                <a:bodyPr wrap="square" lIns="107287" tIns="53643" rIns="107287" bIns="53643" rtlCol="0" anchor="ctr"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9" name="Afgeronde rechthoek 1934051799"/>
                <p:cNvSpPr/>
                <p:nvPr/>
              </p:nvSpPr>
              <p:spPr>
                <a:xfrm>
                  <a:off x="437103" y="5024"/>
                  <a:ext cx="866140" cy="541020"/>
                </a:xfrm>
                <a:prstGeom prst="round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36000" tIns="53643" rIns="36000" bIns="53643" rtlCol="0" anchor="ctr"/>
                <a:lstStyle/>
                <a:p>
                  <a:pPr algn="ctr">
                    <a:lnSpc>
                      <a:spcPts val="12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Policy planning</a:t>
                  </a:r>
                  <a:endParaRPr lang="cs-CZ" sz="1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</p:txBody>
            </p:sp>
            <p:sp>
              <p:nvSpPr>
                <p:cNvPr id="20" name="Afgeronde rechthoek 1934051798"/>
                <p:cNvSpPr/>
                <p:nvPr/>
              </p:nvSpPr>
              <p:spPr>
                <a:xfrm>
                  <a:off x="175846" y="849086"/>
                  <a:ext cx="866140" cy="541020"/>
                </a:xfrm>
                <a:prstGeom prst="roundRect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53643" rIns="0" bIns="53643" rtlCol="0" anchor="ctr"/>
                <a:lstStyle/>
                <a:p>
                  <a:pPr algn="ctr">
                    <a:lnSpc>
                      <a:spcPts val="10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 dirty="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Evaluation</a:t>
                  </a:r>
                  <a:endParaRPr lang="cs-CZ" sz="11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  <a:p>
                  <a:pPr algn="ctr">
                    <a:lnSpc>
                      <a:spcPts val="10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 dirty="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and </a:t>
                  </a:r>
                  <a:endParaRPr lang="cs-CZ" sz="11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  <a:p>
                  <a:pPr algn="ctr">
                    <a:lnSpc>
                      <a:spcPts val="1000"/>
                    </a:lnSpc>
                    <a:spcBef>
                      <a:spcPts val="500"/>
                    </a:spcBef>
                    <a:spcAft>
                      <a:spcPts val="0"/>
                    </a:spcAft>
                    <a:tabLst>
                      <a:tab pos="449580" algn="l"/>
                    </a:tabLst>
                  </a:pPr>
                  <a:r>
                    <a:rPr lang="en-GB" sz="1100" kern="1200" dirty="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Calibri"/>
                      <a:ea typeface="Helvetica"/>
                      <a:cs typeface="Calibri"/>
                    </a:rPr>
                    <a:t>Feedback</a:t>
                  </a:r>
                  <a:endParaRPr lang="cs-CZ" sz="11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/>
                    <a:ea typeface="Helvetica"/>
                    <a:cs typeface="Helvetica"/>
                  </a:endParaRPr>
                </a:p>
              </p:txBody>
            </p:sp>
          </p:grpSp>
          <p:sp>
            <p:nvSpPr>
              <p:cNvPr id="9" name="Afgeronde rechthoek 1934051800"/>
              <p:cNvSpPr/>
              <p:nvPr/>
            </p:nvSpPr>
            <p:spPr>
              <a:xfrm>
                <a:off x="2019719" y="849086"/>
                <a:ext cx="866140" cy="5410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53643" rIns="36000" bIns="53643" rtlCol="0" anchor="ctr"/>
              <a:lstStyle/>
              <a:p>
                <a:pPr algn="ctr">
                  <a:lnSpc>
                    <a:spcPts val="1200"/>
                  </a:lnSpc>
                  <a:spcBef>
                    <a:spcPts val="500"/>
                  </a:spcBef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libri"/>
                    <a:ea typeface="Helvetica"/>
                    <a:cs typeface="Calibri"/>
                  </a:rPr>
                  <a:t>Legislation</a:t>
                </a:r>
                <a:endParaRPr lang="cs-CZ" sz="1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0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sablov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prezentacesablov</Template>
  <TotalTime>1402</TotalTime>
  <Words>158</Words>
  <Application>Microsoft Office PowerPoint</Application>
  <PresentationFormat>Předvádění na obrazovce (4:3)</PresentationFormat>
  <Paragraphs>42</Paragraphs>
  <Slides>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prezentacesablov</vt:lpstr>
      <vt:lpstr>DRTR - Dělání správných věcí v oblasti povolování a kontroly podle směrnice o průmyslových emisích</vt:lpstr>
      <vt:lpstr>Obsah prezentace</vt:lpstr>
      <vt:lpstr>Workshop Lisabon</vt:lpstr>
      <vt:lpstr>Struktura manuálu</vt:lpstr>
      <vt:lpstr>Pokračování 2018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zkušenosti s aplikací závěrů o BAT  „Sklářský průmysl“</dc:title>
  <dc:creator>Burketová Radka</dc:creator>
  <cp:lastModifiedBy>Kameníčková Helena</cp:lastModifiedBy>
  <cp:revision>165</cp:revision>
  <cp:lastPrinted>2015-01-27T14:42:45Z</cp:lastPrinted>
  <dcterms:created xsi:type="dcterms:W3CDTF">2015-02-27T12:32:44Z</dcterms:created>
  <dcterms:modified xsi:type="dcterms:W3CDTF">2017-11-27T20:29:03Z</dcterms:modified>
</cp:coreProperties>
</file>